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9" r:id="rId2"/>
    <p:sldId id="261" r:id="rId3"/>
    <p:sldId id="256" r:id="rId4"/>
  </p:sldIdLst>
  <p:sldSz cx="12801600" cy="9601200" type="A3"/>
  <p:notesSz cx="6797675" cy="9926638"/>
  <p:defaultTextStyle>
    <a:defPPr>
      <a:defRPr lang="en-US"/>
    </a:defPPr>
    <a:lvl1pPr marL="0" algn="l" defTabSz="1279470" rtl="0" eaLnBrk="1" latinLnBrk="0" hangingPunct="1">
      <a:defRPr sz="2539" kern="1200">
        <a:solidFill>
          <a:schemeClr val="tx1"/>
        </a:solidFill>
        <a:latin typeface="+mn-lt"/>
        <a:ea typeface="+mn-ea"/>
        <a:cs typeface="+mn-cs"/>
      </a:defRPr>
    </a:lvl1pPr>
    <a:lvl2pPr marL="639735" algn="l" defTabSz="1279470" rtl="0" eaLnBrk="1" latinLnBrk="0" hangingPunct="1">
      <a:defRPr sz="2539" kern="1200">
        <a:solidFill>
          <a:schemeClr val="tx1"/>
        </a:solidFill>
        <a:latin typeface="+mn-lt"/>
        <a:ea typeface="+mn-ea"/>
        <a:cs typeface="+mn-cs"/>
      </a:defRPr>
    </a:lvl2pPr>
    <a:lvl3pPr marL="1279470" algn="l" defTabSz="1279470" rtl="0" eaLnBrk="1" latinLnBrk="0" hangingPunct="1">
      <a:defRPr sz="2539" kern="1200">
        <a:solidFill>
          <a:schemeClr val="tx1"/>
        </a:solidFill>
        <a:latin typeface="+mn-lt"/>
        <a:ea typeface="+mn-ea"/>
        <a:cs typeface="+mn-cs"/>
      </a:defRPr>
    </a:lvl3pPr>
    <a:lvl4pPr marL="1919202" algn="l" defTabSz="1279470" rtl="0" eaLnBrk="1" latinLnBrk="0" hangingPunct="1">
      <a:defRPr sz="2539" kern="1200">
        <a:solidFill>
          <a:schemeClr val="tx1"/>
        </a:solidFill>
        <a:latin typeface="+mn-lt"/>
        <a:ea typeface="+mn-ea"/>
        <a:cs typeface="+mn-cs"/>
      </a:defRPr>
    </a:lvl4pPr>
    <a:lvl5pPr marL="2558936" algn="l" defTabSz="1279470" rtl="0" eaLnBrk="1" latinLnBrk="0" hangingPunct="1">
      <a:defRPr sz="2539" kern="1200">
        <a:solidFill>
          <a:schemeClr val="tx1"/>
        </a:solidFill>
        <a:latin typeface="+mn-lt"/>
        <a:ea typeface="+mn-ea"/>
        <a:cs typeface="+mn-cs"/>
      </a:defRPr>
    </a:lvl5pPr>
    <a:lvl6pPr marL="3198668" algn="l" defTabSz="1279470" rtl="0" eaLnBrk="1" latinLnBrk="0" hangingPunct="1">
      <a:defRPr sz="2539" kern="1200">
        <a:solidFill>
          <a:schemeClr val="tx1"/>
        </a:solidFill>
        <a:latin typeface="+mn-lt"/>
        <a:ea typeface="+mn-ea"/>
        <a:cs typeface="+mn-cs"/>
      </a:defRPr>
    </a:lvl6pPr>
    <a:lvl7pPr marL="3838403" algn="l" defTabSz="1279470" rtl="0" eaLnBrk="1" latinLnBrk="0" hangingPunct="1">
      <a:defRPr sz="2539" kern="1200">
        <a:solidFill>
          <a:schemeClr val="tx1"/>
        </a:solidFill>
        <a:latin typeface="+mn-lt"/>
        <a:ea typeface="+mn-ea"/>
        <a:cs typeface="+mn-cs"/>
      </a:defRPr>
    </a:lvl7pPr>
    <a:lvl8pPr marL="4478136" algn="l" defTabSz="1279470" rtl="0" eaLnBrk="1" latinLnBrk="0" hangingPunct="1">
      <a:defRPr sz="2539" kern="1200">
        <a:solidFill>
          <a:schemeClr val="tx1"/>
        </a:solidFill>
        <a:latin typeface="+mn-lt"/>
        <a:ea typeface="+mn-ea"/>
        <a:cs typeface="+mn-cs"/>
      </a:defRPr>
    </a:lvl8pPr>
    <a:lvl9pPr marL="5117870" algn="l" defTabSz="1279470" rtl="0" eaLnBrk="1" latinLnBrk="0" hangingPunct="1">
      <a:defRPr sz="253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yley Lamb" initials="HL" lastIdx="2" clrIdx="0">
    <p:extLst>
      <p:ext uri="{19B8F6BF-5375-455C-9EA6-DF929625EA0E}">
        <p15:presenceInfo xmlns:p15="http://schemas.microsoft.com/office/powerpoint/2012/main" userId="S-1-5-21-1207424383-2107809566-1107051310-46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866" autoAdjust="0"/>
    <p:restoredTop sz="94135" autoAdjust="0"/>
  </p:normalViewPr>
  <p:slideViewPr>
    <p:cSldViewPr>
      <p:cViewPr varScale="1">
        <p:scale>
          <a:sx n="53" d="100"/>
          <a:sy n="53" d="100"/>
        </p:scale>
        <p:origin x="1734" y="72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058" cy="495836"/>
          </a:xfrm>
          <a:prstGeom prst="rect">
            <a:avLst/>
          </a:prstGeom>
        </p:spPr>
        <p:txBody>
          <a:bodyPr vert="horz" lIns="62814" tIns="31408" rIns="62814" bIns="31408" rtlCol="0"/>
          <a:lstStyle>
            <a:lvl1pPr algn="l">
              <a:defRPr sz="8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531" y="1"/>
            <a:ext cx="2946058" cy="495836"/>
          </a:xfrm>
          <a:prstGeom prst="rect">
            <a:avLst/>
          </a:prstGeom>
        </p:spPr>
        <p:txBody>
          <a:bodyPr vert="horz" lIns="62814" tIns="31408" rIns="62814" bIns="31408" rtlCol="0"/>
          <a:lstStyle>
            <a:lvl1pPr algn="r">
              <a:defRPr sz="800"/>
            </a:lvl1pPr>
          </a:lstStyle>
          <a:p>
            <a:fld id="{59EF28D0-6664-4FF4-A547-1BD9073339F9}" type="datetimeFigureOut">
              <a:rPr lang="en-GB" smtClean="0"/>
              <a:pPr/>
              <a:t>14/01/2022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99"/>
            <a:ext cx="2946058" cy="495836"/>
          </a:xfrm>
          <a:prstGeom prst="rect">
            <a:avLst/>
          </a:prstGeom>
        </p:spPr>
        <p:txBody>
          <a:bodyPr vert="horz" lIns="62814" tIns="31408" rIns="62814" bIns="31408" rtlCol="0" anchor="b"/>
          <a:lstStyle>
            <a:lvl1pPr algn="l">
              <a:defRPr sz="8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531" y="9428599"/>
            <a:ext cx="2946058" cy="495836"/>
          </a:xfrm>
          <a:prstGeom prst="rect">
            <a:avLst/>
          </a:prstGeom>
        </p:spPr>
        <p:txBody>
          <a:bodyPr vert="horz" lIns="62814" tIns="31408" rIns="62814" bIns="31408" rtlCol="0" anchor="b"/>
          <a:lstStyle>
            <a:lvl1pPr algn="r">
              <a:defRPr sz="800"/>
            </a:lvl1pPr>
          </a:lstStyle>
          <a:p>
            <a:fld id="{9686F2C1-E66F-4D56-A30C-AE949FEF786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2617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5101" tIns="47551" rIns="95101" bIns="47551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5101" tIns="47551" rIns="95101" bIns="47551" rtlCol="0"/>
          <a:lstStyle>
            <a:lvl1pPr algn="r">
              <a:defRPr sz="1200"/>
            </a:lvl1pPr>
          </a:lstStyle>
          <a:p>
            <a:fld id="{B1617030-F86D-4DE3-BB81-051961BE4A75}" type="datetimeFigureOut">
              <a:rPr lang="en-GB" smtClean="0"/>
              <a:pPr/>
              <a:t>14/01/2022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101" tIns="47551" rIns="95101" bIns="47551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</p:spPr>
        <p:txBody>
          <a:bodyPr vert="horz" lIns="95101" tIns="47551" rIns="95101" bIns="4755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5101" tIns="47551" rIns="95101" bIns="47551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5101" tIns="47551" rIns="95101" bIns="47551" rtlCol="0" anchor="b"/>
          <a:lstStyle>
            <a:lvl1pPr algn="r">
              <a:defRPr sz="1200"/>
            </a:lvl1pPr>
          </a:lstStyle>
          <a:p>
            <a:fld id="{EC5A12B3-8F9E-44CC-9FBB-1F66D1B7C37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6286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470" rtl="0" eaLnBrk="1" latinLnBrk="0" hangingPunct="1">
      <a:defRPr sz="1737" kern="1200">
        <a:solidFill>
          <a:schemeClr val="tx1"/>
        </a:solidFill>
        <a:latin typeface="+mn-lt"/>
        <a:ea typeface="+mn-ea"/>
        <a:cs typeface="+mn-cs"/>
      </a:defRPr>
    </a:lvl1pPr>
    <a:lvl2pPr marL="639735" algn="l" defTabSz="1279470" rtl="0" eaLnBrk="1" latinLnBrk="0" hangingPunct="1">
      <a:defRPr sz="1737" kern="1200">
        <a:solidFill>
          <a:schemeClr val="tx1"/>
        </a:solidFill>
        <a:latin typeface="+mn-lt"/>
        <a:ea typeface="+mn-ea"/>
        <a:cs typeface="+mn-cs"/>
      </a:defRPr>
    </a:lvl2pPr>
    <a:lvl3pPr marL="1279470" algn="l" defTabSz="1279470" rtl="0" eaLnBrk="1" latinLnBrk="0" hangingPunct="1">
      <a:defRPr sz="1737" kern="1200">
        <a:solidFill>
          <a:schemeClr val="tx1"/>
        </a:solidFill>
        <a:latin typeface="+mn-lt"/>
        <a:ea typeface="+mn-ea"/>
        <a:cs typeface="+mn-cs"/>
      </a:defRPr>
    </a:lvl3pPr>
    <a:lvl4pPr marL="1919202" algn="l" defTabSz="1279470" rtl="0" eaLnBrk="1" latinLnBrk="0" hangingPunct="1">
      <a:defRPr sz="1737" kern="1200">
        <a:solidFill>
          <a:schemeClr val="tx1"/>
        </a:solidFill>
        <a:latin typeface="+mn-lt"/>
        <a:ea typeface="+mn-ea"/>
        <a:cs typeface="+mn-cs"/>
      </a:defRPr>
    </a:lvl4pPr>
    <a:lvl5pPr marL="2558936" algn="l" defTabSz="1279470" rtl="0" eaLnBrk="1" latinLnBrk="0" hangingPunct="1">
      <a:defRPr sz="1737" kern="1200">
        <a:solidFill>
          <a:schemeClr val="tx1"/>
        </a:solidFill>
        <a:latin typeface="+mn-lt"/>
        <a:ea typeface="+mn-ea"/>
        <a:cs typeface="+mn-cs"/>
      </a:defRPr>
    </a:lvl5pPr>
    <a:lvl6pPr marL="3198668" algn="l" defTabSz="1279470" rtl="0" eaLnBrk="1" latinLnBrk="0" hangingPunct="1">
      <a:defRPr sz="1737" kern="1200">
        <a:solidFill>
          <a:schemeClr val="tx1"/>
        </a:solidFill>
        <a:latin typeface="+mn-lt"/>
        <a:ea typeface="+mn-ea"/>
        <a:cs typeface="+mn-cs"/>
      </a:defRPr>
    </a:lvl6pPr>
    <a:lvl7pPr marL="3838403" algn="l" defTabSz="1279470" rtl="0" eaLnBrk="1" latinLnBrk="0" hangingPunct="1">
      <a:defRPr sz="1737" kern="1200">
        <a:solidFill>
          <a:schemeClr val="tx1"/>
        </a:solidFill>
        <a:latin typeface="+mn-lt"/>
        <a:ea typeface="+mn-ea"/>
        <a:cs typeface="+mn-cs"/>
      </a:defRPr>
    </a:lvl7pPr>
    <a:lvl8pPr marL="4478136" algn="l" defTabSz="1279470" rtl="0" eaLnBrk="1" latinLnBrk="0" hangingPunct="1">
      <a:defRPr sz="1737" kern="1200">
        <a:solidFill>
          <a:schemeClr val="tx1"/>
        </a:solidFill>
        <a:latin typeface="+mn-lt"/>
        <a:ea typeface="+mn-ea"/>
        <a:cs typeface="+mn-cs"/>
      </a:defRPr>
    </a:lvl8pPr>
    <a:lvl9pPr marL="5117870" algn="l" defTabSz="1279470" rtl="0" eaLnBrk="1" latinLnBrk="0" hangingPunct="1">
      <a:defRPr sz="17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12B3-8F9E-44CC-9FBB-1F66D1B7C372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6911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2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16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0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8F82F-6731-4A13-A922-47EAC33A4DF2}" type="datetimeFigureOut">
              <a:rPr lang="en-GB" smtClean="0"/>
              <a:pPr/>
              <a:t>14/01/2022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21A1-8E16-44E1-90A6-BA99B64247C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8F82F-6731-4A13-A922-47EAC33A4DF2}" type="datetimeFigureOut">
              <a:rPr lang="en-GB" smtClean="0"/>
              <a:pPr/>
              <a:t>14/01/2022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21A1-8E16-44E1-90A6-BA99B64247C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9" y="6169665"/>
            <a:ext cx="10881360" cy="190690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9" y="4069400"/>
            <a:ext cx="10881360" cy="2100262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81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6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43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25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06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287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168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050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8F82F-6731-4A13-A922-47EAC33A4DF2}" type="datetimeFigureOut">
              <a:rPr lang="en-GB" smtClean="0"/>
              <a:pPr/>
              <a:t>14/01/2022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21A1-8E16-44E1-90A6-BA99B64247C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8F82F-6731-4A13-A922-47EAC33A4DF2}" type="datetimeFigureOut">
              <a:rPr lang="en-GB" smtClean="0"/>
              <a:pPr/>
              <a:t>14/01/2022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21A1-8E16-44E1-90A6-BA99B64247C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14" indent="0">
              <a:buNone/>
              <a:defRPr sz="2100" b="1"/>
            </a:lvl2pPr>
            <a:lvl3pPr marL="957626" indent="0">
              <a:buNone/>
              <a:defRPr sz="1900" b="1"/>
            </a:lvl3pPr>
            <a:lvl4pPr marL="1436439" indent="0">
              <a:buNone/>
              <a:defRPr sz="1600" b="1"/>
            </a:lvl4pPr>
            <a:lvl5pPr marL="1915251" indent="0">
              <a:buNone/>
              <a:defRPr sz="1600" b="1"/>
            </a:lvl5pPr>
            <a:lvl6pPr marL="2394063" indent="0">
              <a:buNone/>
              <a:defRPr sz="1600" b="1"/>
            </a:lvl6pPr>
            <a:lvl7pPr marL="2872876" indent="0">
              <a:buNone/>
              <a:defRPr sz="1600" b="1"/>
            </a:lvl7pPr>
            <a:lvl8pPr marL="3351689" indent="0">
              <a:buNone/>
              <a:defRPr sz="1600" b="1"/>
            </a:lvl8pPr>
            <a:lvl9pPr marL="383050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6" cy="895667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14" indent="0">
              <a:buNone/>
              <a:defRPr sz="2100" b="1"/>
            </a:lvl2pPr>
            <a:lvl3pPr marL="957626" indent="0">
              <a:buNone/>
              <a:defRPr sz="1900" b="1"/>
            </a:lvl3pPr>
            <a:lvl4pPr marL="1436439" indent="0">
              <a:buNone/>
              <a:defRPr sz="1600" b="1"/>
            </a:lvl4pPr>
            <a:lvl5pPr marL="1915251" indent="0">
              <a:buNone/>
              <a:defRPr sz="1600" b="1"/>
            </a:lvl5pPr>
            <a:lvl6pPr marL="2394063" indent="0">
              <a:buNone/>
              <a:defRPr sz="1600" b="1"/>
            </a:lvl6pPr>
            <a:lvl7pPr marL="2872876" indent="0">
              <a:buNone/>
              <a:defRPr sz="1600" b="1"/>
            </a:lvl7pPr>
            <a:lvl8pPr marL="3351689" indent="0">
              <a:buNone/>
              <a:defRPr sz="1600" b="1"/>
            </a:lvl8pPr>
            <a:lvl9pPr marL="383050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6" cy="553180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8F82F-6731-4A13-A922-47EAC33A4DF2}" type="datetimeFigureOut">
              <a:rPr lang="en-GB" smtClean="0"/>
              <a:pPr/>
              <a:t>14/01/2022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21A1-8E16-44E1-90A6-BA99B64247C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8F82F-6731-4A13-A922-47EAC33A4DF2}" type="datetimeFigureOut">
              <a:rPr lang="en-GB" smtClean="0"/>
              <a:pPr/>
              <a:t>14/01/2022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21A1-8E16-44E1-90A6-BA99B64247C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8F82F-6731-4A13-A922-47EAC33A4DF2}" type="datetimeFigureOut">
              <a:rPr lang="en-GB" smtClean="0"/>
              <a:pPr/>
              <a:t>14/01/2022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21A1-8E16-44E1-90A6-BA99B64247C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9" cy="162687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2" y="382272"/>
            <a:ext cx="7156450" cy="8194358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2009142"/>
            <a:ext cx="4211639" cy="6567488"/>
          </a:xfrm>
        </p:spPr>
        <p:txBody>
          <a:bodyPr/>
          <a:lstStyle>
            <a:lvl1pPr marL="0" indent="0">
              <a:buNone/>
              <a:defRPr sz="1500"/>
            </a:lvl1pPr>
            <a:lvl2pPr marL="478814" indent="0">
              <a:buNone/>
              <a:defRPr sz="1300"/>
            </a:lvl2pPr>
            <a:lvl3pPr marL="957626" indent="0">
              <a:buNone/>
              <a:defRPr sz="1000"/>
            </a:lvl3pPr>
            <a:lvl4pPr marL="1436439" indent="0">
              <a:buNone/>
              <a:defRPr sz="1000"/>
            </a:lvl4pPr>
            <a:lvl5pPr marL="1915251" indent="0">
              <a:buNone/>
              <a:defRPr sz="1000"/>
            </a:lvl5pPr>
            <a:lvl6pPr marL="2394063" indent="0">
              <a:buNone/>
              <a:defRPr sz="1000"/>
            </a:lvl6pPr>
            <a:lvl7pPr marL="2872876" indent="0">
              <a:buNone/>
              <a:defRPr sz="1000"/>
            </a:lvl7pPr>
            <a:lvl8pPr marL="3351689" indent="0">
              <a:buNone/>
              <a:defRPr sz="1000"/>
            </a:lvl8pPr>
            <a:lvl9pPr marL="383050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8F82F-6731-4A13-A922-47EAC33A4DF2}" type="datetimeFigureOut">
              <a:rPr lang="en-GB" smtClean="0"/>
              <a:pPr/>
              <a:t>14/01/2022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21A1-8E16-44E1-90A6-BA99B64247C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3400"/>
            </a:lvl1pPr>
            <a:lvl2pPr marL="478814" indent="0">
              <a:buNone/>
              <a:defRPr sz="2900"/>
            </a:lvl2pPr>
            <a:lvl3pPr marL="957626" indent="0">
              <a:buNone/>
              <a:defRPr sz="2500"/>
            </a:lvl3pPr>
            <a:lvl4pPr marL="1436439" indent="0">
              <a:buNone/>
              <a:defRPr sz="2100"/>
            </a:lvl4pPr>
            <a:lvl5pPr marL="1915251" indent="0">
              <a:buNone/>
              <a:defRPr sz="2100"/>
            </a:lvl5pPr>
            <a:lvl6pPr marL="2394063" indent="0">
              <a:buNone/>
              <a:defRPr sz="2100"/>
            </a:lvl6pPr>
            <a:lvl7pPr marL="2872876" indent="0">
              <a:buNone/>
              <a:defRPr sz="2100"/>
            </a:lvl7pPr>
            <a:lvl8pPr marL="3351689" indent="0">
              <a:buNone/>
              <a:defRPr sz="2100"/>
            </a:lvl8pPr>
            <a:lvl9pPr marL="3830502" indent="0">
              <a:buNone/>
              <a:defRPr sz="21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1500"/>
            </a:lvl1pPr>
            <a:lvl2pPr marL="478814" indent="0">
              <a:buNone/>
              <a:defRPr sz="1300"/>
            </a:lvl2pPr>
            <a:lvl3pPr marL="957626" indent="0">
              <a:buNone/>
              <a:defRPr sz="1000"/>
            </a:lvl3pPr>
            <a:lvl4pPr marL="1436439" indent="0">
              <a:buNone/>
              <a:defRPr sz="1000"/>
            </a:lvl4pPr>
            <a:lvl5pPr marL="1915251" indent="0">
              <a:buNone/>
              <a:defRPr sz="1000"/>
            </a:lvl5pPr>
            <a:lvl6pPr marL="2394063" indent="0">
              <a:buNone/>
              <a:defRPr sz="1000"/>
            </a:lvl6pPr>
            <a:lvl7pPr marL="2872876" indent="0">
              <a:buNone/>
              <a:defRPr sz="1000"/>
            </a:lvl7pPr>
            <a:lvl8pPr marL="3351689" indent="0">
              <a:buNone/>
              <a:defRPr sz="1000"/>
            </a:lvl8pPr>
            <a:lvl9pPr marL="383050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8F82F-6731-4A13-A922-47EAC33A4DF2}" type="datetimeFigureOut">
              <a:rPr lang="en-GB" smtClean="0"/>
              <a:pPr/>
              <a:t>14/01/2022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21A1-8E16-44E1-90A6-BA99B64247C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8F82F-6731-4A13-A922-47EAC33A4DF2}" type="datetimeFigureOut">
              <a:rPr lang="en-GB" smtClean="0"/>
              <a:pPr/>
              <a:t>14/01/2022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21A1-8E16-44E1-90A6-BA99B64247C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384498"/>
            <a:ext cx="2880360" cy="81921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384498"/>
            <a:ext cx="8427720" cy="819213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8F82F-6731-4A13-A922-47EAC33A4DF2}" type="datetimeFigureOut">
              <a:rPr lang="en-GB" smtClean="0"/>
              <a:pPr/>
              <a:t>14/01/2022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21A1-8E16-44E1-90A6-BA99B64247C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95764" tIns="47883" rIns="95764" bIns="4788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horz" lIns="95764" tIns="47883" rIns="95764" bIns="4788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8898895"/>
            <a:ext cx="2987040" cy="511175"/>
          </a:xfrm>
          <a:prstGeom prst="rect">
            <a:avLst/>
          </a:prstGeom>
        </p:spPr>
        <p:txBody>
          <a:bodyPr vert="horz" lIns="95764" tIns="47883" rIns="95764" bIns="47883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8F82F-6731-4A13-A922-47EAC33A4DF2}" type="datetimeFigureOut">
              <a:rPr lang="en-GB" smtClean="0"/>
              <a:pPr/>
              <a:t>14/01/2022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8898895"/>
            <a:ext cx="4053840" cy="511175"/>
          </a:xfrm>
          <a:prstGeom prst="rect">
            <a:avLst/>
          </a:prstGeom>
        </p:spPr>
        <p:txBody>
          <a:bodyPr vert="horz" lIns="95764" tIns="47883" rIns="95764" bIns="47883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95764" tIns="47883" rIns="95764" bIns="47883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621A1-8E16-44E1-90A6-BA99B64247C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626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11" indent="-359111" algn="l" defTabSz="957626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071" indent="-299258" algn="l" defTabSz="957626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032" indent="-239407" algn="l" defTabSz="957626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5843" indent="-239407" algn="l" defTabSz="957626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657" indent="-239407" algn="l" defTabSz="957626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470" indent="-239407" algn="l" defTabSz="95762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283" indent="-239407" algn="l" defTabSz="95762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095" indent="-239407" algn="l" defTabSz="95762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9909" indent="-239407" algn="l" defTabSz="95762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62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14" algn="l" defTabSz="95762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626" algn="l" defTabSz="95762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439" algn="l" defTabSz="95762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251" algn="l" defTabSz="95762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063" algn="l" defTabSz="95762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2876" algn="l" defTabSz="95762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1689" algn="l" defTabSz="95762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0502" algn="l" defTabSz="95762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solidFill>
                  <a:schemeClr val="accent1"/>
                </a:solidFill>
                <a:latin typeface="Arial Bold" pitchFamily="34" charset="0"/>
                <a:cs typeface="Arial Bold" pitchFamily="34" charset="0"/>
              </a:rPr>
              <a:t>Theory of Change – Doncaster LDP</a:t>
            </a:r>
          </a:p>
        </p:txBody>
      </p:sp>
      <p:pic>
        <p:nvPicPr>
          <p:cNvPr id="4" name="Picture 2" descr="O:\Marketing\Public\REBRAND 2013\CFE LOGO\colour_logos\colour_on_wh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01300" y="8626025"/>
            <a:ext cx="1673446" cy="7070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888238" y="5867611"/>
            <a:ext cx="2147369" cy="1078488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9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9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Stainforth</a:t>
            </a:r>
            <a:r>
              <a:rPr lang="en-GB" sz="9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Moorends, Conisbrough, Denaby, Mexbrough, Balby, Bentley, Wheatley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48042" y="3142623"/>
            <a:ext cx="2692401" cy="999067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Get Doncaster Moving</a:t>
            </a:r>
          </a:p>
          <a:p>
            <a:pPr algn="ctr"/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581442" y="3709711"/>
            <a:ext cx="1625600" cy="423334"/>
          </a:xfrm>
          <a:prstGeom prst="roundRect">
            <a:avLst>
              <a:gd name="adj" fmla="val 24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LDP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Arrow Connector 6"/>
          <p:cNvCxnSpPr>
            <a:stCxn id="6" idx="2"/>
            <a:endCxn id="10" idx="0"/>
          </p:cNvCxnSpPr>
          <p:nvPr/>
        </p:nvCxnSpPr>
        <p:spPr>
          <a:xfrm flipH="1">
            <a:off x="5155736" y="4133045"/>
            <a:ext cx="3238506" cy="1340793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807419" y="3821067"/>
            <a:ext cx="1016000" cy="423334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Well North</a:t>
            </a:r>
          </a:p>
        </p:txBody>
      </p:sp>
      <p:sp>
        <p:nvSpPr>
          <p:cNvPr id="9" name="Oval 8"/>
          <p:cNvSpPr/>
          <p:nvPr/>
        </p:nvSpPr>
        <p:spPr>
          <a:xfrm>
            <a:off x="2924769" y="5984964"/>
            <a:ext cx="863599" cy="2763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Denaby</a:t>
            </a:r>
          </a:p>
        </p:txBody>
      </p:sp>
      <p:sp>
        <p:nvSpPr>
          <p:cNvPr id="10" name="Oval 9"/>
          <p:cNvSpPr/>
          <p:nvPr/>
        </p:nvSpPr>
        <p:spPr>
          <a:xfrm>
            <a:off x="4205352" y="5473838"/>
            <a:ext cx="1900768" cy="971686"/>
          </a:xfrm>
          <a:prstGeom prst="ellipse">
            <a:avLst/>
          </a:prstGeom>
          <a:gradFill>
            <a:gsLst>
              <a:gs pos="49000">
                <a:schemeClr val="accent2"/>
              </a:gs>
              <a:gs pos="49000">
                <a:schemeClr val="accent1">
                  <a:lumMod val="45000"/>
                  <a:lumOff val="55000"/>
                </a:schemeClr>
              </a:gs>
              <a:gs pos="49000">
                <a:schemeClr val="accent1">
                  <a:lumMod val="45000"/>
                  <a:lumOff val="55000"/>
                </a:schemeClr>
              </a:gs>
              <a:gs pos="50000">
                <a:schemeClr val="accent1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Community officers in 4 new areas part of Well North and LDP (Bently, Edlington, Stainforth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and Balby&amp;Central)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Arrow Connector 10"/>
          <p:cNvCxnSpPr>
            <a:stCxn id="8" idx="2"/>
            <a:endCxn id="9" idx="0"/>
          </p:cNvCxnSpPr>
          <p:nvPr/>
        </p:nvCxnSpPr>
        <p:spPr>
          <a:xfrm flipH="1">
            <a:off x="3356569" y="4244401"/>
            <a:ext cx="958850" cy="1740563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2"/>
            <a:endCxn id="10" idx="0"/>
          </p:cNvCxnSpPr>
          <p:nvPr/>
        </p:nvCxnSpPr>
        <p:spPr>
          <a:xfrm>
            <a:off x="4315419" y="4244401"/>
            <a:ext cx="840317" cy="1229437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4" idx="2"/>
            <a:endCxn id="16" idx="0"/>
          </p:cNvCxnSpPr>
          <p:nvPr/>
        </p:nvCxnSpPr>
        <p:spPr>
          <a:xfrm>
            <a:off x="1900300" y="3853324"/>
            <a:ext cx="1047753" cy="2019201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1544701" y="3429990"/>
            <a:ext cx="711197" cy="423334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YSF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24150" y="4921668"/>
            <a:ext cx="10678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Active Dearne </a:t>
            </a:r>
          </a:p>
          <a:p>
            <a:r>
              <a:rPr lang="en-GB" dirty="0"/>
              <a:t>(TIED funding)</a:t>
            </a:r>
          </a:p>
          <a:p>
            <a:r>
              <a:rPr lang="en-GB" dirty="0"/>
              <a:t>Will include community activators</a:t>
            </a:r>
          </a:p>
        </p:txBody>
      </p:sp>
      <p:sp>
        <p:nvSpPr>
          <p:cNvPr id="16" name="Oval 15"/>
          <p:cNvSpPr/>
          <p:nvPr/>
        </p:nvSpPr>
        <p:spPr>
          <a:xfrm>
            <a:off x="2107737" y="5872525"/>
            <a:ext cx="1680631" cy="759143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900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9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Denaby</a:t>
            </a:r>
            <a:r>
              <a:rPr lang="en-GB" sz="9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Conisbrough </a:t>
            </a:r>
            <a:endParaRPr lang="en-GB" sz="900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9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en-GB" sz="9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Mexbrough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120941" y="8104638"/>
            <a:ext cx="2233084" cy="643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Maximising impact of major events (some in specific communities but may change dependent on routes and venues)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Arrow Connector 17"/>
          <p:cNvCxnSpPr>
            <a:stCxn id="6" idx="2"/>
            <a:endCxn id="17" idx="0"/>
          </p:cNvCxnSpPr>
          <p:nvPr/>
        </p:nvCxnSpPr>
        <p:spPr>
          <a:xfrm flipH="1">
            <a:off x="5237483" y="4133045"/>
            <a:ext cx="3156759" cy="3971593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308843" y="5426523"/>
            <a:ext cx="1217082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Leeds Beckett (measuring social impact and success of interventions)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30164" y="4810029"/>
            <a:ext cx="1346201" cy="2308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Manchester </a:t>
            </a:r>
            <a:r>
              <a:rPr lang="en-GB" dirty="0" smtClean="0"/>
              <a:t>University</a:t>
            </a:r>
            <a:endParaRPr lang="en-GB" dirty="0"/>
          </a:p>
        </p:txBody>
      </p:sp>
      <p:sp>
        <p:nvSpPr>
          <p:cNvPr id="21" name="Rounded Rectangle 20"/>
          <p:cNvSpPr/>
          <p:nvPr/>
        </p:nvSpPr>
        <p:spPr>
          <a:xfrm>
            <a:off x="6475734" y="8100886"/>
            <a:ext cx="691091" cy="6378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Future Parks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Arrow Connector 21"/>
          <p:cNvCxnSpPr>
            <a:stCxn id="6" idx="2"/>
            <a:endCxn id="21" idx="0"/>
          </p:cNvCxnSpPr>
          <p:nvPr/>
        </p:nvCxnSpPr>
        <p:spPr>
          <a:xfrm flipH="1">
            <a:off x="6821280" y="4133045"/>
            <a:ext cx="1572962" cy="3967841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535815" y="6902983"/>
            <a:ext cx="1334568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Consultant developing evaluation framework</a:t>
            </a:r>
            <a:endParaRPr lang="en-GB" dirty="0"/>
          </a:p>
        </p:txBody>
      </p:sp>
      <p:sp>
        <p:nvSpPr>
          <p:cNvPr id="24" name="Rounded Rectangle 23"/>
          <p:cNvSpPr/>
          <p:nvPr/>
        </p:nvSpPr>
        <p:spPr>
          <a:xfrm>
            <a:off x="1798706" y="8099332"/>
            <a:ext cx="1820334" cy="600665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Various Doncaster and Yorkshire projects e.g. active schools, club development, workforce development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Straight Arrow Connector 24"/>
          <p:cNvCxnSpPr>
            <a:stCxn id="14" idx="2"/>
            <a:endCxn id="24" idx="0"/>
          </p:cNvCxnSpPr>
          <p:nvPr/>
        </p:nvCxnSpPr>
        <p:spPr>
          <a:xfrm>
            <a:off x="1900300" y="3853324"/>
            <a:ext cx="808573" cy="424600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8332532" y="8104477"/>
            <a:ext cx="1081093" cy="6341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Doncaster’s Systems </a:t>
            </a:r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leadership 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engagement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Arrow Connector 26"/>
          <p:cNvCxnSpPr>
            <a:stCxn id="6" idx="2"/>
            <a:endCxn id="26" idx="0"/>
          </p:cNvCxnSpPr>
          <p:nvPr/>
        </p:nvCxnSpPr>
        <p:spPr>
          <a:xfrm>
            <a:off x="8394242" y="4133045"/>
            <a:ext cx="478837" cy="3971432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7886242" y="2352041"/>
            <a:ext cx="1016000" cy="423334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Sport England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Arrow Connector 28"/>
          <p:cNvCxnSpPr>
            <a:stCxn id="28" idx="2"/>
          </p:cNvCxnSpPr>
          <p:nvPr/>
        </p:nvCxnSpPr>
        <p:spPr>
          <a:xfrm>
            <a:off x="8394242" y="2775375"/>
            <a:ext cx="537636" cy="375213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8" idx="2"/>
            <a:endCxn id="6" idx="0"/>
          </p:cNvCxnSpPr>
          <p:nvPr/>
        </p:nvCxnSpPr>
        <p:spPr>
          <a:xfrm>
            <a:off x="8394242" y="2775375"/>
            <a:ext cx="0" cy="934336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5" idx="1"/>
            <a:endCxn id="14" idx="3"/>
          </p:cNvCxnSpPr>
          <p:nvPr/>
        </p:nvCxnSpPr>
        <p:spPr>
          <a:xfrm flipH="1" flipV="1">
            <a:off x="2255898" y="3641657"/>
            <a:ext cx="4792144" cy="50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4" idx="2"/>
            <a:endCxn id="33" idx="0"/>
          </p:cNvCxnSpPr>
          <p:nvPr/>
        </p:nvCxnSpPr>
        <p:spPr>
          <a:xfrm flipH="1">
            <a:off x="1067911" y="3853324"/>
            <a:ext cx="832389" cy="424600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534510" y="8099332"/>
            <a:ext cx="1066802" cy="620787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Ad hoc work to support LDP/GDM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Straight Arrow Connector 33"/>
          <p:cNvCxnSpPr>
            <a:stCxn id="14" idx="2"/>
            <a:endCxn id="4" idx="0"/>
          </p:cNvCxnSpPr>
          <p:nvPr/>
        </p:nvCxnSpPr>
        <p:spPr>
          <a:xfrm>
            <a:off x="1900300" y="3853324"/>
            <a:ext cx="2061623" cy="2014287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330164" y="4420187"/>
            <a:ext cx="1346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Satellite clubs </a:t>
            </a:r>
          </a:p>
          <a:p>
            <a:r>
              <a:rPr lang="en-GB" sz="9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n-GB" sz="9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money</a:t>
            </a:r>
          </a:p>
        </p:txBody>
      </p:sp>
      <p:cxnSp>
        <p:nvCxnSpPr>
          <p:cNvPr id="36" name="Straight Arrow Connector 35"/>
          <p:cNvCxnSpPr>
            <a:stCxn id="28" idx="2"/>
            <a:endCxn id="14" idx="0"/>
          </p:cNvCxnSpPr>
          <p:nvPr/>
        </p:nvCxnSpPr>
        <p:spPr>
          <a:xfrm flipH="1">
            <a:off x="1900300" y="2775375"/>
            <a:ext cx="6493942" cy="654615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528701" y="2352041"/>
            <a:ext cx="1016000" cy="423334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Other funding</a:t>
            </a:r>
          </a:p>
        </p:txBody>
      </p:sp>
      <p:cxnSp>
        <p:nvCxnSpPr>
          <p:cNvPr id="38" name="Straight Arrow Connector 37"/>
          <p:cNvCxnSpPr>
            <a:stCxn id="37" idx="2"/>
            <a:endCxn id="14" idx="0"/>
          </p:cNvCxnSpPr>
          <p:nvPr/>
        </p:nvCxnSpPr>
        <p:spPr>
          <a:xfrm>
            <a:off x="1036701" y="2775375"/>
            <a:ext cx="863599" cy="654615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5" idx="3"/>
            <a:endCxn id="40" idx="0"/>
          </p:cNvCxnSpPr>
          <p:nvPr/>
        </p:nvCxnSpPr>
        <p:spPr>
          <a:xfrm>
            <a:off x="9740443" y="3642157"/>
            <a:ext cx="1704445" cy="445873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10727870" y="8100887"/>
            <a:ext cx="1434035" cy="637886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Active living, active travel, active recreation, active sport.  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842974" y="2727733"/>
            <a:ext cx="3145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Swimming pool, One Dance UK </a:t>
            </a:r>
            <a:r>
              <a:rPr lang="en-GB" dirty="0" smtClean="0"/>
              <a:t>(Active Ageing), Street Games (tbc), cycle track</a:t>
            </a:r>
            <a:endParaRPr lang="en-GB" dirty="0"/>
          </a:p>
        </p:txBody>
      </p:sp>
      <p:cxnSp>
        <p:nvCxnSpPr>
          <p:cNvPr id="42" name="Straight Arrow Connector 41"/>
          <p:cNvCxnSpPr>
            <a:stCxn id="14" idx="3"/>
            <a:endCxn id="5" idx="1"/>
          </p:cNvCxnSpPr>
          <p:nvPr/>
        </p:nvCxnSpPr>
        <p:spPr>
          <a:xfrm>
            <a:off x="2255898" y="3641657"/>
            <a:ext cx="4792144" cy="50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273761" y="3963893"/>
            <a:ext cx="1346201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YSF measuring </a:t>
            </a:r>
            <a:r>
              <a:rPr lang="en-GB" dirty="0" smtClean="0"/>
              <a:t>impact on programmes</a:t>
            </a:r>
            <a:endParaRPr lang="en-GB" dirty="0"/>
          </a:p>
        </p:txBody>
      </p:sp>
      <p:sp>
        <p:nvSpPr>
          <p:cNvPr id="44" name="Rounded Rectangle 43"/>
          <p:cNvSpPr/>
          <p:nvPr/>
        </p:nvSpPr>
        <p:spPr>
          <a:xfrm>
            <a:off x="10721280" y="3180420"/>
            <a:ext cx="1414417" cy="423334"/>
          </a:xfrm>
          <a:prstGeom prst="roundRect">
            <a:avLst>
              <a:gd name="adj" fmla="val 24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LDP activity or influenced activity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10740330" y="3703113"/>
            <a:ext cx="1414417" cy="423334"/>
          </a:xfrm>
          <a:prstGeom prst="roundRect">
            <a:avLst>
              <a:gd name="adj" fmla="val 24667"/>
            </a:avLst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Not direct LDP activity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726211" y="4225806"/>
            <a:ext cx="1409486" cy="2308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GB" dirty="0" smtClean="0"/>
              <a:t>Evaluation/research</a:t>
            </a:r>
            <a:endParaRPr lang="en-GB" dirty="0"/>
          </a:p>
        </p:txBody>
      </p:sp>
      <p:sp>
        <p:nvSpPr>
          <p:cNvPr id="47" name="Rounded Rectangle 46"/>
          <p:cNvSpPr/>
          <p:nvPr/>
        </p:nvSpPr>
        <p:spPr>
          <a:xfrm>
            <a:off x="9517198" y="8102298"/>
            <a:ext cx="1114072" cy="6378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Marketing and communications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" name="Straight Arrow Connector 47"/>
          <p:cNvCxnSpPr>
            <a:stCxn id="5" idx="2"/>
            <a:endCxn id="47" idx="0"/>
          </p:cNvCxnSpPr>
          <p:nvPr/>
        </p:nvCxnSpPr>
        <p:spPr>
          <a:xfrm>
            <a:off x="8394243" y="4141690"/>
            <a:ext cx="1679991" cy="396060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48"/>
          <p:cNvSpPr/>
          <p:nvPr/>
        </p:nvSpPr>
        <p:spPr>
          <a:xfrm>
            <a:off x="534510" y="7500900"/>
            <a:ext cx="11639030" cy="37084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Borough wide</a:t>
            </a:r>
            <a:endParaRPr lang="en-GB" dirty="0"/>
          </a:p>
        </p:txBody>
      </p:sp>
      <p:sp>
        <p:nvSpPr>
          <p:cNvPr id="50" name="TextBox 49"/>
          <p:cNvSpPr txBox="1"/>
          <p:nvPr/>
        </p:nvSpPr>
        <p:spPr>
          <a:xfrm>
            <a:off x="5745756" y="4729329"/>
            <a:ext cx="110754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SHU survey and co-design work</a:t>
            </a:r>
            <a:endParaRPr lang="en-GB" dirty="0"/>
          </a:p>
        </p:txBody>
      </p:sp>
      <p:sp>
        <p:nvSpPr>
          <p:cNvPr id="51" name="TextBox 50"/>
          <p:cNvSpPr txBox="1"/>
          <p:nvPr/>
        </p:nvSpPr>
        <p:spPr>
          <a:xfrm>
            <a:off x="8927642" y="3897694"/>
            <a:ext cx="1107549" cy="2308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Systems mapping</a:t>
            </a:r>
            <a:endParaRPr lang="en-GB" dirty="0"/>
          </a:p>
        </p:txBody>
      </p:sp>
      <p:sp>
        <p:nvSpPr>
          <p:cNvPr id="52" name="Title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770702"/>
          </a:xfrm>
        </p:spPr>
        <p:txBody>
          <a:bodyPr>
            <a:normAutofit/>
          </a:bodyPr>
          <a:lstStyle/>
          <a:p>
            <a:r>
              <a:rPr lang="en-GB" sz="2800" dirty="0" smtClean="0">
                <a:solidFill>
                  <a:schemeClr val="accent1"/>
                </a:solidFill>
                <a:latin typeface="Arial Bold" pitchFamily="34" charset="0"/>
                <a:cs typeface="Arial Bold" pitchFamily="34" charset="0"/>
              </a:rPr>
              <a:t>LDP Activity</a:t>
            </a:r>
            <a:endParaRPr lang="en-GB" sz="2800" dirty="0">
              <a:solidFill>
                <a:schemeClr val="accent1"/>
              </a:solidFill>
              <a:latin typeface="Arial Bold" pitchFamily="34" charset="0"/>
              <a:cs typeface="Arial Bold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7253145" y="8100885"/>
            <a:ext cx="975814" cy="6378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Wider Active Communities work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6" name="Straight Arrow Connector 55"/>
          <p:cNvCxnSpPr>
            <a:stCxn id="5" idx="2"/>
            <a:endCxn id="53" idx="0"/>
          </p:cNvCxnSpPr>
          <p:nvPr/>
        </p:nvCxnSpPr>
        <p:spPr>
          <a:xfrm flipH="1">
            <a:off x="7741052" y="4141690"/>
            <a:ext cx="653191" cy="3959195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98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4" name="Elbow Connector 93"/>
          <p:cNvCxnSpPr>
            <a:stCxn id="84" idx="3"/>
            <a:endCxn id="41" idx="1"/>
          </p:cNvCxnSpPr>
          <p:nvPr/>
        </p:nvCxnSpPr>
        <p:spPr>
          <a:xfrm flipV="1">
            <a:off x="4794621" y="2558769"/>
            <a:ext cx="481314" cy="6517346"/>
          </a:xfrm>
          <a:prstGeom prst="bentConnector3">
            <a:avLst>
              <a:gd name="adj1" fmla="val 50000"/>
            </a:avLst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Elbow Connector 161"/>
          <p:cNvCxnSpPr>
            <a:stCxn id="36" idx="3"/>
            <a:endCxn id="41" idx="1"/>
          </p:cNvCxnSpPr>
          <p:nvPr/>
        </p:nvCxnSpPr>
        <p:spPr>
          <a:xfrm flipV="1">
            <a:off x="4781496" y="2558769"/>
            <a:ext cx="494439" cy="5242430"/>
          </a:xfrm>
          <a:prstGeom prst="bentConnector3">
            <a:avLst>
              <a:gd name="adj1" fmla="val 50000"/>
            </a:avLst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entagon 12"/>
          <p:cNvSpPr/>
          <p:nvPr/>
        </p:nvSpPr>
        <p:spPr>
          <a:xfrm>
            <a:off x="100100" y="2853009"/>
            <a:ext cx="832654" cy="3432755"/>
          </a:xfrm>
          <a:prstGeom prst="homePlate">
            <a:avLst>
              <a:gd name="adj" fmla="val 14343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ctr"/>
          <a:lstStyle/>
          <a:p>
            <a:pPr fontAlgn="base">
              <a:spcBef>
                <a:spcPct val="20000"/>
              </a:spcBef>
              <a:spcAft>
                <a:spcPts val="299"/>
              </a:spcAft>
            </a:pPr>
            <a:r>
              <a:rPr lang="en-GB" sz="9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LDP resources:</a:t>
            </a:r>
          </a:p>
          <a:p>
            <a:pPr marL="134650" indent="-134650" fontAlgn="base">
              <a:spcBef>
                <a:spcPct val="20000"/>
              </a:spcBef>
              <a:spcAft>
                <a:spcPts val="299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Sport England and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Doncaster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Council funding</a:t>
            </a:r>
            <a:endParaRPr lang="en-GB" sz="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34650" indent="-134650" fontAlgn="base">
              <a:spcBef>
                <a:spcPct val="20000"/>
              </a:spcBef>
              <a:spcAft>
                <a:spcPts val="299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Expertise and capacity 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Sport England staff </a:t>
            </a:r>
            <a:endParaRPr lang="en-GB" sz="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34650" indent="-134650" fontAlgn="base">
              <a:spcBef>
                <a:spcPct val="20000"/>
              </a:spcBef>
              <a:spcAft>
                <a:spcPts val="299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Expertise and capacity of 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Doncaster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Council staff</a:t>
            </a:r>
          </a:p>
          <a:p>
            <a:pPr marL="134650" indent="-134650" fontAlgn="base">
              <a:spcBef>
                <a:spcPct val="20000"/>
              </a:spcBef>
              <a:spcAft>
                <a:spcPts val="299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Expertise and capacity of partners </a:t>
            </a:r>
            <a:endParaRPr lang="en-GB" sz="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 descr="O:\Marketing\Public\REBRAND 2013\CFE LOGO\colour_logos\colour_on_whi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14224" y="8807514"/>
            <a:ext cx="1673446" cy="707067"/>
          </a:xfrm>
          <a:prstGeom prst="rect">
            <a:avLst/>
          </a:prstGeom>
          <a:noFill/>
        </p:spPr>
      </p:pic>
      <p:sp>
        <p:nvSpPr>
          <p:cNvPr id="5" name="Rounded Rectangle 4"/>
          <p:cNvSpPr/>
          <p:nvPr/>
        </p:nvSpPr>
        <p:spPr>
          <a:xfrm>
            <a:off x="1056155" y="844745"/>
            <a:ext cx="1440000" cy="1284588"/>
          </a:xfrm>
          <a:prstGeom prst="roundRect">
            <a:avLst>
              <a:gd name="adj" fmla="val 681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ctr"/>
          <a:lstStyle/>
          <a:p>
            <a:pPr fontAlgn="base">
              <a:spcBef>
                <a:spcPct val="20000"/>
              </a:spcBef>
              <a:spcAft>
                <a:spcPts val="200"/>
              </a:spcAft>
            </a:pPr>
            <a:r>
              <a:rPr lang="en-GB" sz="9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LDP planning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Weekly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meetings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Deep dives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GDM Advisory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roup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Engagement with LDPs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National evaluation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Local evaluation </a:t>
            </a:r>
            <a:endParaRPr lang="en-GB" sz="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1056155" y="6253990"/>
            <a:ext cx="1440000" cy="612000"/>
          </a:xfrm>
          <a:prstGeom prst="roundRect">
            <a:avLst>
              <a:gd name="adj" fmla="val 1119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ctr"/>
          <a:lstStyle/>
          <a:p>
            <a:pPr fontAlgn="base">
              <a:spcBef>
                <a:spcPct val="20000"/>
              </a:spcBef>
              <a:spcAft>
                <a:spcPts val="200"/>
              </a:spcAft>
            </a:pPr>
            <a:r>
              <a:rPr lang="en-GB" sz="9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Future Parks Strategy 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56155" y="2203306"/>
            <a:ext cx="1440000" cy="1273851"/>
          </a:xfrm>
          <a:prstGeom prst="roundRect">
            <a:avLst>
              <a:gd name="adj" fmla="val 746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ctr"/>
          <a:lstStyle/>
          <a:p>
            <a:pPr fontAlgn="base">
              <a:spcBef>
                <a:spcPct val="20000"/>
              </a:spcBef>
              <a:spcAft>
                <a:spcPts val="200"/>
              </a:spcAft>
            </a:pPr>
            <a:r>
              <a:rPr lang="en-GB" sz="9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Leadership</a:t>
            </a:r>
          </a:p>
          <a:p>
            <a:pPr marL="134650" indent="-134650" fontAlgn="base">
              <a:spcBef>
                <a:spcPct val="20000"/>
              </a:spcBef>
              <a:spcAft>
                <a:spcPts val="449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Systems mapping </a:t>
            </a:r>
          </a:p>
          <a:p>
            <a:pPr marL="134650" indent="-134650" fontAlgn="base">
              <a:spcBef>
                <a:spcPct val="20000"/>
              </a:spcBef>
              <a:spcAft>
                <a:spcPts val="449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Identification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of stakeholders (Doncaster Council,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partners, community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134650" indent="-134650" fontAlgn="base">
              <a:spcBef>
                <a:spcPct val="20000"/>
              </a:spcBef>
              <a:spcAft>
                <a:spcPts val="449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New and existing meetings attended to discuss PA  system</a:t>
            </a:r>
            <a:endParaRPr lang="en-GB" sz="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056155" y="6951381"/>
            <a:ext cx="1440000" cy="1692141"/>
          </a:xfrm>
          <a:prstGeom prst="roundRect">
            <a:avLst>
              <a:gd name="adj" fmla="val 485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ctr"/>
          <a:lstStyle/>
          <a:p>
            <a:pPr fontAlgn="base">
              <a:spcBef>
                <a:spcPct val="20000"/>
              </a:spcBef>
              <a:spcAft>
                <a:spcPts val="200"/>
              </a:spcAft>
            </a:pPr>
            <a:r>
              <a:rPr lang="en-GB" sz="9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Active Communities work in target areas 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056155" y="3560232"/>
            <a:ext cx="1440000" cy="1098960"/>
          </a:xfrm>
          <a:prstGeom prst="roundRect">
            <a:avLst>
              <a:gd name="adj" fmla="val 4751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ctr"/>
          <a:lstStyle/>
          <a:p>
            <a:pPr fontAlgn="base">
              <a:spcBef>
                <a:spcPct val="20000"/>
              </a:spcBef>
              <a:spcAft>
                <a:spcPts val="200"/>
              </a:spcAft>
            </a:pPr>
            <a:r>
              <a:rPr lang="en-GB" sz="9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Maximising impact of major events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56155" y="4737724"/>
            <a:ext cx="1440000" cy="1411523"/>
          </a:xfrm>
          <a:prstGeom prst="roundRect">
            <a:avLst>
              <a:gd name="adj" fmla="val 7728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ctr"/>
          <a:lstStyle/>
          <a:p>
            <a:pPr fontAlgn="base">
              <a:spcBef>
                <a:spcPct val="20000"/>
              </a:spcBef>
              <a:spcAft>
                <a:spcPts val="200"/>
              </a:spcAft>
            </a:pPr>
            <a:r>
              <a:rPr lang="en-GB" sz="9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Marketing and communications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644925" y="835879"/>
            <a:ext cx="2115017" cy="1309426"/>
          </a:xfrm>
          <a:prstGeom prst="roundRect">
            <a:avLst>
              <a:gd name="adj" fmla="val 7689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ctr"/>
          <a:lstStyle/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Number of weekly meetings </a:t>
            </a:r>
            <a:endParaRPr lang="en-GB" sz="8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Membership of weekly meetings</a:t>
            </a:r>
            <a:endParaRPr lang="en-GB" sz="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Number of deep dives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Number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GDM Advisory Group meetings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Sharing learning at national level</a:t>
            </a:r>
            <a:endParaRPr lang="en-GB" sz="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Research and evaluation procured 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646441" y="2203306"/>
            <a:ext cx="2115017" cy="1249569"/>
          </a:xfrm>
          <a:prstGeom prst="roundRect">
            <a:avLst>
              <a:gd name="adj" fmla="val 6229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ctr"/>
          <a:lstStyle/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Number of stakeholders engaged in discussions about PA system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Number of existing relationships strengthened (Doncaster Council, partners, community)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Number of new high quality relationships developed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(Doncaster Council,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partners, community) 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2666479" y="6958876"/>
            <a:ext cx="2115017" cy="1684646"/>
          </a:xfrm>
          <a:prstGeom prst="roundRect">
            <a:avLst>
              <a:gd name="adj" fmla="val 177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ctr"/>
          <a:lstStyle/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5 Community Officers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Community Explorers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Community Connectors 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Number engaged (trained and untrained) in the Community Explorer Network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Number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applications for interventions by community members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Number of grants awarded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Specific community activities to be determined…</a:t>
            </a:r>
            <a:endParaRPr lang="en-GB" sz="800" i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2666479" y="6255304"/>
            <a:ext cx="2115017" cy="612000"/>
          </a:xfrm>
          <a:prstGeom prst="roundRect">
            <a:avLst>
              <a:gd name="adj" fmla="val 7100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ctr"/>
          <a:lstStyle/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Park strategy developed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Other activities to be determined…</a:t>
            </a:r>
            <a:endParaRPr lang="en-GB" sz="800" i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2644925" y="3560232"/>
            <a:ext cx="2115017" cy="1096883"/>
          </a:xfrm>
          <a:prstGeom prst="roundRect">
            <a:avLst>
              <a:gd name="adj" fmla="val 3458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ctr"/>
          <a:lstStyle/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Number of interventions designed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to support major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sport events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Number of residents watching major sport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events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Event research undertaken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679605" y="4736161"/>
            <a:ext cx="2115017" cy="1413087"/>
          </a:xfrm>
          <a:prstGeom prst="roundRect">
            <a:avLst>
              <a:gd name="adj" fmla="val 1486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ctr"/>
          <a:lstStyle/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 coordinated communications strategy for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Doncaster Council,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partners and the community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Education and awareness about PA and sport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Targeting individual communities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Various campaigns and events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Engaging organisations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Sharing learning at local level</a:t>
            </a:r>
            <a:endParaRPr lang="en-GB" sz="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5275935" y="1321132"/>
            <a:ext cx="2340000" cy="2475274"/>
          </a:xfrm>
          <a:prstGeom prst="roundRect">
            <a:avLst>
              <a:gd name="adj" fmla="val 529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t"/>
          <a:lstStyle/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Professionals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have knowledge of the priority afforded to PA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Professionals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value the prioritisation of PA in the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achievement of strategic objectives </a:t>
            </a:r>
            <a:endParaRPr lang="en-GB" sz="8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Professionals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identify themselves as being part of the PA system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Professionals have the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ability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to bring about change in the PA system (through the environment in which they work)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Professionals and communities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have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 common language </a:t>
            </a:r>
            <a:endParaRPr lang="en-GB" sz="8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Professionals and communities use research and evidence to inform practice </a:t>
            </a:r>
            <a:endParaRPr lang="en-GB" sz="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5278507" y="5852174"/>
            <a:ext cx="2340000" cy="2278796"/>
          </a:xfrm>
          <a:prstGeom prst="roundRect">
            <a:avLst>
              <a:gd name="adj" fmla="val 529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t"/>
          <a:lstStyle/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Residents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recognise PA extends beyond sport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Residents are aware of the value/benefits of PA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Residents are aware of Get Doncaster Moving [or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alternative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branding]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Residents recognise that they can influence the PA system in their local area  </a:t>
            </a:r>
            <a:endParaRPr lang="en-GB" sz="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Residents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enjoy major sports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events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endParaRPr lang="en-GB" sz="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7838253" y="5852174"/>
            <a:ext cx="2305493" cy="2272447"/>
          </a:xfrm>
          <a:prstGeom prst="roundRect">
            <a:avLst>
              <a:gd name="adj" fmla="val 5573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t"/>
          <a:lstStyle/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Residents bring about changes in the PA system in their local area </a:t>
            </a:r>
            <a:endParaRPr lang="en-GB" sz="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Improved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perceptions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of PA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amongst residents 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Increased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 levels (physical wellbeing):</a:t>
            </a:r>
            <a:b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- Across target groups</a:t>
            </a:r>
            <a:b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- Across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priority groups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- In use of the natural environment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0380748" y="5852173"/>
            <a:ext cx="2305493" cy="2272447"/>
          </a:xfrm>
          <a:prstGeom prst="roundRect">
            <a:avLst>
              <a:gd name="adj" fmla="val 4491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t"/>
          <a:lstStyle/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Increased active travel</a:t>
            </a:r>
            <a:endParaRPr lang="en-GB" sz="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Positive culture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change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– PA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is seen as the norm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Increased PA levels (physical wellbeing) sustained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Improved subjective wellbeing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Fewer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residents socially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isolated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Improved health of population </a:t>
            </a:r>
            <a:endParaRPr lang="en-GB" sz="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Increased life expectancy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Improved individual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development including employability skills</a:t>
            </a:r>
            <a:endParaRPr lang="en-GB" sz="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Increased sustained employment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Improved social and community development </a:t>
            </a:r>
          </a:p>
        </p:txBody>
      </p:sp>
      <p:cxnSp>
        <p:nvCxnSpPr>
          <p:cNvPr id="8" name="Elbow Connector 7"/>
          <p:cNvCxnSpPr>
            <a:stCxn id="34" idx="3"/>
            <a:endCxn id="41" idx="1"/>
          </p:cNvCxnSpPr>
          <p:nvPr/>
        </p:nvCxnSpPr>
        <p:spPr>
          <a:xfrm>
            <a:off x="4759942" y="1490592"/>
            <a:ext cx="515993" cy="1068177"/>
          </a:xfrm>
          <a:prstGeom prst="bentConnector3">
            <a:avLst>
              <a:gd name="adj1" fmla="val 50000"/>
            </a:avLst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/>
          <p:cNvCxnSpPr>
            <a:stCxn id="35" idx="3"/>
            <a:endCxn id="41" idx="1"/>
          </p:cNvCxnSpPr>
          <p:nvPr/>
        </p:nvCxnSpPr>
        <p:spPr>
          <a:xfrm flipV="1">
            <a:off x="4761458" y="2558769"/>
            <a:ext cx="514477" cy="269322"/>
          </a:xfrm>
          <a:prstGeom prst="bentConnector3">
            <a:avLst>
              <a:gd name="adj1" fmla="val 50000"/>
            </a:avLst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stCxn id="36" idx="3"/>
            <a:endCxn id="42" idx="1"/>
          </p:cNvCxnSpPr>
          <p:nvPr/>
        </p:nvCxnSpPr>
        <p:spPr>
          <a:xfrm flipV="1">
            <a:off x="4781496" y="6991572"/>
            <a:ext cx="497011" cy="809627"/>
          </a:xfrm>
          <a:prstGeom prst="bentConnector3">
            <a:avLst>
              <a:gd name="adj1" fmla="val 50000"/>
            </a:avLst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lbow Connector 52"/>
          <p:cNvCxnSpPr>
            <a:stCxn id="37" idx="3"/>
            <a:endCxn id="42" idx="1"/>
          </p:cNvCxnSpPr>
          <p:nvPr/>
        </p:nvCxnSpPr>
        <p:spPr>
          <a:xfrm>
            <a:off x="4781496" y="6561304"/>
            <a:ext cx="497011" cy="430268"/>
          </a:xfrm>
          <a:prstGeom prst="bentConnector3">
            <a:avLst>
              <a:gd name="adj1" fmla="val 50000"/>
            </a:avLst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lbow Connector 61"/>
          <p:cNvCxnSpPr>
            <a:stCxn id="5" idx="3"/>
            <a:endCxn id="34" idx="1"/>
          </p:cNvCxnSpPr>
          <p:nvPr/>
        </p:nvCxnSpPr>
        <p:spPr>
          <a:xfrm>
            <a:off x="2496155" y="1487039"/>
            <a:ext cx="148770" cy="3553"/>
          </a:xfrm>
          <a:prstGeom prst="bentConnector3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64"/>
          <p:cNvCxnSpPr>
            <a:stCxn id="29" idx="3"/>
            <a:endCxn id="35" idx="1"/>
          </p:cNvCxnSpPr>
          <p:nvPr/>
        </p:nvCxnSpPr>
        <p:spPr>
          <a:xfrm flipV="1">
            <a:off x="2496155" y="2828091"/>
            <a:ext cx="150286" cy="12141"/>
          </a:xfrm>
          <a:prstGeom prst="bentConnector3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Elbow Connector 69"/>
          <p:cNvCxnSpPr>
            <a:stCxn id="31" idx="3"/>
            <a:endCxn id="38" idx="1"/>
          </p:cNvCxnSpPr>
          <p:nvPr/>
        </p:nvCxnSpPr>
        <p:spPr>
          <a:xfrm flipV="1">
            <a:off x="2496155" y="4108674"/>
            <a:ext cx="148770" cy="1038"/>
          </a:xfrm>
          <a:prstGeom prst="bentConnector3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/>
          <p:cNvCxnSpPr>
            <a:stCxn id="33" idx="3"/>
            <a:endCxn id="39" idx="1"/>
          </p:cNvCxnSpPr>
          <p:nvPr/>
        </p:nvCxnSpPr>
        <p:spPr>
          <a:xfrm flipV="1">
            <a:off x="2496155" y="5442705"/>
            <a:ext cx="183450" cy="781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Elbow Connector 75"/>
          <p:cNvCxnSpPr>
            <a:stCxn id="30" idx="3"/>
            <a:endCxn id="36" idx="1"/>
          </p:cNvCxnSpPr>
          <p:nvPr/>
        </p:nvCxnSpPr>
        <p:spPr>
          <a:xfrm>
            <a:off x="2496155" y="7797452"/>
            <a:ext cx="170324" cy="3747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Elbow Connector 78"/>
          <p:cNvCxnSpPr>
            <a:stCxn id="28" idx="3"/>
            <a:endCxn id="37" idx="1"/>
          </p:cNvCxnSpPr>
          <p:nvPr/>
        </p:nvCxnSpPr>
        <p:spPr>
          <a:xfrm>
            <a:off x="2496155" y="6559990"/>
            <a:ext cx="170324" cy="131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Elbow Connector 88"/>
          <p:cNvCxnSpPr>
            <a:stCxn id="38" idx="3"/>
            <a:endCxn id="41" idx="1"/>
          </p:cNvCxnSpPr>
          <p:nvPr/>
        </p:nvCxnSpPr>
        <p:spPr>
          <a:xfrm flipV="1">
            <a:off x="4759942" y="2558769"/>
            <a:ext cx="515993" cy="1549905"/>
          </a:xfrm>
          <a:prstGeom prst="bentConnector3">
            <a:avLst>
              <a:gd name="adj1" fmla="val 50000"/>
            </a:avLst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Elbow Connector 102"/>
          <p:cNvCxnSpPr>
            <a:stCxn id="39" idx="3"/>
            <a:endCxn id="41" idx="1"/>
          </p:cNvCxnSpPr>
          <p:nvPr/>
        </p:nvCxnSpPr>
        <p:spPr>
          <a:xfrm flipV="1">
            <a:off x="4794622" y="2558769"/>
            <a:ext cx="481313" cy="2883936"/>
          </a:xfrm>
          <a:prstGeom prst="bentConnector3">
            <a:avLst>
              <a:gd name="adj1" fmla="val 50000"/>
            </a:avLst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/>
          <p:cNvCxnSpPr>
            <a:stCxn id="39" idx="3"/>
            <a:endCxn id="42" idx="1"/>
          </p:cNvCxnSpPr>
          <p:nvPr/>
        </p:nvCxnSpPr>
        <p:spPr>
          <a:xfrm>
            <a:off x="4794622" y="5442705"/>
            <a:ext cx="483885" cy="1548867"/>
          </a:xfrm>
          <a:prstGeom prst="bentConnector3">
            <a:avLst>
              <a:gd name="adj1" fmla="val 50000"/>
            </a:avLst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55"/>
          <p:cNvCxnSpPr>
            <a:stCxn id="38" idx="3"/>
            <a:endCxn id="42" idx="1"/>
          </p:cNvCxnSpPr>
          <p:nvPr/>
        </p:nvCxnSpPr>
        <p:spPr>
          <a:xfrm>
            <a:off x="4759942" y="4108674"/>
            <a:ext cx="518565" cy="2882898"/>
          </a:xfrm>
          <a:prstGeom prst="bentConnector3">
            <a:avLst>
              <a:gd name="adj1" fmla="val 50000"/>
            </a:avLst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Elbow Connector 121"/>
          <p:cNvCxnSpPr>
            <a:stCxn id="41" idx="2"/>
            <a:endCxn id="189" idx="0"/>
          </p:cNvCxnSpPr>
          <p:nvPr/>
        </p:nvCxnSpPr>
        <p:spPr>
          <a:xfrm rot="16200000" flipH="1">
            <a:off x="7218398" y="3023943"/>
            <a:ext cx="1000138" cy="2545064"/>
          </a:xfrm>
          <a:prstGeom prst="bentConnector3">
            <a:avLst>
              <a:gd name="adj1" fmla="val 25065"/>
            </a:avLst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Rounded Rectangle 181"/>
          <p:cNvSpPr/>
          <p:nvPr/>
        </p:nvSpPr>
        <p:spPr>
          <a:xfrm>
            <a:off x="186504" y="300140"/>
            <a:ext cx="703202" cy="3600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5764" tIns="47883" rIns="95764" bIns="47883" rtlCol="0" anchor="ctr"/>
          <a:lstStyle/>
          <a:p>
            <a:pPr algn="ctr"/>
            <a:r>
              <a:rPr lang="en-GB" sz="1200" b="1" dirty="0">
                <a:latin typeface="Arial" pitchFamily="34" charset="0"/>
                <a:cs typeface="Arial" pitchFamily="34" charset="0"/>
              </a:rPr>
              <a:t>Inputs</a:t>
            </a:r>
          </a:p>
        </p:txBody>
      </p:sp>
      <p:sp>
        <p:nvSpPr>
          <p:cNvPr id="183" name="Rounded Rectangle 182"/>
          <p:cNvSpPr/>
          <p:nvPr/>
        </p:nvSpPr>
        <p:spPr>
          <a:xfrm>
            <a:off x="1295273" y="300140"/>
            <a:ext cx="935129" cy="3600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5764" tIns="47883" rIns="95764" bIns="47883" rtlCol="0" anchor="ctr"/>
          <a:lstStyle/>
          <a:p>
            <a:pPr algn="ctr"/>
            <a:r>
              <a:rPr lang="en-GB" sz="1200" b="1" dirty="0">
                <a:latin typeface="Arial" pitchFamily="34" charset="0"/>
                <a:cs typeface="Arial" pitchFamily="34" charset="0"/>
              </a:rPr>
              <a:t>Activities</a:t>
            </a:r>
          </a:p>
        </p:txBody>
      </p:sp>
      <p:sp>
        <p:nvSpPr>
          <p:cNvPr id="184" name="Rounded Rectangle 183"/>
          <p:cNvSpPr/>
          <p:nvPr/>
        </p:nvSpPr>
        <p:spPr>
          <a:xfrm>
            <a:off x="3217241" y="300140"/>
            <a:ext cx="935129" cy="3600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5764" tIns="47883" rIns="95764" bIns="47883" rtlCol="0" anchor="ctr"/>
          <a:lstStyle/>
          <a:p>
            <a:pPr algn="ctr"/>
            <a:r>
              <a:rPr lang="en-GB" sz="1200" b="1" dirty="0" smtClean="0">
                <a:latin typeface="Arial" pitchFamily="34" charset="0"/>
                <a:cs typeface="Arial" pitchFamily="34" charset="0"/>
              </a:rPr>
              <a:t>Outputs</a:t>
            </a:r>
            <a:endParaRPr lang="en-GB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5" name="Rounded Rectangle 184"/>
          <p:cNvSpPr/>
          <p:nvPr/>
        </p:nvSpPr>
        <p:spPr>
          <a:xfrm>
            <a:off x="5500700" y="300140"/>
            <a:ext cx="1890135" cy="3600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5764" tIns="47883" rIns="95764" bIns="47883" rtlCol="0" anchor="ctr"/>
          <a:lstStyle/>
          <a:p>
            <a:pPr algn="ctr"/>
            <a:r>
              <a:rPr lang="en-GB" sz="1200" b="1" dirty="0" smtClean="0">
                <a:latin typeface="Arial" pitchFamily="34" charset="0"/>
                <a:cs typeface="Arial" pitchFamily="34" charset="0"/>
              </a:rPr>
              <a:t>Within two years </a:t>
            </a:r>
            <a:endParaRPr lang="en-GB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6" name="Rounded Rectangle 185"/>
          <p:cNvSpPr/>
          <p:nvPr/>
        </p:nvSpPr>
        <p:spPr>
          <a:xfrm>
            <a:off x="8110990" y="300140"/>
            <a:ext cx="1745823" cy="3600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5764" tIns="47883" rIns="95764" bIns="47883" rtlCol="0" anchor="ctr"/>
          <a:lstStyle/>
          <a:p>
            <a:pPr algn="ctr"/>
            <a:r>
              <a:rPr lang="en-GB" sz="1200" b="1" dirty="0" smtClean="0">
                <a:latin typeface="Arial" pitchFamily="34" charset="0"/>
                <a:cs typeface="Arial" pitchFamily="34" charset="0"/>
              </a:rPr>
              <a:t>Within five years </a:t>
            </a:r>
            <a:endParaRPr lang="en-GB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7" name="Rounded Rectangle 186"/>
          <p:cNvSpPr/>
          <p:nvPr/>
        </p:nvSpPr>
        <p:spPr>
          <a:xfrm>
            <a:off x="10631270" y="300140"/>
            <a:ext cx="1683951" cy="3600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5764" tIns="47883" rIns="95764" bIns="47883" rtlCol="0" anchor="ctr"/>
          <a:lstStyle/>
          <a:p>
            <a:pPr algn="ctr"/>
            <a:r>
              <a:rPr lang="en-GB" sz="1200" b="1" dirty="0" smtClean="0">
                <a:latin typeface="Arial" pitchFamily="34" charset="0"/>
                <a:cs typeface="Arial" pitchFamily="34" charset="0"/>
              </a:rPr>
              <a:t>Within 10 years </a:t>
            </a:r>
            <a:endParaRPr lang="en-GB" sz="12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2" name="Elbow Connector 191"/>
          <p:cNvCxnSpPr>
            <a:stCxn id="42" idx="3"/>
            <a:endCxn id="43" idx="1"/>
          </p:cNvCxnSpPr>
          <p:nvPr/>
        </p:nvCxnSpPr>
        <p:spPr>
          <a:xfrm flipV="1">
            <a:off x="7618507" y="6988398"/>
            <a:ext cx="219746" cy="3174"/>
          </a:xfrm>
          <a:prstGeom prst="bentConnector3">
            <a:avLst>
              <a:gd name="adj1" fmla="val 50000"/>
            </a:avLst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Rounded Rectangle 232"/>
          <p:cNvSpPr/>
          <p:nvPr/>
        </p:nvSpPr>
        <p:spPr>
          <a:xfrm>
            <a:off x="10380750" y="1321130"/>
            <a:ext cx="2305493" cy="2475274"/>
          </a:xfrm>
          <a:prstGeom prst="roundRect">
            <a:avLst>
              <a:gd name="adj" fmla="val 4491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t"/>
          <a:lstStyle/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 within policies is fully implemented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Improved infrastructure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for PA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Improved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economic development </a:t>
            </a:r>
          </a:p>
        </p:txBody>
      </p:sp>
      <p:sp>
        <p:nvSpPr>
          <p:cNvPr id="252" name="Rounded Rectangle 251"/>
          <p:cNvSpPr/>
          <p:nvPr/>
        </p:nvSpPr>
        <p:spPr>
          <a:xfrm>
            <a:off x="7838254" y="1321131"/>
            <a:ext cx="2305493" cy="2475274"/>
          </a:xfrm>
          <a:prstGeom prst="roundRect">
            <a:avLst>
              <a:gd name="adj" fmla="val 3770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t"/>
          <a:lstStyle/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Distributive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leadership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to increase levels of PA  </a:t>
            </a:r>
            <a:endParaRPr lang="en-GB" sz="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Increased partnership working and reach across the PA system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Partner relationships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are formalised and sustained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 embedded within the strategies/policies of key departments/partners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Positive change in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funding strategy to support PA system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Facilities and the environment are more usable to the community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Professionals promote and encourage PA as the norm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Communities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shape provision within their local areas </a:t>
            </a:r>
            <a:endParaRPr lang="en-GB" sz="8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endParaRPr lang="en-GB" sz="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3" name="Elbow Connector 252"/>
          <p:cNvCxnSpPr>
            <a:stCxn id="41" idx="3"/>
            <a:endCxn id="252" idx="1"/>
          </p:cNvCxnSpPr>
          <p:nvPr/>
        </p:nvCxnSpPr>
        <p:spPr>
          <a:xfrm flipV="1">
            <a:off x="7615935" y="2558768"/>
            <a:ext cx="222319" cy="1"/>
          </a:xfrm>
          <a:prstGeom prst="bentConnector3">
            <a:avLst>
              <a:gd name="adj1" fmla="val 50000"/>
            </a:avLst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Elbow Connector 256"/>
          <p:cNvCxnSpPr>
            <a:stCxn id="252" idx="2"/>
            <a:endCxn id="189" idx="0"/>
          </p:cNvCxnSpPr>
          <p:nvPr/>
        </p:nvCxnSpPr>
        <p:spPr>
          <a:xfrm rot="5400000">
            <a:off x="8490931" y="4296473"/>
            <a:ext cx="1000139" cy="2"/>
          </a:xfrm>
          <a:prstGeom prst="bentConnector3">
            <a:avLst>
              <a:gd name="adj1" fmla="val 50000"/>
            </a:avLst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Elbow Connector 326"/>
          <p:cNvCxnSpPr>
            <a:stCxn id="252" idx="3"/>
            <a:endCxn id="233" idx="1"/>
          </p:cNvCxnSpPr>
          <p:nvPr/>
        </p:nvCxnSpPr>
        <p:spPr>
          <a:xfrm flipV="1">
            <a:off x="10143747" y="2558767"/>
            <a:ext cx="237003" cy="1"/>
          </a:xfrm>
          <a:prstGeom prst="bentConnector3">
            <a:avLst>
              <a:gd name="adj1" fmla="val 50000"/>
            </a:avLst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Elbow Connector 331"/>
          <p:cNvCxnSpPr>
            <a:stCxn id="233" idx="2"/>
            <a:endCxn id="189" idx="0"/>
          </p:cNvCxnSpPr>
          <p:nvPr/>
        </p:nvCxnSpPr>
        <p:spPr>
          <a:xfrm rot="5400000">
            <a:off x="9762178" y="3025225"/>
            <a:ext cx="1000140" cy="2542498"/>
          </a:xfrm>
          <a:prstGeom prst="bentConnector3">
            <a:avLst>
              <a:gd name="adj1" fmla="val 25065"/>
            </a:avLst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/>
          <p:cNvCxnSpPr>
            <a:stCxn id="43" idx="3"/>
            <a:endCxn id="44" idx="1"/>
          </p:cNvCxnSpPr>
          <p:nvPr/>
        </p:nvCxnSpPr>
        <p:spPr>
          <a:xfrm flipV="1">
            <a:off x="10143746" y="6988397"/>
            <a:ext cx="237002" cy="1"/>
          </a:xfrm>
          <a:prstGeom prst="bentConnector3">
            <a:avLst>
              <a:gd name="adj1" fmla="val 50000"/>
            </a:avLst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Rounded Rectangle 187"/>
          <p:cNvSpPr/>
          <p:nvPr/>
        </p:nvSpPr>
        <p:spPr>
          <a:xfrm>
            <a:off x="5285846" y="881601"/>
            <a:ext cx="7410306" cy="365235"/>
          </a:xfrm>
          <a:prstGeom prst="roundRect">
            <a:avLst>
              <a:gd name="adj" fmla="val 1667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t"/>
          <a:lstStyle/>
          <a:p>
            <a:pPr algn="ctr" fontAlgn="base">
              <a:spcBef>
                <a:spcPct val="20000"/>
              </a:spcBef>
              <a:spcAft>
                <a:spcPts val="449"/>
              </a:spcAft>
            </a:pPr>
            <a:r>
              <a:rPr lang="en-GB" sz="1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System change</a:t>
            </a:r>
            <a:endParaRPr lang="en-GB" sz="14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9" name="Rounded Rectangle 188"/>
          <p:cNvSpPr/>
          <p:nvPr/>
        </p:nvSpPr>
        <p:spPr>
          <a:xfrm>
            <a:off x="5285846" y="4796544"/>
            <a:ext cx="7410306" cy="863949"/>
          </a:xfrm>
          <a:prstGeom prst="roundRect">
            <a:avLst>
              <a:gd name="adj" fmla="val 5986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t"/>
          <a:lstStyle/>
          <a:p>
            <a:pPr algn="ctr" fontAlgn="base">
              <a:spcBef>
                <a:spcPct val="20000"/>
              </a:spcBef>
              <a:spcAft>
                <a:spcPts val="449"/>
              </a:spcAft>
            </a:pPr>
            <a:r>
              <a:rPr lang="en-GB" sz="1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Population change</a:t>
            </a:r>
            <a:endParaRPr lang="en-GB" sz="14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1056155" y="8671110"/>
            <a:ext cx="1440000" cy="720000"/>
          </a:xfrm>
          <a:prstGeom prst="roundRect">
            <a:avLst>
              <a:gd name="adj" fmla="val 7331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ctr"/>
          <a:lstStyle/>
          <a:p>
            <a:pPr fontAlgn="base">
              <a:spcBef>
                <a:spcPct val="20000"/>
              </a:spcBef>
              <a:spcAft>
                <a:spcPts val="200"/>
              </a:spcAft>
            </a:pPr>
            <a:r>
              <a:rPr lang="en-GB" sz="9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Wider Active Communities work </a:t>
            </a:r>
            <a:endParaRPr lang="en-GB" sz="9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2679604" y="8716115"/>
            <a:ext cx="2115017" cy="720000"/>
          </a:xfrm>
          <a:prstGeom prst="roundRect">
            <a:avLst>
              <a:gd name="adj" fmla="val 5253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ctr"/>
          <a:lstStyle/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Number engaged in wider work 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Number </a:t>
            </a: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applications for interventions </a:t>
            </a:r>
          </a:p>
          <a:p>
            <a:pPr marL="134650" indent="-134650" fontAlgn="base">
              <a:spcBef>
                <a:spcPct val="20000"/>
              </a:spcBef>
              <a:spcAft>
                <a:spcPts val="200"/>
              </a:spcAft>
              <a:buFont typeface="Arial" pitchFamily="34" charset="0"/>
              <a:buChar char="&gt;"/>
            </a:pPr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Number of grants awarded</a:t>
            </a:r>
          </a:p>
        </p:txBody>
      </p:sp>
      <p:cxnSp>
        <p:nvCxnSpPr>
          <p:cNvPr id="85" name="Elbow Connector 84"/>
          <p:cNvCxnSpPr>
            <a:endCxn id="84" idx="1"/>
          </p:cNvCxnSpPr>
          <p:nvPr/>
        </p:nvCxnSpPr>
        <p:spPr>
          <a:xfrm flipV="1">
            <a:off x="2496155" y="9076115"/>
            <a:ext cx="183449" cy="5667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Elbow Connector 96"/>
          <p:cNvCxnSpPr>
            <a:stCxn id="84" idx="3"/>
            <a:endCxn id="42" idx="1"/>
          </p:cNvCxnSpPr>
          <p:nvPr/>
        </p:nvCxnSpPr>
        <p:spPr>
          <a:xfrm flipV="1">
            <a:off x="4794621" y="6991572"/>
            <a:ext cx="483886" cy="2084543"/>
          </a:xfrm>
          <a:prstGeom prst="bentConnector3">
            <a:avLst>
              <a:gd name="adj1" fmla="val 50000"/>
            </a:avLst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ounded Rectangle 103"/>
          <p:cNvSpPr/>
          <p:nvPr/>
        </p:nvSpPr>
        <p:spPr>
          <a:xfrm>
            <a:off x="5320680" y="5214346"/>
            <a:ext cx="1800000" cy="365235"/>
          </a:xfrm>
          <a:prstGeom prst="roundRect">
            <a:avLst>
              <a:gd name="adj" fmla="val 16677"/>
            </a:avLst>
          </a:prstGeom>
          <a:ln w="1270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ctr"/>
          <a:lstStyle/>
          <a:p>
            <a:pPr algn="ctr" fontAlgn="base">
              <a:spcBef>
                <a:spcPct val="20000"/>
              </a:spcBef>
              <a:spcAft>
                <a:spcPts val="449"/>
              </a:spcAft>
            </a:pPr>
            <a:r>
              <a:rPr lang="en-GB" sz="1200" b="1" i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Physically Inactive</a:t>
            </a:r>
            <a:endParaRPr lang="en-GB" sz="1100" b="1" i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7165885" y="5214346"/>
            <a:ext cx="1800000" cy="365235"/>
          </a:xfrm>
          <a:prstGeom prst="roundRect">
            <a:avLst>
              <a:gd name="adj" fmla="val 16677"/>
            </a:avLst>
          </a:prstGeom>
          <a:ln w="1270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ctr"/>
          <a:lstStyle/>
          <a:p>
            <a:pPr algn="ctr" fontAlgn="base">
              <a:spcBef>
                <a:spcPct val="20000"/>
              </a:spcBef>
              <a:spcAft>
                <a:spcPts val="449"/>
              </a:spcAft>
            </a:pPr>
            <a:r>
              <a:rPr lang="en-GB" sz="12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Income</a:t>
            </a:r>
          </a:p>
        </p:txBody>
      </p:sp>
      <p:sp>
        <p:nvSpPr>
          <p:cNvPr id="106" name="Rounded Rectangle 105"/>
          <p:cNvSpPr/>
          <p:nvPr/>
        </p:nvSpPr>
        <p:spPr>
          <a:xfrm>
            <a:off x="9011090" y="5213366"/>
            <a:ext cx="1800000" cy="365235"/>
          </a:xfrm>
          <a:prstGeom prst="roundRect">
            <a:avLst>
              <a:gd name="adj" fmla="val 16677"/>
            </a:avLst>
          </a:prstGeom>
          <a:ln w="1270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ctr"/>
          <a:lstStyle/>
          <a:p>
            <a:pPr algn="ctr" fontAlgn="base">
              <a:spcBef>
                <a:spcPct val="20000"/>
              </a:spcBef>
              <a:spcAft>
                <a:spcPts val="449"/>
              </a:spcAft>
            </a:pPr>
            <a:r>
              <a:rPr lang="en-GB" sz="12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Families and Children</a:t>
            </a:r>
          </a:p>
        </p:txBody>
      </p:sp>
      <p:sp>
        <p:nvSpPr>
          <p:cNvPr id="107" name="Rounded Rectangle 106"/>
          <p:cNvSpPr/>
          <p:nvPr/>
        </p:nvSpPr>
        <p:spPr>
          <a:xfrm>
            <a:off x="10850947" y="5213366"/>
            <a:ext cx="1800000" cy="365235"/>
          </a:xfrm>
          <a:prstGeom prst="roundRect">
            <a:avLst>
              <a:gd name="adj" fmla="val 16677"/>
            </a:avLst>
          </a:prstGeom>
          <a:ln w="1270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80791" tIns="26930" rIns="26930" bIns="26930" rtlCol="0" anchor="ctr"/>
          <a:lstStyle/>
          <a:p>
            <a:pPr algn="ctr" fontAlgn="base">
              <a:spcBef>
                <a:spcPct val="20000"/>
              </a:spcBef>
              <a:spcAft>
                <a:spcPts val="449"/>
              </a:spcAft>
            </a:pPr>
            <a:r>
              <a:rPr lang="en-GB" sz="12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Borough wide</a:t>
            </a:r>
          </a:p>
        </p:txBody>
      </p:sp>
      <p:cxnSp>
        <p:nvCxnSpPr>
          <p:cNvPr id="69" name="Elbow Connector 68"/>
          <p:cNvCxnSpPr/>
          <p:nvPr/>
        </p:nvCxnSpPr>
        <p:spPr>
          <a:xfrm rot="16200000" flipV="1">
            <a:off x="8336056" y="4436544"/>
            <a:ext cx="720000" cy="1"/>
          </a:xfrm>
          <a:prstGeom prst="bentConnector3">
            <a:avLst>
              <a:gd name="adj1" fmla="val 50000"/>
            </a:avLst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Elbow Connector 73"/>
          <p:cNvCxnSpPr/>
          <p:nvPr/>
        </p:nvCxnSpPr>
        <p:spPr>
          <a:xfrm rot="16200000" flipV="1">
            <a:off x="8925942" y="4444292"/>
            <a:ext cx="720000" cy="2"/>
          </a:xfrm>
          <a:prstGeom prst="bentConnector3">
            <a:avLst>
              <a:gd name="adj1" fmla="val 50000"/>
            </a:avLst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FE colours">
      <a:dk1>
        <a:srgbClr val="1B3F59"/>
      </a:dk1>
      <a:lt1>
        <a:sysClr val="window" lastClr="FFFFFF"/>
      </a:lt1>
      <a:dk2>
        <a:srgbClr val="8090A8"/>
      </a:dk2>
      <a:lt2>
        <a:srgbClr val="E7E6E6"/>
      </a:lt2>
      <a:accent1>
        <a:srgbClr val="006B97"/>
      </a:accent1>
      <a:accent2>
        <a:srgbClr val="78A22F"/>
      </a:accent2>
      <a:accent3>
        <a:srgbClr val="8657A1"/>
      </a:accent3>
      <a:accent4>
        <a:srgbClr val="F37836"/>
      </a:accent4>
      <a:accent5>
        <a:srgbClr val="8090A8"/>
      </a:accent5>
      <a:accent6>
        <a:srgbClr val="7F7F7F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F445715E4A324CB4F78C2C04A9E80F" ma:contentTypeVersion="15" ma:contentTypeDescription="Create a new document." ma:contentTypeScope="" ma:versionID="7af71a49a25809d1bf7d5cb7d6c24785">
  <xsd:schema xmlns:xsd="http://www.w3.org/2001/XMLSchema" xmlns:xs="http://www.w3.org/2001/XMLSchema" xmlns:p="http://schemas.microsoft.com/office/2006/metadata/properties" xmlns:ns2="a1c8b9fa-367e-4056-b339-4ecc6c3ff8ff" xmlns:ns3="7b70a978-4add-40a1-9fb8-0df12ed3c428" targetNamespace="http://schemas.microsoft.com/office/2006/metadata/properties" ma:root="true" ma:fieldsID="2218d8b077b48ecc8cb0362e6f3571cd" ns2:_="" ns3:_="">
    <xsd:import namespace="a1c8b9fa-367e-4056-b339-4ecc6c3ff8ff"/>
    <xsd:import namespace="7b70a978-4add-40a1-9fb8-0df12ed3c4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c8b9fa-367e-4056-b339-4ecc6c3ff8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d6c40f8d-8524-4845-a2fc-30090feebe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70a978-4add-40a1-9fb8-0df12ed3c428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adbc63d2-0d9c-48d0-9a60-2087520337f9}" ma:internalName="TaxCatchAll" ma:showField="CatchAllData" ma:web="7b70a978-4add-40a1-9fb8-0df12ed3c4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7356F28-D34A-481A-8462-88359AAB14C5}"/>
</file>

<file path=customXml/itemProps2.xml><?xml version="1.0" encoding="utf-8"?>
<ds:datastoreItem xmlns:ds="http://schemas.openxmlformats.org/officeDocument/2006/customXml" ds:itemID="{4BDC5CF9-C765-48B2-A471-C7A194C1EAB2}"/>
</file>

<file path=docProps/app.xml><?xml version="1.0" encoding="utf-8"?>
<Properties xmlns="http://schemas.openxmlformats.org/officeDocument/2006/extended-properties" xmlns:vt="http://schemas.openxmlformats.org/officeDocument/2006/docPropsVTypes">
  <TotalTime>4755</TotalTime>
  <Words>772</Words>
  <Application>Microsoft Office PowerPoint</Application>
  <PresentationFormat>A3 Paper (297x420 mm)</PresentationFormat>
  <Paragraphs>140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Arial Bold</vt:lpstr>
      <vt:lpstr>Calibri</vt:lpstr>
      <vt:lpstr>Office Theme</vt:lpstr>
      <vt:lpstr>Theory of Change – Doncaster LDP</vt:lpstr>
      <vt:lpstr>LDP Activity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Sarah Neat</dc:creator>
  <cp:lastModifiedBy>Chouings, Kate</cp:lastModifiedBy>
  <cp:revision>485</cp:revision>
  <cp:lastPrinted>2019-10-08T15:42:23Z</cp:lastPrinted>
  <dcterms:created xsi:type="dcterms:W3CDTF">2012-02-03T14:26:19Z</dcterms:created>
  <dcterms:modified xsi:type="dcterms:W3CDTF">2022-01-14T11:53:44Z</dcterms:modified>
</cp:coreProperties>
</file>