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59.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33.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3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58.xml" ContentType="application/vnd.openxmlformats-officedocument.presentationml.slide+xml"/>
  <Override PartName="/ppt/slides/slide49.xml" ContentType="application/vnd.openxmlformats-officedocument.presentationml.slide+xml"/>
  <Override PartName="/ppt/slides/slide52.xml" ContentType="application/vnd.openxmlformats-officedocument.presentationml.slide+xml"/>
  <Override PartName="/ppt/slides/slide47.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48.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9.xml" ContentType="application/vnd.openxmlformats-officedocument.presentationml.slide+xml"/>
  <Override PartName="/ppt/slides/slide36.xml" ContentType="application/vnd.openxmlformats-officedocument.presentationml.slide+xml"/>
  <Override PartName="/ppt/slides/slide41.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0.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2.xml" ContentType="application/vnd.openxmlformats-officedocument.presentationml.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9.xml" ContentType="application/vnd.openxmlformats-officedocument.presentationml.notesSlide+xml"/>
  <Override PartName="/ppt/notesSlides/notesSlide18.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slideLayouts/slideLayout16.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6.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7.xml" ContentType="application/vnd.openxmlformats-officedocument.presentationml.notesSlide+xml"/>
  <Override PartName="/ppt/notesSlides/notesSlide21.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55.xml" ContentType="application/vnd.openxmlformats-officedocument.presentationml.notesSlide+xml"/>
  <Override PartName="/ppt/slideLayouts/slideLayout3.xml" ContentType="application/vnd.openxmlformats-officedocument.presentationml.slideLayout+xml"/>
  <Override PartName="/ppt/notesSlides/notesSlide15.xml" ContentType="application/vnd.openxmlformats-officedocument.presentationml.notesSlide+xml"/>
  <Override PartName="/ppt/notesSlides/notesSlide12.xml" ContentType="application/vnd.openxmlformats-officedocument.presentationml.notesSlide+xml"/>
  <Override PartName="/ppt/slideLayouts/slideLayout4.xml" ContentType="application/vnd.openxmlformats-officedocument.presentationml.slideLayout+xml"/>
  <Override PartName="/ppt/notesSlides/notesSlide17.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62.xml" ContentType="application/vnd.openxmlformats-officedocument.presentationml.notesSlide+xml"/>
  <Override PartName="/ppt/notesSlides/notesSlide61.xml" ContentType="application/vnd.openxmlformats-officedocument.presentationml.notesSlide+xml"/>
  <Override PartName="/ppt/notesSlides/notesSlide60.xml" ContentType="application/vnd.openxmlformats-officedocument.presentationml.notesSlide+xml"/>
  <Override PartName="/ppt/notesSlides/notesSlide11.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6.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notesSlides/notesSlide46.xml" ContentType="application/vnd.openxmlformats-officedocument.presentationml.notesSlide+xml"/>
  <Override PartName="/ppt/slideLayouts/slideLayout13.xml" ContentType="application/vnd.openxmlformats-officedocument.presentationml.slideLayout+xml"/>
  <Override PartName="/ppt/notesSlides/notesSlide52.xml" ContentType="application/vnd.openxmlformats-officedocument.presentationml.notesSlide+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54.xml" ContentType="application/vnd.openxmlformats-officedocument.presentationml.notes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53.xml" ContentType="application/vnd.openxmlformats-officedocument.presentationml.notesSlide+xml"/>
  <Override PartName="/ppt/notesMasters/notesMaster1.xml" ContentType="application/vnd.openxmlformats-officedocument.presentationml.notesMaster+xml"/>
  <Override PartName="/ppt/theme/themeOverride2.xml" ContentType="application/vnd.openxmlformats-officedocument.themeOverride+xml"/>
  <Override PartName="/ppt/charts/chart3.xml" ContentType="application/vnd.openxmlformats-officedocument.drawingml.chart+xml"/>
  <Override PartName="/ppt/charts/chart2.xml" ContentType="application/vnd.openxmlformats-officedocument.drawingml.chart+xml"/>
  <Override PartName="/ppt/theme/themeOverride3.xml" ContentType="application/vnd.openxmlformats-officedocument.themeOverride+xml"/>
  <Override PartName="/ppt/charts/chart1.xml" ContentType="application/vnd.openxmlformats-officedocument.drawingml.chart+xml"/>
  <Override PartName="/ppt/theme/theme1.xml" ContentType="application/vnd.openxmlformats-officedocument.theme+xml"/>
  <Override PartName="/ppt/commentAuthors.xml" ContentType="application/vnd.openxmlformats-officedocument.presentationml.commentAuthors+xml"/>
  <Override PartName="/ppt/theme/theme3.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charts/style2.xml" ContentType="application/vnd.ms-office.chartstyle+xml"/>
  <Override PartName="/ppt/charts/chart4.xml" ContentType="application/vnd.openxmlformats-officedocument.drawingml.chart+xml"/>
  <Override PartName="/ppt/charts/style6.xml" ContentType="application/vnd.ms-office.chartstyle+xml"/>
  <Override PartName="/ppt/charts/chart12.xml" ContentType="application/vnd.openxmlformats-officedocument.drawingml.chart+xml"/>
  <Override PartName="/ppt/theme/themeOverride11.xml" ContentType="application/vnd.openxmlformats-officedocument.themeOverride+xml"/>
  <Override PartName="/ppt/charts/chart11.xml" ContentType="application/vnd.openxmlformats-officedocument.drawingml.chart+xml"/>
  <Override PartName="/ppt/theme/themeOverride10.xml" ContentType="application/vnd.openxmlformats-officedocument.themeOverride+xml"/>
  <Override PartName="/ppt/charts/chart10.xml" ContentType="application/vnd.openxmlformats-officedocument.drawingml.chart+xml"/>
  <Override PartName="/ppt/theme/themeOverride9.xml" ContentType="application/vnd.openxmlformats-officedocument.themeOverride+xml"/>
  <Override PartName="/ppt/charts/style5.xml" ContentType="application/vnd.ms-office.chartstyle+xml"/>
  <Override PartName="/ppt/charts/colors6.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handoutMasters/handoutMaster1.xml" ContentType="application/vnd.openxmlformats-officedocument.presentationml.handoutMaster+xml"/>
  <Override PartName="/ppt/theme/themeOverride14.xml" ContentType="application/vnd.openxmlformats-officedocument.themeOverride+xml"/>
  <Override PartName="/ppt/charts/colors8.xml" ContentType="application/vnd.ms-office.chartcolorstyle+xml"/>
  <Override PartName="/ppt/charts/style8.xml" ContentType="application/vnd.ms-office.chartstyle+xml"/>
  <Override PartName="/ppt/charts/chart14.xml" ContentType="application/vnd.openxmlformats-officedocument.drawingml.chart+xml"/>
  <Override PartName="/ppt/theme/themeOverride13.xml" ContentType="application/vnd.openxmlformats-officedocument.themeOverride+xml"/>
  <Override PartName="/ppt/charts/colors7.xml" ContentType="application/vnd.ms-office.chartcolorstyle+xml"/>
  <Override PartName="/ppt/charts/style7.xml" ContentType="application/vnd.ms-office.chartstyle+xml"/>
  <Override PartName="/ppt/charts/chart9.xml" ContentType="application/vnd.openxmlformats-officedocument.drawingml.chart+xml"/>
  <Override PartName="/ppt/charts/colors5.xml" ContentType="application/vnd.ms-office.chartcolorstyle+xml"/>
  <Override PartName="/ppt/charts/colors4.xml" ContentType="application/vnd.ms-office.chartcolorstyle+xml"/>
  <Override PartName="/ppt/theme/themeOverride8.xml" ContentType="application/vnd.openxmlformats-officedocument.themeOverride+xml"/>
  <Override PartName="/ppt/charts/colors1.xml" ContentType="application/vnd.ms-office.chartcolorstyle+xml"/>
  <Override PartName="/ppt/charts/style1.xml" ContentType="application/vnd.ms-office.chartstyl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theme/themeOverride6.xml" ContentType="application/vnd.openxmlformats-officedocument.themeOverride+xml"/>
  <Override PartName="/ppt/charts/style4.xml" ContentType="application/vnd.ms-office.chartstyle+xml"/>
  <Override PartName="/ppt/charts/colors2.xml" ContentType="application/vnd.ms-office.chartcolorstyle+xml"/>
  <Override PartName="/ppt/theme/themeOverride7.xml" ContentType="application/vnd.openxmlformats-officedocument.themeOverride+xml"/>
  <Override PartName="/ppt/charts/colors3.xml" ContentType="application/vnd.ms-office.chartcolorstyle+xml"/>
  <Override PartName="/ppt/charts/chart8.xml" ContentType="application/vnd.openxmlformats-officedocument.drawingml.chart+xml"/>
  <Override PartName="/ppt/charts/chart7.xml" ContentType="application/vnd.openxmlformats-officedocument.drawingml.chart+xml"/>
  <Override PartName="/ppt/charts/style3.xml" ContentType="application/vnd.ms-office.chart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Lst>
  <p:notesMasterIdLst>
    <p:notesMasterId r:id="rId65"/>
  </p:notesMasterIdLst>
  <p:handoutMasterIdLst>
    <p:handoutMasterId r:id="rId66"/>
  </p:handoutMasterIdLst>
  <p:sldIdLst>
    <p:sldId id="412" r:id="rId2"/>
    <p:sldId id="586" r:id="rId3"/>
    <p:sldId id="448" r:id="rId4"/>
    <p:sldId id="532" r:id="rId5"/>
    <p:sldId id="533" r:id="rId6"/>
    <p:sldId id="507" r:id="rId7"/>
    <p:sldId id="534" r:id="rId8"/>
    <p:sldId id="518" r:id="rId9"/>
    <p:sldId id="535" r:id="rId10"/>
    <p:sldId id="514" r:id="rId11"/>
    <p:sldId id="536" r:id="rId12"/>
    <p:sldId id="537" r:id="rId13"/>
    <p:sldId id="515" r:id="rId14"/>
    <p:sldId id="538" r:id="rId15"/>
    <p:sldId id="539" r:id="rId16"/>
    <p:sldId id="531" r:id="rId17"/>
    <p:sldId id="540" r:id="rId18"/>
    <p:sldId id="541" r:id="rId19"/>
    <p:sldId id="542" r:id="rId20"/>
    <p:sldId id="543" r:id="rId21"/>
    <p:sldId id="582" r:id="rId22"/>
    <p:sldId id="544" r:id="rId23"/>
    <p:sldId id="545" r:id="rId24"/>
    <p:sldId id="546" r:id="rId25"/>
    <p:sldId id="517" r:id="rId26"/>
    <p:sldId id="552" r:id="rId27"/>
    <p:sldId id="553" r:id="rId28"/>
    <p:sldId id="549" r:id="rId29"/>
    <p:sldId id="548" r:id="rId30"/>
    <p:sldId id="555" r:id="rId31"/>
    <p:sldId id="547" r:id="rId32"/>
    <p:sldId id="551" r:id="rId33"/>
    <p:sldId id="550" r:id="rId34"/>
    <p:sldId id="557" r:id="rId35"/>
    <p:sldId id="558" r:id="rId36"/>
    <p:sldId id="561" r:id="rId37"/>
    <p:sldId id="554" r:id="rId38"/>
    <p:sldId id="529" r:id="rId39"/>
    <p:sldId id="556" r:id="rId40"/>
    <p:sldId id="559" r:id="rId41"/>
    <p:sldId id="563" r:id="rId42"/>
    <p:sldId id="564" r:id="rId43"/>
    <p:sldId id="528" r:id="rId44"/>
    <p:sldId id="562" r:id="rId45"/>
    <p:sldId id="530" r:id="rId46"/>
    <p:sldId id="565" r:id="rId47"/>
    <p:sldId id="572" r:id="rId48"/>
    <p:sldId id="573" r:id="rId49"/>
    <p:sldId id="574" r:id="rId50"/>
    <p:sldId id="509" r:id="rId51"/>
    <p:sldId id="575" r:id="rId52"/>
    <p:sldId id="576" r:id="rId53"/>
    <p:sldId id="577" r:id="rId54"/>
    <p:sldId id="571" r:id="rId55"/>
    <p:sldId id="578" r:id="rId56"/>
    <p:sldId id="579" r:id="rId57"/>
    <p:sldId id="581" r:id="rId58"/>
    <p:sldId id="580" r:id="rId59"/>
    <p:sldId id="512" r:id="rId60"/>
    <p:sldId id="516" r:id="rId61"/>
    <p:sldId id="584" r:id="rId62"/>
    <p:sldId id="583" r:id="rId63"/>
    <p:sldId id="585" r:id="rId64"/>
  </p:sldIdLst>
  <p:sldSz cx="9144000" cy="5143500" type="screen16x9"/>
  <p:notesSz cx="6797675" cy="99266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ophie Spong" initials="SS" lastIdx="8" clrIdx="6">
    <p:extLst>
      <p:ext uri="{19B8F6BF-5375-455C-9EA6-DF929625EA0E}">
        <p15:presenceInfo xmlns:p15="http://schemas.microsoft.com/office/powerpoint/2012/main" userId="S-1-5-21-1207424383-2107809566-1107051310-3675" providerId="AD"/>
      </p:ext>
    </p:extLst>
  </p:cmAuthor>
  <p:cmAuthor id="1" name="Abigail Diamond" initials="AD" lastIdx="4" clrIdx="0">
    <p:extLst/>
  </p:cmAuthor>
  <p:cmAuthor id="8" name="Rachael Archer" initials="RA" lastIdx="10" clrIdx="7">
    <p:extLst>
      <p:ext uri="{19B8F6BF-5375-455C-9EA6-DF929625EA0E}">
        <p15:presenceInfo xmlns:p15="http://schemas.microsoft.com/office/powerpoint/2012/main" userId="S-1-5-21-1207424383-2107809566-1107051310-4778" providerId="AD"/>
      </p:ext>
    </p:extLst>
  </p:cmAuthor>
  <p:cmAuthor id="2" name="pantelis solomon" initials="ps" lastIdx="1" clrIdx="1">
    <p:extLst/>
  </p:cmAuthor>
  <p:cmAuthor id="3" name="pantelis solomon" initials="ps [2]" lastIdx="1" clrIdx="2">
    <p:extLst/>
  </p:cmAuthor>
  <p:cmAuthor id="4" name="pantelis solomon" initials="ps [3]" lastIdx="1" clrIdx="3">
    <p:extLst/>
  </p:cmAuthor>
  <p:cmAuthor id="5" name="pantelis solomon" initials="ps [4]" lastIdx="1" clrIdx="4">
    <p:extLst/>
  </p:cmAuthor>
  <p:cmAuthor id="6" name="Rebecca Steer" initials="RS" lastIdx="2" clrIdx="5">
    <p:extLst>
      <p:ext uri="{19B8F6BF-5375-455C-9EA6-DF929625EA0E}">
        <p15:presenceInfo xmlns:p15="http://schemas.microsoft.com/office/powerpoint/2012/main" userId="S-1-5-21-1207424383-2107809566-1107051310-5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93C8"/>
    <a:srgbClr val="00405B"/>
    <a:srgbClr val="1B3F59"/>
    <a:srgbClr val="F4F4F4"/>
    <a:srgbClr val="3D3D3D"/>
    <a:srgbClr val="004712"/>
    <a:srgbClr val="649D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905" autoAdjust="0"/>
  </p:normalViewPr>
  <p:slideViewPr>
    <p:cSldViewPr snapToGrid="0" snapToObjects="1" showGuides="1">
      <p:cViewPr varScale="1">
        <p:scale>
          <a:sx n="124" d="100"/>
          <a:sy n="124" d="100"/>
        </p:scale>
        <p:origin x="649" y="94"/>
      </p:cViewPr>
      <p:guideLst>
        <p:guide orient="horz" pos="1620"/>
        <p:guide pos="2880"/>
      </p:guideLst>
    </p:cSldViewPr>
  </p:slideViewPr>
  <p:outlineViewPr>
    <p:cViewPr>
      <p:scale>
        <a:sx n="33" d="100"/>
        <a:sy n="33" d="100"/>
      </p:scale>
      <p:origin x="0" y="-5094"/>
    </p:cViewPr>
  </p:outlineViewPr>
  <p:notesTextViewPr>
    <p:cViewPr>
      <p:scale>
        <a:sx n="3" d="2"/>
        <a:sy n="3" d="2"/>
      </p:scale>
      <p:origin x="0" y="0"/>
    </p:cViewPr>
  </p:notesTextViewPr>
  <p:sorterViewPr>
    <p:cViewPr>
      <p:scale>
        <a:sx n="100" d="100"/>
        <a:sy n="100" d="100"/>
      </p:scale>
      <p:origin x="0" y="-2256"/>
    </p:cViewPr>
  </p:sorterViewPr>
  <p:notesViewPr>
    <p:cSldViewPr snapToGrid="0" snapToObjects="1">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74" Type="http://schemas.openxmlformats.org/officeDocument/2006/relationships/customXml" Target="../customXml/item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Survey%201\Survey%201%20analysi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Survey%201\Survey%201%20analysi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Survey%201\Survey%201%20analysi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Survey%201\Survey%201%20analysi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FE-DC\Projects\Research%20&amp;%20Evaluation\Doncaster%20-%20LDP%20evaluation\5.%20Fieldwork\5.%20Residents%20Panel\Surveys\Survey%201\Survey%201%20analysis.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FE-DC\Projects\Research%20&amp;%20Evaluation\Doncaster%20-%20LDP%20evaluation\5.%20Fieldwork\5.%20Residents%20Panel\Surveys\Survey%201\Survey%201%20analysi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FE-DC\Projects\Research%20&amp;%20Evaluation\Doncaster%20-%20LDP%20evaluation\5.%20Fieldwork\5.%20Residents%20Panel\Surveys\Survey%201\Survey%201%20analysis.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FE-DC\Projects\Research%20&amp;%20Evaluation\Doncaster%20-%20LDP%20evaluation\5.%20Fieldwork\5.%20Residents%20Panel\Surveys\Survey%201\Survey%201%20analysi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FE-DC\Projects\Research%20&amp;%20Evaluation\Doncaster%20-%20LDP%20evaluation\5.%20Fieldwork\5.%20Residents%20Panel\Surveys\Survey%201\Survey%201%20analysis.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Poll%201\Poll%20results.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file:///\\CFE-DC\Projects\Research%20&amp;%20Evaluation\Doncaster%20-%20LDP%20evaluation\5.%20Fieldwork\5.%20Residents%20Panel\Surveys\Poll%201\Poll%20results.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FE-DC\Projects\Research%20&amp;%20Evaluation\Doncaster%20-%20LDP%20evaluation\5.%20Fieldwork\5.%20Residents%20Panel\Surveys\Poll%201\Poll%20results.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FE-DC\Projects\Research%20&amp;%20Evaluation\Doncaster%20-%20LDP%20evaluation\5.%20Fieldwork\5.%20Residents%20Panel\Surveys\Poll%201\Poll%20results.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FE-DC\Projects\Research%20&amp;%20Evaluation\Doncaster%20-%20LDP%20evaluation\5.%20Fieldwork\5.%20Residents%20Panel\Surveys\Poll%201\Poll%20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4776065671216925"/>
          <c:y val="0"/>
          <c:w val="0.50144225721784752"/>
          <c:h val="1"/>
        </c:manualLayout>
      </c:layout>
      <c:barChart>
        <c:barDir val="bar"/>
        <c:grouping val="clustered"/>
        <c:varyColors val="0"/>
        <c:ser>
          <c:idx val="0"/>
          <c:order val="0"/>
          <c:spPr>
            <a:solidFill>
              <a:srgbClr val="1F4E79"/>
            </a:solidFill>
          </c:spPr>
          <c:invertIfNegative val="0"/>
          <c:dPt>
            <c:idx val="0"/>
            <c:invertIfNegative val="0"/>
            <c:bubble3D val="0"/>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'Q1'!$B$8:$B$20</c:f>
              <c:strCache>
                <c:ptCount val="13"/>
                <c:pt idx="0">
                  <c:v>Going to a gym/leisure centre</c:v>
                </c:pt>
                <c:pt idx="1">
                  <c:v>Walking for fun/leisure</c:v>
                </c:pt>
                <c:pt idx="2">
                  <c:v>Cycling for fun/leisure or sport</c:v>
                </c:pt>
                <c:pt idx="3">
                  <c:v>Doing fitness/exercise sessions at home</c:v>
                </c:pt>
                <c:pt idx="4">
                  <c:v>Playing sport as part of a club or organisation</c:v>
                </c:pt>
                <c:pt idx="5">
                  <c:v>Dancing as part of a class/lesson or informally with friends/family/on my own</c:v>
                </c:pt>
                <c:pt idx="6">
                  <c:v>Cycling for travel</c:v>
                </c:pt>
                <c:pt idx="7">
                  <c:v>Walking for travel</c:v>
                </c:pt>
                <c:pt idx="8">
                  <c:v>Being active as part of your job</c:v>
                </c:pt>
                <c:pt idx="9">
                  <c:v>Moving about while playing with family and friends</c:v>
                </c:pt>
                <c:pt idx="10">
                  <c:v>Doing housework</c:v>
                </c:pt>
                <c:pt idx="11">
                  <c:v>Gardening</c:v>
                </c:pt>
                <c:pt idx="12">
                  <c:v>DIY</c:v>
                </c:pt>
              </c:strCache>
            </c:strRef>
          </c:cat>
          <c:val>
            <c:numRef>
              <c:f>'Q1'!$C$8:$C$20</c:f>
              <c:numCache>
                <c:formatCode>0%</c:formatCode>
                <c:ptCount val="13"/>
                <c:pt idx="0">
                  <c:v>0.79166666666666619</c:v>
                </c:pt>
                <c:pt idx="1">
                  <c:v>0.77777777777777779</c:v>
                </c:pt>
                <c:pt idx="2">
                  <c:v>0.75925925925925919</c:v>
                </c:pt>
                <c:pt idx="3">
                  <c:v>0.75925925925925886</c:v>
                </c:pt>
                <c:pt idx="4">
                  <c:v>0.74537037037037035</c:v>
                </c:pt>
                <c:pt idx="5">
                  <c:v>0.68981481481481455</c:v>
                </c:pt>
                <c:pt idx="6">
                  <c:v>0.68518518518518567</c:v>
                </c:pt>
                <c:pt idx="7">
                  <c:v>0.66666666666666696</c:v>
                </c:pt>
                <c:pt idx="8">
                  <c:v>0.6527777777777779</c:v>
                </c:pt>
                <c:pt idx="9">
                  <c:v>0.61111111111111127</c:v>
                </c:pt>
                <c:pt idx="10">
                  <c:v>0.58333333333333348</c:v>
                </c:pt>
                <c:pt idx="11">
                  <c:v>0.5694444444444442</c:v>
                </c:pt>
                <c:pt idx="12">
                  <c:v>0.4074074074074075</c:v>
                </c:pt>
              </c:numCache>
            </c:numRef>
          </c:val>
        </c:ser>
        <c:dLbls>
          <c:showLegendKey val="0"/>
          <c:showVal val="0"/>
          <c:showCatName val="0"/>
          <c:showSerName val="0"/>
          <c:showPercent val="0"/>
          <c:showBubbleSize val="0"/>
        </c:dLbls>
        <c:gapWidth val="50"/>
        <c:axId val="306316112"/>
        <c:axId val="306316504"/>
      </c:barChart>
      <c:catAx>
        <c:axId val="306316112"/>
        <c:scaling>
          <c:orientation val="maxMin"/>
        </c:scaling>
        <c:delete val="0"/>
        <c:axPos val="l"/>
        <c:numFmt formatCode="General" sourceLinked="1"/>
        <c:majorTickMark val="out"/>
        <c:minorTickMark val="none"/>
        <c:tickLblPos val="nextTo"/>
        <c:txPr>
          <a:bodyPr/>
          <a:lstStyle/>
          <a:p>
            <a:pPr>
              <a:defRPr sz="1000"/>
            </a:pPr>
            <a:endParaRPr lang="en-US"/>
          </a:p>
        </c:txPr>
        <c:crossAx val="306316504"/>
        <c:crosses val="autoZero"/>
        <c:auto val="1"/>
        <c:lblAlgn val="ctr"/>
        <c:lblOffset val="100"/>
        <c:noMultiLvlLbl val="0"/>
      </c:catAx>
      <c:valAx>
        <c:axId val="306316504"/>
        <c:scaling>
          <c:orientation val="minMax"/>
          <c:min val="0"/>
        </c:scaling>
        <c:delete val="1"/>
        <c:axPos val="t"/>
        <c:numFmt formatCode="0%" sourceLinked="1"/>
        <c:majorTickMark val="out"/>
        <c:minorTickMark val="none"/>
        <c:tickLblPos val="none"/>
        <c:crossAx val="306316112"/>
        <c:crosses val="autoZero"/>
        <c:crossBetween val="between"/>
      </c:valAx>
    </c:plotArea>
    <c:plotVisOnly val="1"/>
    <c:dispBlanksAs val="gap"/>
    <c:showDLblsOverMax val="0"/>
  </c:chart>
  <c:spPr>
    <a:ln>
      <a:noFill/>
    </a:ln>
  </c:spPr>
  <c:txPr>
    <a:bodyPr/>
    <a:lstStyle/>
    <a:p>
      <a:pPr>
        <a:defRPr sz="900">
          <a:latin typeface="Arial" pitchFamily="34" charset="0"/>
          <a:cs typeface="Arial"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4579181378946742"/>
          <c:y val="0"/>
          <c:w val="0.50144225721784752"/>
          <c:h val="1"/>
        </c:manualLayout>
      </c:layout>
      <c:barChart>
        <c:barDir val="bar"/>
        <c:grouping val="clustered"/>
        <c:varyColors val="0"/>
        <c:ser>
          <c:idx val="0"/>
          <c:order val="0"/>
          <c:spPr>
            <a:solidFill>
              <a:srgbClr val="1F4E79"/>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'Q2'!$B$16:$B$24</c:f>
              <c:strCache>
                <c:ptCount val="9"/>
                <c:pt idx="0">
                  <c:v>0 days</c:v>
                </c:pt>
                <c:pt idx="1">
                  <c:v>1 days</c:v>
                </c:pt>
                <c:pt idx="2">
                  <c:v>2 days</c:v>
                </c:pt>
                <c:pt idx="3">
                  <c:v>3 days</c:v>
                </c:pt>
                <c:pt idx="4">
                  <c:v>4 days</c:v>
                </c:pt>
                <c:pt idx="5">
                  <c:v>5 days</c:v>
                </c:pt>
                <c:pt idx="6">
                  <c:v>6 days</c:v>
                </c:pt>
                <c:pt idx="7">
                  <c:v>7 days</c:v>
                </c:pt>
                <c:pt idx="8">
                  <c:v>Don't know</c:v>
                </c:pt>
              </c:strCache>
            </c:strRef>
          </c:cat>
          <c:val>
            <c:numRef>
              <c:f>'Q2'!$C$16:$C$24</c:f>
              <c:numCache>
                <c:formatCode>0%</c:formatCode>
                <c:ptCount val="9"/>
                <c:pt idx="0">
                  <c:v>8.7962962962962965E-2</c:v>
                </c:pt>
                <c:pt idx="1">
                  <c:v>4.6296296296296301E-2</c:v>
                </c:pt>
                <c:pt idx="2">
                  <c:v>0.12962962962962962</c:v>
                </c:pt>
                <c:pt idx="3">
                  <c:v>0.15740740740740741</c:v>
                </c:pt>
                <c:pt idx="4">
                  <c:v>0.125</c:v>
                </c:pt>
                <c:pt idx="5">
                  <c:v>0.1851851851851852</c:v>
                </c:pt>
                <c:pt idx="6">
                  <c:v>3.7037037037037035E-2</c:v>
                </c:pt>
                <c:pt idx="7">
                  <c:v>0.22685185185185186</c:v>
                </c:pt>
                <c:pt idx="8">
                  <c:v>4.6296296296296294E-3</c:v>
                </c:pt>
              </c:numCache>
            </c:numRef>
          </c:val>
        </c:ser>
        <c:dLbls>
          <c:showLegendKey val="0"/>
          <c:showVal val="0"/>
          <c:showCatName val="0"/>
          <c:showSerName val="0"/>
          <c:showPercent val="0"/>
          <c:showBubbleSize val="0"/>
        </c:dLbls>
        <c:gapWidth val="50"/>
        <c:axId val="306315720"/>
        <c:axId val="306315328"/>
      </c:barChart>
      <c:catAx>
        <c:axId val="306315720"/>
        <c:scaling>
          <c:orientation val="maxMin"/>
        </c:scaling>
        <c:delete val="0"/>
        <c:axPos val="l"/>
        <c:numFmt formatCode="General" sourceLinked="1"/>
        <c:majorTickMark val="out"/>
        <c:minorTickMark val="none"/>
        <c:tickLblPos val="nextTo"/>
        <c:txPr>
          <a:bodyPr/>
          <a:lstStyle/>
          <a:p>
            <a:pPr>
              <a:defRPr sz="1050"/>
            </a:pPr>
            <a:endParaRPr lang="en-US"/>
          </a:p>
        </c:txPr>
        <c:crossAx val="306315328"/>
        <c:crosses val="autoZero"/>
        <c:auto val="1"/>
        <c:lblAlgn val="ctr"/>
        <c:lblOffset val="100"/>
        <c:noMultiLvlLbl val="0"/>
      </c:catAx>
      <c:valAx>
        <c:axId val="306315328"/>
        <c:scaling>
          <c:orientation val="minMax"/>
          <c:min val="0"/>
        </c:scaling>
        <c:delete val="1"/>
        <c:axPos val="t"/>
        <c:numFmt formatCode="0%" sourceLinked="1"/>
        <c:majorTickMark val="out"/>
        <c:minorTickMark val="none"/>
        <c:tickLblPos val="none"/>
        <c:crossAx val="306315720"/>
        <c:crosses val="autoZero"/>
        <c:crossBetween val="between"/>
      </c:valAx>
    </c:plotArea>
    <c:plotVisOnly val="1"/>
    <c:dispBlanksAs val="gap"/>
    <c:showDLblsOverMax val="0"/>
  </c:chart>
  <c:spPr>
    <a:ln>
      <a:noFill/>
    </a:ln>
  </c:spPr>
  <c:txPr>
    <a:bodyPr/>
    <a:lstStyle/>
    <a:p>
      <a:pPr>
        <a:defRPr sz="900">
          <a:latin typeface="Arial" pitchFamily="34" charset="0"/>
          <a:cs typeface="Arial"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4776059939135077"/>
          <c:y val="0"/>
          <c:w val="0.50144225721784752"/>
          <c:h val="1"/>
        </c:manualLayout>
      </c:layout>
      <c:barChart>
        <c:barDir val="bar"/>
        <c:grouping val="clustered"/>
        <c:varyColors val="0"/>
        <c:ser>
          <c:idx val="0"/>
          <c:order val="0"/>
          <c:spPr>
            <a:solidFill>
              <a:srgbClr val="1F4E79"/>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'Q3'!$B$10:$B$14</c:f>
              <c:strCache>
                <c:ptCount val="5"/>
                <c:pt idx="0">
                  <c:v>I plan to do no physical activity</c:v>
                </c:pt>
                <c:pt idx="1">
                  <c:v>I plan to do less physical activity</c:v>
                </c:pt>
                <c:pt idx="2">
                  <c:v>I plan to do the same amount of physical activity</c:v>
                </c:pt>
                <c:pt idx="3">
                  <c:v>I plan to do more physical activity</c:v>
                </c:pt>
                <c:pt idx="4">
                  <c:v>I don’t know</c:v>
                </c:pt>
              </c:strCache>
            </c:strRef>
          </c:cat>
          <c:val>
            <c:numRef>
              <c:f>'Q3'!$C$10:$C$14</c:f>
              <c:numCache>
                <c:formatCode>0%</c:formatCode>
                <c:ptCount val="5"/>
                <c:pt idx="0">
                  <c:v>2.7777777777777776E-2</c:v>
                </c:pt>
                <c:pt idx="1">
                  <c:v>4.6296296296296294E-3</c:v>
                </c:pt>
                <c:pt idx="2">
                  <c:v>0.36111111111111105</c:v>
                </c:pt>
                <c:pt idx="3">
                  <c:v>0.5092592592592593</c:v>
                </c:pt>
                <c:pt idx="4">
                  <c:v>9.7222222222222238E-2</c:v>
                </c:pt>
              </c:numCache>
            </c:numRef>
          </c:val>
        </c:ser>
        <c:dLbls>
          <c:showLegendKey val="0"/>
          <c:showVal val="0"/>
          <c:showCatName val="0"/>
          <c:showSerName val="0"/>
          <c:showPercent val="0"/>
          <c:showBubbleSize val="0"/>
        </c:dLbls>
        <c:gapWidth val="50"/>
        <c:axId val="306314544"/>
        <c:axId val="306319248"/>
      </c:barChart>
      <c:catAx>
        <c:axId val="306314544"/>
        <c:scaling>
          <c:orientation val="maxMin"/>
        </c:scaling>
        <c:delete val="0"/>
        <c:axPos val="l"/>
        <c:numFmt formatCode="General" sourceLinked="1"/>
        <c:majorTickMark val="out"/>
        <c:minorTickMark val="none"/>
        <c:tickLblPos val="nextTo"/>
        <c:txPr>
          <a:bodyPr/>
          <a:lstStyle/>
          <a:p>
            <a:pPr>
              <a:defRPr sz="1050"/>
            </a:pPr>
            <a:endParaRPr lang="en-US"/>
          </a:p>
        </c:txPr>
        <c:crossAx val="306319248"/>
        <c:crosses val="autoZero"/>
        <c:auto val="1"/>
        <c:lblAlgn val="ctr"/>
        <c:lblOffset val="100"/>
        <c:noMultiLvlLbl val="0"/>
      </c:catAx>
      <c:valAx>
        <c:axId val="306319248"/>
        <c:scaling>
          <c:orientation val="minMax"/>
          <c:min val="0"/>
        </c:scaling>
        <c:delete val="1"/>
        <c:axPos val="t"/>
        <c:numFmt formatCode="0%" sourceLinked="1"/>
        <c:majorTickMark val="out"/>
        <c:minorTickMark val="none"/>
        <c:tickLblPos val="none"/>
        <c:crossAx val="306314544"/>
        <c:crosses val="autoZero"/>
        <c:crossBetween val="between"/>
      </c:valAx>
    </c:plotArea>
    <c:plotVisOnly val="1"/>
    <c:dispBlanksAs val="gap"/>
    <c:showDLblsOverMax val="0"/>
  </c:chart>
  <c:spPr>
    <a:ln>
      <a:noFill/>
    </a:ln>
  </c:spPr>
  <c:txPr>
    <a:bodyPr/>
    <a:lstStyle/>
    <a:p>
      <a:pPr>
        <a:defRPr sz="900">
          <a:latin typeface="Arial" pitchFamily="34" charset="0"/>
          <a:cs typeface="Arial"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4776065671216925"/>
          <c:y val="0"/>
          <c:w val="0.50144225721784752"/>
          <c:h val="1"/>
        </c:manualLayout>
      </c:layout>
      <c:barChart>
        <c:barDir val="bar"/>
        <c:grouping val="clustered"/>
        <c:varyColors val="0"/>
        <c:ser>
          <c:idx val="0"/>
          <c:order val="0"/>
          <c:spPr>
            <a:solidFill>
              <a:srgbClr val="00405B"/>
            </a:solidFill>
          </c:spPr>
          <c:invertIfNegative val="0"/>
          <c:dPt>
            <c:idx val="0"/>
            <c:invertIfNegative val="0"/>
            <c:bubble3D val="0"/>
          </c:dPt>
          <c:dPt>
            <c:idx val="5"/>
            <c:invertIfNegative val="0"/>
            <c:bubble3D val="0"/>
          </c:dPt>
          <c:dPt>
            <c:idx val="10"/>
            <c:invertIfNegative val="0"/>
            <c:bubble3D val="0"/>
          </c:dPt>
          <c:dPt>
            <c:idx val="13"/>
            <c:invertIfNegative val="0"/>
            <c:bubble3D val="0"/>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'Q6'!$B$8:$B$21</c:f>
              <c:strCache>
                <c:ptCount val="14"/>
                <c:pt idx="0">
                  <c:v>Lack of time </c:v>
                </c:pt>
                <c:pt idx="1">
                  <c:v>It is too expensive </c:v>
                </c:pt>
                <c:pt idx="2">
                  <c:v>I have childcare or other caring responsibilities </c:v>
                </c:pt>
                <c:pt idx="3">
                  <c:v>My physical health </c:v>
                </c:pt>
                <c:pt idx="4">
                  <c:v>I have no one to go with </c:v>
                </c:pt>
                <c:pt idx="5">
                  <c:v>I feel intimidated by others </c:v>
                </c:pt>
                <c:pt idx="6">
                  <c:v>My mental health </c:v>
                </c:pt>
                <c:pt idx="7">
                  <c:v>I do not know where to take part </c:v>
                </c:pt>
                <c:pt idx="8">
                  <c:v>It is too far to travel </c:v>
                </c:pt>
                <c:pt idx="9">
                  <c:v>I do not enjoy doing it </c:v>
                </c:pt>
                <c:pt idx="10">
                  <c:v>The opportunities that are available are not suitable for my abilities </c:v>
                </c:pt>
                <c:pt idx="11">
                  <c:v>There are no opportunities available that I would enjoy </c:v>
                </c:pt>
                <c:pt idx="12">
                  <c:v>Other reason</c:v>
                </c:pt>
                <c:pt idx="13">
                  <c:v>I already do the amount of physical activity I want to </c:v>
                </c:pt>
              </c:strCache>
            </c:strRef>
          </c:cat>
          <c:val>
            <c:numRef>
              <c:f>'Q6'!$C$8:$C$21</c:f>
              <c:numCache>
                <c:formatCode>0%</c:formatCode>
                <c:ptCount val="14"/>
                <c:pt idx="0">
                  <c:v>0.41666666666666652</c:v>
                </c:pt>
                <c:pt idx="1">
                  <c:v>0.25925925925925936</c:v>
                </c:pt>
                <c:pt idx="2">
                  <c:v>0.23148148148148143</c:v>
                </c:pt>
                <c:pt idx="3">
                  <c:v>0.22685185185185186</c:v>
                </c:pt>
                <c:pt idx="4">
                  <c:v>0.21759259259259264</c:v>
                </c:pt>
                <c:pt idx="5">
                  <c:v>0.1435185185185186</c:v>
                </c:pt>
                <c:pt idx="6">
                  <c:v>0.10185185185185189</c:v>
                </c:pt>
                <c:pt idx="7">
                  <c:v>0.10185185185185182</c:v>
                </c:pt>
                <c:pt idx="8">
                  <c:v>9.2592592592592574E-2</c:v>
                </c:pt>
                <c:pt idx="9">
                  <c:v>7.8703703703703734E-2</c:v>
                </c:pt>
                <c:pt idx="10">
                  <c:v>6.4814814814814839E-2</c:v>
                </c:pt>
                <c:pt idx="11">
                  <c:v>4.6296296296296301E-2</c:v>
                </c:pt>
                <c:pt idx="12">
                  <c:v>0.03</c:v>
                </c:pt>
                <c:pt idx="13">
                  <c:v>0.1898148148148148</c:v>
                </c:pt>
              </c:numCache>
            </c:numRef>
          </c:val>
        </c:ser>
        <c:dLbls>
          <c:showLegendKey val="0"/>
          <c:showVal val="0"/>
          <c:showCatName val="0"/>
          <c:showSerName val="0"/>
          <c:showPercent val="0"/>
          <c:showBubbleSize val="0"/>
        </c:dLbls>
        <c:gapWidth val="50"/>
        <c:axId val="306316896"/>
        <c:axId val="306317288"/>
      </c:barChart>
      <c:catAx>
        <c:axId val="306316896"/>
        <c:scaling>
          <c:orientation val="maxMin"/>
        </c:scaling>
        <c:delete val="0"/>
        <c:axPos val="l"/>
        <c:numFmt formatCode="General" sourceLinked="1"/>
        <c:majorTickMark val="out"/>
        <c:minorTickMark val="none"/>
        <c:tickLblPos val="nextTo"/>
        <c:crossAx val="306317288"/>
        <c:crosses val="autoZero"/>
        <c:auto val="1"/>
        <c:lblAlgn val="ctr"/>
        <c:lblOffset val="100"/>
        <c:noMultiLvlLbl val="0"/>
      </c:catAx>
      <c:valAx>
        <c:axId val="306317288"/>
        <c:scaling>
          <c:orientation val="minMax"/>
          <c:min val="0"/>
        </c:scaling>
        <c:delete val="1"/>
        <c:axPos val="t"/>
        <c:numFmt formatCode="0%" sourceLinked="1"/>
        <c:majorTickMark val="out"/>
        <c:minorTickMark val="none"/>
        <c:tickLblPos val="none"/>
        <c:crossAx val="306316896"/>
        <c:crosses val="autoZero"/>
        <c:crossBetween val="between"/>
      </c:valAx>
    </c:plotArea>
    <c:plotVisOnly val="1"/>
    <c:dispBlanksAs val="gap"/>
    <c:showDLblsOverMax val="0"/>
  </c:chart>
  <c:spPr>
    <a:ln>
      <a:noFill/>
    </a:ln>
  </c:spPr>
  <c:txPr>
    <a:bodyPr/>
    <a:lstStyle/>
    <a:p>
      <a:pPr>
        <a:defRPr sz="900">
          <a:latin typeface="Arial" pitchFamily="34" charset="0"/>
          <a:cs typeface="Arial" pitchFamily="34"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971027001521822"/>
          <c:y val="3.1873039027728242E-2"/>
          <c:w val="0.39405853249365808"/>
          <c:h val="0.96598191564532809"/>
        </c:manualLayout>
      </c:layout>
      <c:barChart>
        <c:barDir val="bar"/>
        <c:grouping val="percentStacked"/>
        <c:varyColors val="0"/>
        <c:ser>
          <c:idx val="0"/>
          <c:order val="0"/>
          <c:tx>
            <c:strRef>
              <c:f>'Q4'!$B$1</c:f>
              <c:strCache>
                <c:ptCount val="1"/>
                <c:pt idx="0">
                  <c:v>At least 4 times a week</c:v>
                </c:pt>
              </c:strCache>
            </c:strRef>
          </c:tx>
          <c:spPr>
            <a:solidFill>
              <a:srgbClr val="1F4E79"/>
            </a:solidFill>
            <a:ln>
              <a:noFill/>
            </a:ln>
            <a:effectLst/>
          </c:spPr>
          <c:invertIfNegative val="0"/>
          <c:dLbls>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'Q4'!$A$2:$A$11</c:f>
              <c:strCache>
                <c:ptCount val="10"/>
                <c:pt idx="0">
                  <c:v>Local street/roads</c:v>
                </c:pt>
                <c:pt idx="1">
                  <c:v>Own house or garden</c:v>
                </c:pt>
                <c:pt idx="2">
                  <c:v>Footpaths (i.e. walking trails, canal paths)</c:v>
                </c:pt>
                <c:pt idx="3">
                  <c:v>Other indoor space (i.e. friend’s house, school, university)</c:v>
                </c:pt>
                <c:pt idx="4">
                  <c:v>Other outside space (i.e. countryside, fields, river)</c:v>
                </c:pt>
                <c:pt idx="5">
                  <c:v>A park in Doncaster</c:v>
                </c:pt>
                <c:pt idx="6">
                  <c:v>Gym/leisure centre</c:v>
                </c:pt>
                <c:pt idx="7">
                  <c:v>Community building (i.e. church, village hall)</c:v>
                </c:pt>
                <c:pt idx="8">
                  <c:v>Cycle paths</c:v>
                </c:pt>
                <c:pt idx="9">
                  <c:v>Sports’ club</c:v>
                </c:pt>
              </c:strCache>
            </c:strRef>
          </c:cat>
          <c:val>
            <c:numRef>
              <c:f>'Q4'!$B$2:$B$11</c:f>
              <c:numCache>
                <c:formatCode>0%</c:formatCode>
                <c:ptCount val="10"/>
                <c:pt idx="0">
                  <c:v>0.5</c:v>
                </c:pt>
                <c:pt idx="1">
                  <c:v>0.37037037037037041</c:v>
                </c:pt>
                <c:pt idx="2">
                  <c:v>0.27777777777777779</c:v>
                </c:pt>
                <c:pt idx="3">
                  <c:v>0.11574074074074074</c:v>
                </c:pt>
                <c:pt idx="4">
                  <c:v>0.1111111111111111</c:v>
                </c:pt>
                <c:pt idx="5">
                  <c:v>7.8703703703703706E-2</c:v>
                </c:pt>
                <c:pt idx="6">
                  <c:v>6.9444444444444448E-2</c:v>
                </c:pt>
                <c:pt idx="7">
                  <c:v>3.7037037037037035E-2</c:v>
                </c:pt>
                <c:pt idx="8">
                  <c:v>3.7037037037037035E-2</c:v>
                </c:pt>
                <c:pt idx="9">
                  <c:v>3.2407407407407406E-2</c:v>
                </c:pt>
              </c:numCache>
            </c:numRef>
          </c:val>
        </c:ser>
        <c:ser>
          <c:idx val="1"/>
          <c:order val="1"/>
          <c:tx>
            <c:strRef>
              <c:f>'Q4'!$C$1</c:f>
              <c:strCache>
                <c:ptCount val="1"/>
                <c:pt idx="0">
                  <c:v>At least once a week</c:v>
                </c:pt>
              </c:strCache>
            </c:strRef>
          </c:tx>
          <c:spPr>
            <a:solidFill>
              <a:srgbClr val="006B97"/>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'Q4'!$A$2:$A$11</c:f>
              <c:strCache>
                <c:ptCount val="10"/>
                <c:pt idx="0">
                  <c:v>Local street/roads</c:v>
                </c:pt>
                <c:pt idx="1">
                  <c:v>Own house or garden</c:v>
                </c:pt>
                <c:pt idx="2">
                  <c:v>Footpaths (i.e. walking trails, canal paths)</c:v>
                </c:pt>
                <c:pt idx="3">
                  <c:v>Other indoor space (i.e. friend’s house, school, university)</c:v>
                </c:pt>
                <c:pt idx="4">
                  <c:v>Other outside space (i.e. countryside, fields, river)</c:v>
                </c:pt>
                <c:pt idx="5">
                  <c:v>A park in Doncaster</c:v>
                </c:pt>
                <c:pt idx="6">
                  <c:v>Gym/leisure centre</c:v>
                </c:pt>
                <c:pt idx="7">
                  <c:v>Community building (i.e. church, village hall)</c:v>
                </c:pt>
                <c:pt idx="8">
                  <c:v>Cycle paths</c:v>
                </c:pt>
                <c:pt idx="9">
                  <c:v>Sports’ club</c:v>
                </c:pt>
              </c:strCache>
            </c:strRef>
          </c:cat>
          <c:val>
            <c:numRef>
              <c:f>'Q4'!$C$2:$C$11</c:f>
              <c:numCache>
                <c:formatCode>0%</c:formatCode>
                <c:ptCount val="10"/>
                <c:pt idx="0">
                  <c:v>0.25462962962962965</c:v>
                </c:pt>
                <c:pt idx="1">
                  <c:v>0.33333333333333326</c:v>
                </c:pt>
                <c:pt idx="2">
                  <c:v>0.22685185185185186</c:v>
                </c:pt>
                <c:pt idx="3">
                  <c:v>0.16666666666666663</c:v>
                </c:pt>
                <c:pt idx="4">
                  <c:v>0.20370370370370369</c:v>
                </c:pt>
                <c:pt idx="5">
                  <c:v>0.21759259259259259</c:v>
                </c:pt>
                <c:pt idx="6">
                  <c:v>0.15740740740740741</c:v>
                </c:pt>
                <c:pt idx="7">
                  <c:v>0.10185185185185185</c:v>
                </c:pt>
                <c:pt idx="8">
                  <c:v>7.8703703703703706E-2</c:v>
                </c:pt>
                <c:pt idx="9">
                  <c:v>8.7962962962962965E-2</c:v>
                </c:pt>
              </c:numCache>
            </c:numRef>
          </c:val>
        </c:ser>
        <c:ser>
          <c:idx val="2"/>
          <c:order val="2"/>
          <c:tx>
            <c:strRef>
              <c:f>'Q4'!$D$1</c:f>
              <c:strCache>
                <c:ptCount val="1"/>
                <c:pt idx="0">
                  <c:v>At least once a fortnight</c:v>
                </c:pt>
              </c:strCache>
            </c:strRef>
          </c:tx>
          <c:spPr>
            <a:solidFill>
              <a:srgbClr val="4A93C8"/>
            </a:solidFill>
            <a:ln>
              <a:noFill/>
            </a:ln>
            <a:effectLst/>
          </c:spPr>
          <c:invertIfNegative val="0"/>
          <c:dLbls>
            <c:dLbl>
              <c:idx val="0"/>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'Q4'!$A$2:$A$11</c:f>
              <c:strCache>
                <c:ptCount val="10"/>
                <c:pt idx="0">
                  <c:v>Local street/roads</c:v>
                </c:pt>
                <c:pt idx="1">
                  <c:v>Own house or garden</c:v>
                </c:pt>
                <c:pt idx="2">
                  <c:v>Footpaths (i.e. walking trails, canal paths)</c:v>
                </c:pt>
                <c:pt idx="3">
                  <c:v>Other indoor space (i.e. friend’s house, school, university)</c:v>
                </c:pt>
                <c:pt idx="4">
                  <c:v>Other outside space (i.e. countryside, fields, river)</c:v>
                </c:pt>
                <c:pt idx="5">
                  <c:v>A park in Doncaster</c:v>
                </c:pt>
                <c:pt idx="6">
                  <c:v>Gym/leisure centre</c:v>
                </c:pt>
                <c:pt idx="7">
                  <c:v>Community building (i.e. church, village hall)</c:v>
                </c:pt>
                <c:pt idx="8">
                  <c:v>Cycle paths</c:v>
                </c:pt>
                <c:pt idx="9">
                  <c:v>Sports’ club</c:v>
                </c:pt>
              </c:strCache>
            </c:strRef>
          </c:cat>
          <c:val>
            <c:numRef>
              <c:f>'Q4'!$D$2:$D$11</c:f>
              <c:numCache>
                <c:formatCode>0%</c:formatCode>
                <c:ptCount val="10"/>
                <c:pt idx="0">
                  <c:v>4.1666666666666657E-2</c:v>
                </c:pt>
                <c:pt idx="1">
                  <c:v>7.407407407407407E-2</c:v>
                </c:pt>
                <c:pt idx="2">
                  <c:v>6.9444444444444448E-2</c:v>
                </c:pt>
                <c:pt idx="3">
                  <c:v>3.7037037037037035E-2</c:v>
                </c:pt>
                <c:pt idx="4">
                  <c:v>6.0185185185185182E-2</c:v>
                </c:pt>
                <c:pt idx="5">
                  <c:v>6.4814814814814811E-2</c:v>
                </c:pt>
                <c:pt idx="6">
                  <c:v>3.2407407407407406E-2</c:v>
                </c:pt>
                <c:pt idx="7">
                  <c:v>1.8518518518518517E-2</c:v>
                </c:pt>
                <c:pt idx="8">
                  <c:v>1.8518518518518517E-2</c:v>
                </c:pt>
                <c:pt idx="9">
                  <c:v>3.7037037037037035E-2</c:v>
                </c:pt>
              </c:numCache>
            </c:numRef>
          </c:val>
        </c:ser>
        <c:ser>
          <c:idx val="3"/>
          <c:order val="3"/>
          <c:tx>
            <c:strRef>
              <c:f>'Q4'!$E$1</c:f>
              <c:strCache>
                <c:ptCount val="1"/>
                <c:pt idx="0">
                  <c:v>At least once a month</c:v>
                </c:pt>
              </c:strCache>
            </c:strRef>
          </c:tx>
          <c:spPr>
            <a:solidFill>
              <a:srgbClr val="F8AE86"/>
            </a:solidFill>
            <a:ln>
              <a:noFill/>
            </a:ln>
            <a:effectLst/>
          </c:spPr>
          <c:invertIfNegative val="0"/>
          <c:dLbls>
            <c:dLbl>
              <c:idx val="0"/>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'Q4'!$A$2:$A$11</c:f>
              <c:strCache>
                <c:ptCount val="10"/>
                <c:pt idx="0">
                  <c:v>Local street/roads</c:v>
                </c:pt>
                <c:pt idx="1">
                  <c:v>Own house or garden</c:v>
                </c:pt>
                <c:pt idx="2">
                  <c:v>Footpaths (i.e. walking trails, canal paths)</c:v>
                </c:pt>
                <c:pt idx="3">
                  <c:v>Other indoor space (i.e. friend’s house, school, university)</c:v>
                </c:pt>
                <c:pt idx="4">
                  <c:v>Other outside space (i.e. countryside, fields, river)</c:v>
                </c:pt>
                <c:pt idx="5">
                  <c:v>A park in Doncaster</c:v>
                </c:pt>
                <c:pt idx="6">
                  <c:v>Gym/leisure centre</c:v>
                </c:pt>
                <c:pt idx="7">
                  <c:v>Community building (i.e. church, village hall)</c:v>
                </c:pt>
                <c:pt idx="8">
                  <c:v>Cycle paths</c:v>
                </c:pt>
                <c:pt idx="9">
                  <c:v>Sports’ club</c:v>
                </c:pt>
              </c:strCache>
            </c:strRef>
          </c:cat>
          <c:val>
            <c:numRef>
              <c:f>'Q4'!$E$2:$E$11</c:f>
              <c:numCache>
                <c:formatCode>0%</c:formatCode>
                <c:ptCount val="10"/>
                <c:pt idx="0">
                  <c:v>3.7037037037037035E-2</c:v>
                </c:pt>
                <c:pt idx="1">
                  <c:v>5.5555555555555552E-2</c:v>
                </c:pt>
                <c:pt idx="2">
                  <c:v>0.12962962962962962</c:v>
                </c:pt>
                <c:pt idx="3">
                  <c:v>0.10185185185185185</c:v>
                </c:pt>
                <c:pt idx="4">
                  <c:v>0.1851851851851852</c:v>
                </c:pt>
                <c:pt idx="5">
                  <c:v>0.15740740740740741</c:v>
                </c:pt>
                <c:pt idx="6">
                  <c:v>3.2407407407407406E-2</c:v>
                </c:pt>
                <c:pt idx="7">
                  <c:v>1.8518518518518517E-2</c:v>
                </c:pt>
                <c:pt idx="8">
                  <c:v>3.2407407407407406E-2</c:v>
                </c:pt>
                <c:pt idx="9">
                  <c:v>2.7777777777777776E-2</c:v>
                </c:pt>
              </c:numCache>
            </c:numRef>
          </c:val>
        </c:ser>
        <c:ser>
          <c:idx val="4"/>
          <c:order val="4"/>
          <c:tx>
            <c:strRef>
              <c:f>'Q4'!$F$1</c:f>
              <c:strCache>
                <c:ptCount val="1"/>
                <c:pt idx="0">
                  <c:v>At least once in the last 3 months</c:v>
                </c:pt>
              </c:strCache>
            </c:strRef>
          </c:tx>
          <c:spPr>
            <a:solidFill>
              <a:srgbClr val="F37836"/>
            </a:solidFill>
            <a:ln>
              <a:noFill/>
            </a:ln>
            <a:effectLst/>
          </c:spPr>
          <c:invertIfNegative val="0"/>
          <c:dLbls>
            <c:dLbl>
              <c:idx val="1"/>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'Q4'!$A$2:$A$11</c:f>
              <c:strCache>
                <c:ptCount val="10"/>
                <c:pt idx="0">
                  <c:v>Local street/roads</c:v>
                </c:pt>
                <c:pt idx="1">
                  <c:v>Own house or garden</c:v>
                </c:pt>
                <c:pt idx="2">
                  <c:v>Footpaths (i.e. walking trails, canal paths)</c:v>
                </c:pt>
                <c:pt idx="3">
                  <c:v>Other indoor space (i.e. friend’s house, school, university)</c:v>
                </c:pt>
                <c:pt idx="4">
                  <c:v>Other outside space (i.e. countryside, fields, river)</c:v>
                </c:pt>
                <c:pt idx="5">
                  <c:v>A park in Doncaster</c:v>
                </c:pt>
                <c:pt idx="6">
                  <c:v>Gym/leisure centre</c:v>
                </c:pt>
                <c:pt idx="7">
                  <c:v>Community building (i.e. church, village hall)</c:v>
                </c:pt>
                <c:pt idx="8">
                  <c:v>Cycle paths</c:v>
                </c:pt>
                <c:pt idx="9">
                  <c:v>Sports’ club</c:v>
                </c:pt>
              </c:strCache>
            </c:strRef>
          </c:cat>
          <c:val>
            <c:numRef>
              <c:f>'Q4'!$F$2:$F$11</c:f>
              <c:numCache>
                <c:formatCode>0%</c:formatCode>
                <c:ptCount val="10"/>
                <c:pt idx="0">
                  <c:v>4.6296296296296301E-2</c:v>
                </c:pt>
                <c:pt idx="1">
                  <c:v>3.2407407407407406E-2</c:v>
                </c:pt>
                <c:pt idx="2">
                  <c:v>7.407407407407407E-2</c:v>
                </c:pt>
                <c:pt idx="3">
                  <c:v>5.5555555555555552E-2</c:v>
                </c:pt>
                <c:pt idx="4">
                  <c:v>0.1111111111111111</c:v>
                </c:pt>
                <c:pt idx="5">
                  <c:v>8.3333333333333315E-2</c:v>
                </c:pt>
                <c:pt idx="6">
                  <c:v>5.0925925925925923E-2</c:v>
                </c:pt>
                <c:pt idx="7">
                  <c:v>3.7037037037037035E-2</c:v>
                </c:pt>
                <c:pt idx="8">
                  <c:v>3.2407407407407406E-2</c:v>
                </c:pt>
                <c:pt idx="9">
                  <c:v>3.7037037037037035E-2</c:v>
                </c:pt>
              </c:numCache>
            </c:numRef>
          </c:val>
        </c:ser>
        <c:ser>
          <c:idx val="5"/>
          <c:order val="5"/>
          <c:tx>
            <c:strRef>
              <c:f>'Q4'!$G$1</c:f>
              <c:strCache>
                <c:ptCount val="1"/>
                <c:pt idx="0">
                  <c:v>Not at all</c:v>
                </c:pt>
              </c:strCache>
            </c:strRef>
          </c:tx>
          <c:spPr>
            <a:solidFill>
              <a:srgbClr val="D1530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'Q4'!$A$2:$A$11</c:f>
              <c:strCache>
                <c:ptCount val="10"/>
                <c:pt idx="0">
                  <c:v>Local street/roads</c:v>
                </c:pt>
                <c:pt idx="1">
                  <c:v>Own house or garden</c:v>
                </c:pt>
                <c:pt idx="2">
                  <c:v>Footpaths (i.e. walking trails, canal paths)</c:v>
                </c:pt>
                <c:pt idx="3">
                  <c:v>Other indoor space (i.e. friend’s house, school, university)</c:v>
                </c:pt>
                <c:pt idx="4">
                  <c:v>Other outside space (i.e. countryside, fields, river)</c:v>
                </c:pt>
                <c:pt idx="5">
                  <c:v>A park in Doncaster</c:v>
                </c:pt>
                <c:pt idx="6">
                  <c:v>Gym/leisure centre</c:v>
                </c:pt>
                <c:pt idx="7">
                  <c:v>Community building (i.e. church, village hall)</c:v>
                </c:pt>
                <c:pt idx="8">
                  <c:v>Cycle paths</c:v>
                </c:pt>
                <c:pt idx="9">
                  <c:v>Sports’ club</c:v>
                </c:pt>
              </c:strCache>
            </c:strRef>
          </c:cat>
          <c:val>
            <c:numRef>
              <c:f>'Q4'!$G$2:$G$11</c:f>
              <c:numCache>
                <c:formatCode>0%</c:formatCode>
                <c:ptCount val="10"/>
                <c:pt idx="0">
                  <c:v>0.1111111111111111</c:v>
                </c:pt>
                <c:pt idx="1">
                  <c:v>0.12037037037037036</c:v>
                </c:pt>
                <c:pt idx="2">
                  <c:v>0.20833333333333337</c:v>
                </c:pt>
                <c:pt idx="3">
                  <c:v>0.49074074074074076</c:v>
                </c:pt>
                <c:pt idx="4">
                  <c:v>0.30092592592592593</c:v>
                </c:pt>
                <c:pt idx="5">
                  <c:v>0.38425925925925924</c:v>
                </c:pt>
                <c:pt idx="6">
                  <c:v>0.6527777777777779</c:v>
                </c:pt>
                <c:pt idx="7">
                  <c:v>0.78240740740740744</c:v>
                </c:pt>
                <c:pt idx="8">
                  <c:v>0.77314814814814814</c:v>
                </c:pt>
                <c:pt idx="9">
                  <c:v>0.77314814814814814</c:v>
                </c:pt>
              </c:numCache>
            </c:numRef>
          </c:val>
        </c:ser>
        <c:ser>
          <c:idx val="6"/>
          <c:order val="6"/>
          <c:tx>
            <c:strRef>
              <c:f>'Q4'!$H$1</c:f>
              <c:strCache>
                <c:ptCount val="1"/>
                <c:pt idx="0">
                  <c:v>Don’t know</c:v>
                </c:pt>
              </c:strCache>
            </c:strRef>
          </c:tx>
          <c:spPr>
            <a:solidFill>
              <a:srgbClr val="E5F1D0"/>
            </a:solidFill>
            <a:ln>
              <a:noFill/>
            </a:ln>
            <a:effectLst/>
          </c:spPr>
          <c:invertIfNegative val="0"/>
          <c:cat>
            <c:strRef>
              <c:f>'Q4'!$A$2:$A$11</c:f>
              <c:strCache>
                <c:ptCount val="10"/>
                <c:pt idx="0">
                  <c:v>Local street/roads</c:v>
                </c:pt>
                <c:pt idx="1">
                  <c:v>Own house or garden</c:v>
                </c:pt>
                <c:pt idx="2">
                  <c:v>Footpaths (i.e. walking trails, canal paths)</c:v>
                </c:pt>
                <c:pt idx="3">
                  <c:v>Other indoor space (i.e. friend’s house, school, university)</c:v>
                </c:pt>
                <c:pt idx="4">
                  <c:v>Other outside space (i.e. countryside, fields, river)</c:v>
                </c:pt>
                <c:pt idx="5">
                  <c:v>A park in Doncaster</c:v>
                </c:pt>
                <c:pt idx="6">
                  <c:v>Gym/leisure centre</c:v>
                </c:pt>
                <c:pt idx="7">
                  <c:v>Community building (i.e. church, village hall)</c:v>
                </c:pt>
                <c:pt idx="8">
                  <c:v>Cycle paths</c:v>
                </c:pt>
                <c:pt idx="9">
                  <c:v>Sports’ club</c:v>
                </c:pt>
              </c:strCache>
            </c:strRef>
          </c:cat>
          <c:val>
            <c:numRef>
              <c:f>'Q4'!$H$2:$H$11</c:f>
              <c:numCache>
                <c:formatCode>0%</c:formatCode>
                <c:ptCount val="10"/>
                <c:pt idx="0">
                  <c:v>9.2592592592592587E-3</c:v>
                </c:pt>
                <c:pt idx="1">
                  <c:v>1.3888888888888888E-2</c:v>
                </c:pt>
                <c:pt idx="2">
                  <c:v>1.3888888888888888E-2</c:v>
                </c:pt>
                <c:pt idx="3">
                  <c:v>3.2407407407407406E-2</c:v>
                </c:pt>
                <c:pt idx="4">
                  <c:v>2.7777777777777776E-2</c:v>
                </c:pt>
                <c:pt idx="5">
                  <c:v>1.3888888888888888E-2</c:v>
                </c:pt>
                <c:pt idx="6">
                  <c:v>4.6296296296296294E-3</c:v>
                </c:pt>
                <c:pt idx="7">
                  <c:v>4.6296296296296294E-3</c:v>
                </c:pt>
                <c:pt idx="8">
                  <c:v>2.7777777777777776E-2</c:v>
                </c:pt>
                <c:pt idx="9">
                  <c:v>4.6296296296296294E-3</c:v>
                </c:pt>
              </c:numCache>
            </c:numRef>
          </c:val>
        </c:ser>
        <c:dLbls>
          <c:showLegendKey val="0"/>
          <c:showVal val="0"/>
          <c:showCatName val="0"/>
          <c:showSerName val="0"/>
          <c:showPercent val="0"/>
          <c:showBubbleSize val="0"/>
        </c:dLbls>
        <c:gapWidth val="40"/>
        <c:overlap val="100"/>
        <c:axId val="306319640"/>
        <c:axId val="307506920"/>
      </c:barChart>
      <c:catAx>
        <c:axId val="3063196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07506920"/>
        <c:crosses val="autoZero"/>
        <c:auto val="1"/>
        <c:lblAlgn val="ctr"/>
        <c:lblOffset val="100"/>
        <c:noMultiLvlLbl val="0"/>
      </c:catAx>
      <c:valAx>
        <c:axId val="307506920"/>
        <c:scaling>
          <c:orientation val="minMax"/>
        </c:scaling>
        <c:delete val="1"/>
        <c:axPos val="b"/>
        <c:numFmt formatCode="0%" sourceLinked="1"/>
        <c:majorTickMark val="none"/>
        <c:minorTickMark val="none"/>
        <c:tickLblPos val="nextTo"/>
        <c:crossAx val="306319640"/>
        <c:crosses val="max"/>
        <c:crossBetween val="between"/>
      </c:valAx>
      <c:spPr>
        <a:noFill/>
        <a:ln>
          <a:noFill/>
        </a:ln>
        <a:effectLst/>
      </c:spPr>
    </c:plotArea>
    <c:legend>
      <c:legendPos val="r"/>
      <c:layout>
        <c:manualLayout>
          <c:xMode val="edge"/>
          <c:yMode val="edge"/>
          <c:x val="0.76815831611600405"/>
          <c:y val="0.213237726193925"/>
          <c:w val="0.23004142670439884"/>
          <c:h val="0.4326722252005219"/>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791035044109332"/>
          <c:y val="3.5923570158965731E-2"/>
          <c:w val="0.50314716002925508"/>
          <c:h val="0.90400029209071531"/>
        </c:manualLayout>
      </c:layout>
      <c:barChart>
        <c:barDir val="bar"/>
        <c:grouping val="percentStacked"/>
        <c:varyColors val="0"/>
        <c:ser>
          <c:idx val="0"/>
          <c:order val="0"/>
          <c:tx>
            <c:strRef>
              <c:f>'Graphs for report'!$B$1</c:f>
              <c:strCache>
                <c:ptCount val="1"/>
                <c:pt idx="0">
                  <c:v>Don't know</c:v>
                </c:pt>
              </c:strCache>
            </c:strRef>
          </c:tx>
          <c:spPr>
            <a:solidFill>
              <a:srgbClr val="E5F1D0"/>
            </a:solidFill>
            <a:ln>
              <a:noFill/>
            </a:ln>
            <a:effectLst/>
          </c:spPr>
          <c:invertIfNegative val="0"/>
          <c:dLbls>
            <c:delete val="1"/>
          </c:dLbls>
          <c:cat>
            <c:strRef>
              <c:f>'Graphs for report'!$A$2:$A$13</c:f>
              <c:strCache>
                <c:ptCount val="12"/>
                <c:pt idx="0">
                  <c:v>Physical activity can benefit people’s physical or mental health</c:v>
                </c:pt>
                <c:pt idx="1">
                  <c:v>Physical activity can benefit my physical or mental health</c:v>
                </c:pt>
                <c:pt idx="2">
                  <c:v>I intend to (or want to) be physically active for 30 minutes or more a week</c:v>
                </c:pt>
                <c:pt idx="3">
                  <c:v>It is my responsibility to find opportunities/time to be physically active</c:v>
                </c:pt>
                <c:pt idx="4">
                  <c:v>I feel able to take part in physical activity</c:v>
                </c:pt>
                <c:pt idx="5">
                  <c:v>I enjoy taking part in physical activity</c:v>
                </c:pt>
                <c:pt idx="6">
                  <c:v>Being physically active for 30 minutes or more a week is something I do automatically (without thinking about it)</c:v>
                </c:pt>
                <c:pt idx="7">
                  <c:v>I ensure I regularly take part in physical activity</c:v>
                </c:pt>
                <c:pt idx="8">
                  <c:v>Many of my friends and family take part in physical activity</c:v>
                </c:pt>
                <c:pt idx="9">
                  <c:v>My friends and family support me to take part in physical activity</c:v>
                </c:pt>
                <c:pt idx="10">
                  <c:v>I worry about taking part in physical activity as it is not seen as ‘normal’</c:v>
                </c:pt>
                <c:pt idx="11">
                  <c:v>I feel that doing physical activity is pointless</c:v>
                </c:pt>
              </c:strCache>
            </c:strRef>
          </c:cat>
          <c:val>
            <c:numRef>
              <c:f>'Graphs for report'!$B$2:$B$13</c:f>
              <c:numCache>
                <c:formatCode>###0%</c:formatCode>
                <c:ptCount val="12"/>
                <c:pt idx="0">
                  <c:v>1.8518518518518517E-2</c:v>
                </c:pt>
                <c:pt idx="1">
                  <c:v>1.8518518518518517E-2</c:v>
                </c:pt>
                <c:pt idx="2">
                  <c:v>9.2592592592592587E-3</c:v>
                </c:pt>
                <c:pt idx="3">
                  <c:v>9.2592592592592587E-3</c:v>
                </c:pt>
                <c:pt idx="4">
                  <c:v>1.3888888888888888E-2</c:v>
                </c:pt>
                <c:pt idx="5">
                  <c:v>4.6296296296296294E-3</c:v>
                </c:pt>
                <c:pt idx="6">
                  <c:v>0</c:v>
                </c:pt>
                <c:pt idx="7">
                  <c:v>9.2592592592592587E-3</c:v>
                </c:pt>
                <c:pt idx="8">
                  <c:v>2.7777777777777776E-2</c:v>
                </c:pt>
                <c:pt idx="9">
                  <c:v>2.7777777777777776E-2</c:v>
                </c:pt>
                <c:pt idx="10">
                  <c:v>4.6296296296296301E-2</c:v>
                </c:pt>
                <c:pt idx="11">
                  <c:v>9.2592592592592587E-3</c:v>
                </c:pt>
              </c:numCache>
            </c:numRef>
          </c:val>
        </c:ser>
        <c:ser>
          <c:idx val="1"/>
          <c:order val="1"/>
          <c:tx>
            <c:strRef>
              <c:f>'Graphs for report'!$C$1</c:f>
              <c:strCache>
                <c:ptCount val="1"/>
                <c:pt idx="0">
                  <c:v>0-2</c:v>
                </c:pt>
              </c:strCache>
            </c:strRef>
          </c:tx>
          <c:spPr>
            <a:solidFill>
              <a:srgbClr val="D1530D"/>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report'!$A$2:$A$13</c:f>
              <c:strCache>
                <c:ptCount val="12"/>
                <c:pt idx="0">
                  <c:v>Physical activity can benefit people’s physical or mental health</c:v>
                </c:pt>
                <c:pt idx="1">
                  <c:v>Physical activity can benefit my physical or mental health</c:v>
                </c:pt>
                <c:pt idx="2">
                  <c:v>I intend to (or want to) be physically active for 30 minutes or more a week</c:v>
                </c:pt>
                <c:pt idx="3">
                  <c:v>It is my responsibility to find opportunities/time to be physically active</c:v>
                </c:pt>
                <c:pt idx="4">
                  <c:v>I feel able to take part in physical activity</c:v>
                </c:pt>
                <c:pt idx="5">
                  <c:v>I enjoy taking part in physical activity</c:v>
                </c:pt>
                <c:pt idx="6">
                  <c:v>Being physically active for 30 minutes or more a week is something I do automatically (without thinking about it)</c:v>
                </c:pt>
                <c:pt idx="7">
                  <c:v>I ensure I regularly take part in physical activity</c:v>
                </c:pt>
                <c:pt idx="8">
                  <c:v>Many of my friends and family take part in physical activity</c:v>
                </c:pt>
                <c:pt idx="9">
                  <c:v>My friends and family support me to take part in physical activity</c:v>
                </c:pt>
                <c:pt idx="10">
                  <c:v>I worry about taking part in physical activity as it is not seen as ‘normal’</c:v>
                </c:pt>
                <c:pt idx="11">
                  <c:v>I feel that doing physical activity is pointless</c:v>
                </c:pt>
              </c:strCache>
            </c:strRef>
          </c:cat>
          <c:val>
            <c:numRef>
              <c:f>'Graphs for report'!$C$2:$C$13</c:f>
              <c:numCache>
                <c:formatCode>###0%</c:formatCode>
                <c:ptCount val="12"/>
                <c:pt idx="0">
                  <c:v>9.2592592592592587E-3</c:v>
                </c:pt>
                <c:pt idx="1">
                  <c:v>2.3148148148148098E-2</c:v>
                </c:pt>
                <c:pt idx="2">
                  <c:v>3.7037037037037035E-2</c:v>
                </c:pt>
                <c:pt idx="3">
                  <c:v>2.7777777777777776E-2</c:v>
                </c:pt>
                <c:pt idx="4">
                  <c:v>7.8703703703703692E-2</c:v>
                </c:pt>
                <c:pt idx="5">
                  <c:v>0.1</c:v>
                </c:pt>
                <c:pt idx="6">
                  <c:v>0.125</c:v>
                </c:pt>
                <c:pt idx="7">
                  <c:v>0.125</c:v>
                </c:pt>
                <c:pt idx="8">
                  <c:v>0.12037037037037036</c:v>
                </c:pt>
                <c:pt idx="9">
                  <c:v>0.20833333333333334</c:v>
                </c:pt>
                <c:pt idx="10">
                  <c:v>0.68055555555555558</c:v>
                </c:pt>
                <c:pt idx="11">
                  <c:v>0.82407407407407418</c:v>
                </c:pt>
              </c:numCache>
            </c:numRef>
          </c:val>
        </c:ser>
        <c:ser>
          <c:idx val="2"/>
          <c:order val="2"/>
          <c:tx>
            <c:strRef>
              <c:f>'Graphs for report'!$D$1</c:f>
              <c:strCache>
                <c:ptCount val="1"/>
                <c:pt idx="0">
                  <c:v>3-4</c:v>
                </c:pt>
              </c:strCache>
            </c:strRef>
          </c:tx>
          <c:spPr>
            <a:solidFill>
              <a:srgbClr val="F37836"/>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5"/>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report'!$A$2:$A$13</c:f>
              <c:strCache>
                <c:ptCount val="12"/>
                <c:pt idx="0">
                  <c:v>Physical activity can benefit people’s physical or mental health</c:v>
                </c:pt>
                <c:pt idx="1">
                  <c:v>Physical activity can benefit my physical or mental health</c:v>
                </c:pt>
                <c:pt idx="2">
                  <c:v>I intend to (or want to) be physically active for 30 minutes or more a week</c:v>
                </c:pt>
                <c:pt idx="3">
                  <c:v>It is my responsibility to find opportunities/time to be physically active</c:v>
                </c:pt>
                <c:pt idx="4">
                  <c:v>I feel able to take part in physical activity</c:v>
                </c:pt>
                <c:pt idx="5">
                  <c:v>I enjoy taking part in physical activity</c:v>
                </c:pt>
                <c:pt idx="6">
                  <c:v>Being physically active for 30 minutes or more a week is something I do automatically (without thinking about it)</c:v>
                </c:pt>
                <c:pt idx="7">
                  <c:v>I ensure I regularly take part in physical activity</c:v>
                </c:pt>
                <c:pt idx="8">
                  <c:v>Many of my friends and family take part in physical activity</c:v>
                </c:pt>
                <c:pt idx="9">
                  <c:v>My friends and family support me to take part in physical activity</c:v>
                </c:pt>
                <c:pt idx="10">
                  <c:v>I worry about taking part in physical activity as it is not seen as ‘normal’</c:v>
                </c:pt>
                <c:pt idx="11">
                  <c:v>I feel that doing physical activity is pointless</c:v>
                </c:pt>
              </c:strCache>
            </c:strRef>
          </c:cat>
          <c:val>
            <c:numRef>
              <c:f>'Graphs for report'!$D$2:$D$13</c:f>
              <c:numCache>
                <c:formatCode>###0%</c:formatCode>
                <c:ptCount val="12"/>
                <c:pt idx="0">
                  <c:v>1.8518518518518517E-2</c:v>
                </c:pt>
                <c:pt idx="1">
                  <c:v>4.6296296296296294E-3</c:v>
                </c:pt>
                <c:pt idx="2">
                  <c:v>4.1666666666666671E-2</c:v>
                </c:pt>
                <c:pt idx="3">
                  <c:v>2.777777777777778E-2</c:v>
                </c:pt>
                <c:pt idx="4">
                  <c:v>7.8703703703703706E-2</c:v>
                </c:pt>
                <c:pt idx="5">
                  <c:v>4.1666666666666664E-2</c:v>
                </c:pt>
                <c:pt idx="6">
                  <c:v>7.8703703703703692E-2</c:v>
                </c:pt>
                <c:pt idx="7">
                  <c:v>0.10185185185185186</c:v>
                </c:pt>
                <c:pt idx="8">
                  <c:v>0.16666666666666669</c:v>
                </c:pt>
                <c:pt idx="9">
                  <c:v>9.722222222222221E-2</c:v>
                </c:pt>
                <c:pt idx="10">
                  <c:v>7.407407407407407E-2</c:v>
                </c:pt>
                <c:pt idx="11">
                  <c:v>4.6296296296296294E-2</c:v>
                </c:pt>
              </c:numCache>
            </c:numRef>
          </c:val>
        </c:ser>
        <c:ser>
          <c:idx val="3"/>
          <c:order val="3"/>
          <c:tx>
            <c:strRef>
              <c:f>'Graphs for report'!$E$1</c:f>
              <c:strCache>
                <c:ptCount val="1"/>
                <c:pt idx="0">
                  <c:v>5</c:v>
                </c:pt>
              </c:strCache>
            </c:strRef>
          </c:tx>
          <c:spPr>
            <a:solidFill>
              <a:srgbClr val="BFBFBF"/>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1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report'!$A$2:$A$13</c:f>
              <c:strCache>
                <c:ptCount val="12"/>
                <c:pt idx="0">
                  <c:v>Physical activity can benefit people’s physical or mental health</c:v>
                </c:pt>
                <c:pt idx="1">
                  <c:v>Physical activity can benefit my physical or mental health</c:v>
                </c:pt>
                <c:pt idx="2">
                  <c:v>I intend to (or want to) be physically active for 30 minutes or more a week</c:v>
                </c:pt>
                <c:pt idx="3">
                  <c:v>It is my responsibility to find opportunities/time to be physically active</c:v>
                </c:pt>
                <c:pt idx="4">
                  <c:v>I feel able to take part in physical activity</c:v>
                </c:pt>
                <c:pt idx="5">
                  <c:v>I enjoy taking part in physical activity</c:v>
                </c:pt>
                <c:pt idx="6">
                  <c:v>Being physically active for 30 minutes or more a week is something I do automatically (without thinking about it)</c:v>
                </c:pt>
                <c:pt idx="7">
                  <c:v>I ensure I regularly take part in physical activity</c:v>
                </c:pt>
                <c:pt idx="8">
                  <c:v>Many of my friends and family take part in physical activity</c:v>
                </c:pt>
                <c:pt idx="9">
                  <c:v>My friends and family support me to take part in physical activity</c:v>
                </c:pt>
                <c:pt idx="10">
                  <c:v>I worry about taking part in physical activity as it is not seen as ‘normal’</c:v>
                </c:pt>
                <c:pt idx="11">
                  <c:v>I feel that doing physical activity is pointless</c:v>
                </c:pt>
              </c:strCache>
            </c:strRef>
          </c:cat>
          <c:val>
            <c:numRef>
              <c:f>'Graphs for report'!$E$2:$E$13</c:f>
              <c:numCache>
                <c:formatCode>###0%</c:formatCode>
                <c:ptCount val="12"/>
                <c:pt idx="0">
                  <c:v>2.7777777777777776E-2</c:v>
                </c:pt>
                <c:pt idx="1">
                  <c:v>3.2407407407407406E-2</c:v>
                </c:pt>
                <c:pt idx="2">
                  <c:v>4.1666666666666657E-2</c:v>
                </c:pt>
                <c:pt idx="3">
                  <c:v>5.0925925925925923E-2</c:v>
                </c:pt>
                <c:pt idx="4">
                  <c:v>0.125</c:v>
                </c:pt>
                <c:pt idx="5">
                  <c:v>0.15277777777777779</c:v>
                </c:pt>
                <c:pt idx="6">
                  <c:v>9.7222222222222238E-2</c:v>
                </c:pt>
                <c:pt idx="7">
                  <c:v>0.16203703703703703</c:v>
                </c:pt>
                <c:pt idx="8">
                  <c:v>0.15277777777777779</c:v>
                </c:pt>
                <c:pt idx="9">
                  <c:v>0.12962962962962962</c:v>
                </c:pt>
                <c:pt idx="10">
                  <c:v>6.9444444444444448E-2</c:v>
                </c:pt>
                <c:pt idx="11">
                  <c:v>2.7777777777777776E-2</c:v>
                </c:pt>
              </c:numCache>
            </c:numRef>
          </c:val>
        </c:ser>
        <c:ser>
          <c:idx val="4"/>
          <c:order val="4"/>
          <c:tx>
            <c:strRef>
              <c:f>'Graphs for report'!$F$1</c:f>
              <c:strCache>
                <c:ptCount val="1"/>
                <c:pt idx="0">
                  <c:v>6-7</c:v>
                </c:pt>
              </c:strCache>
            </c:strRef>
          </c:tx>
          <c:spPr>
            <a:solidFill>
              <a:srgbClr val="006B97"/>
            </a:solidFill>
            <a:ln>
              <a:noFill/>
            </a:ln>
            <a:effectLst/>
          </c:spPr>
          <c:invertIfNegative val="0"/>
          <c:dLbls>
            <c:dLbl>
              <c:idx val="1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report'!$A$2:$A$13</c:f>
              <c:strCache>
                <c:ptCount val="12"/>
                <c:pt idx="0">
                  <c:v>Physical activity can benefit people’s physical or mental health</c:v>
                </c:pt>
                <c:pt idx="1">
                  <c:v>Physical activity can benefit my physical or mental health</c:v>
                </c:pt>
                <c:pt idx="2">
                  <c:v>I intend to (or want to) be physically active for 30 minutes or more a week</c:v>
                </c:pt>
                <c:pt idx="3">
                  <c:v>It is my responsibility to find opportunities/time to be physically active</c:v>
                </c:pt>
                <c:pt idx="4">
                  <c:v>I feel able to take part in physical activity</c:v>
                </c:pt>
                <c:pt idx="5">
                  <c:v>I enjoy taking part in physical activity</c:v>
                </c:pt>
                <c:pt idx="6">
                  <c:v>Being physically active for 30 minutes or more a week is something I do automatically (without thinking about it)</c:v>
                </c:pt>
                <c:pt idx="7">
                  <c:v>I ensure I regularly take part in physical activity</c:v>
                </c:pt>
                <c:pt idx="8">
                  <c:v>Many of my friends and family take part in physical activity</c:v>
                </c:pt>
                <c:pt idx="9">
                  <c:v>My friends and family support me to take part in physical activity</c:v>
                </c:pt>
                <c:pt idx="10">
                  <c:v>I worry about taking part in physical activity as it is not seen as ‘normal’</c:v>
                </c:pt>
                <c:pt idx="11">
                  <c:v>I feel that doing physical activity is pointless</c:v>
                </c:pt>
              </c:strCache>
            </c:strRef>
          </c:cat>
          <c:val>
            <c:numRef>
              <c:f>'Graphs for report'!$F$2:$F$13</c:f>
              <c:numCache>
                <c:formatCode>###0%</c:formatCode>
                <c:ptCount val="12"/>
                <c:pt idx="0">
                  <c:v>5.0925925925925923E-2</c:v>
                </c:pt>
                <c:pt idx="1">
                  <c:v>7.407407407407407E-2</c:v>
                </c:pt>
                <c:pt idx="2">
                  <c:v>0.1111111111111111</c:v>
                </c:pt>
                <c:pt idx="3">
                  <c:v>0.15740740740740741</c:v>
                </c:pt>
                <c:pt idx="4">
                  <c:v>0.15740740740740741</c:v>
                </c:pt>
                <c:pt idx="5">
                  <c:v>0.16666666666666666</c:v>
                </c:pt>
                <c:pt idx="6">
                  <c:v>0.17129629629629631</c:v>
                </c:pt>
                <c:pt idx="7">
                  <c:v>0.17129629629629628</c:v>
                </c:pt>
                <c:pt idx="8">
                  <c:v>0.1851851851851852</c:v>
                </c:pt>
                <c:pt idx="9">
                  <c:v>0.20833333333333334</c:v>
                </c:pt>
                <c:pt idx="10">
                  <c:v>7.407407407407407E-2</c:v>
                </c:pt>
                <c:pt idx="11">
                  <c:v>3.7037037037037035E-2</c:v>
                </c:pt>
              </c:numCache>
            </c:numRef>
          </c:val>
        </c:ser>
        <c:ser>
          <c:idx val="5"/>
          <c:order val="5"/>
          <c:tx>
            <c:strRef>
              <c:f>'Graphs for report'!$G$1</c:f>
              <c:strCache>
                <c:ptCount val="1"/>
                <c:pt idx="0">
                  <c:v>8-10</c:v>
                </c:pt>
              </c:strCache>
            </c:strRef>
          </c:tx>
          <c:spPr>
            <a:solidFill>
              <a:srgbClr val="0040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report'!$A$2:$A$13</c:f>
              <c:strCache>
                <c:ptCount val="12"/>
                <c:pt idx="0">
                  <c:v>Physical activity can benefit people’s physical or mental health</c:v>
                </c:pt>
                <c:pt idx="1">
                  <c:v>Physical activity can benefit my physical or mental health</c:v>
                </c:pt>
                <c:pt idx="2">
                  <c:v>I intend to (or want to) be physically active for 30 minutes or more a week</c:v>
                </c:pt>
                <c:pt idx="3">
                  <c:v>It is my responsibility to find opportunities/time to be physically active</c:v>
                </c:pt>
                <c:pt idx="4">
                  <c:v>I feel able to take part in physical activity</c:v>
                </c:pt>
                <c:pt idx="5">
                  <c:v>I enjoy taking part in physical activity</c:v>
                </c:pt>
                <c:pt idx="6">
                  <c:v>Being physically active for 30 minutes or more a week is something I do automatically (without thinking about it)</c:v>
                </c:pt>
                <c:pt idx="7">
                  <c:v>I ensure I regularly take part in physical activity</c:v>
                </c:pt>
                <c:pt idx="8">
                  <c:v>Many of my friends and family take part in physical activity</c:v>
                </c:pt>
                <c:pt idx="9">
                  <c:v>My friends and family support me to take part in physical activity</c:v>
                </c:pt>
                <c:pt idx="10">
                  <c:v>I worry about taking part in physical activity as it is not seen as ‘normal’</c:v>
                </c:pt>
                <c:pt idx="11">
                  <c:v>I feel that doing physical activity is pointless</c:v>
                </c:pt>
              </c:strCache>
            </c:strRef>
          </c:cat>
          <c:val>
            <c:numRef>
              <c:f>'Graphs for report'!$G$2:$G$13</c:f>
              <c:numCache>
                <c:formatCode>###0%</c:formatCode>
                <c:ptCount val="12"/>
                <c:pt idx="0">
                  <c:v>0.87500000000000022</c:v>
                </c:pt>
                <c:pt idx="1">
                  <c:v>0.84722222222222232</c:v>
                </c:pt>
                <c:pt idx="2">
                  <c:v>0.7592592592592593</c:v>
                </c:pt>
                <c:pt idx="3">
                  <c:v>0.72685185185185186</c:v>
                </c:pt>
                <c:pt idx="4">
                  <c:v>0.54629629629629628</c:v>
                </c:pt>
                <c:pt idx="5">
                  <c:v>0.53703703703703709</c:v>
                </c:pt>
                <c:pt idx="6">
                  <c:v>0.52777777777777779</c:v>
                </c:pt>
                <c:pt idx="7">
                  <c:v>0.43055555555555558</c:v>
                </c:pt>
                <c:pt idx="8">
                  <c:v>0.34722222222222221</c:v>
                </c:pt>
                <c:pt idx="9">
                  <c:v>0.32870370370370372</c:v>
                </c:pt>
                <c:pt idx="10">
                  <c:v>5.5555555555555552E-2</c:v>
                </c:pt>
                <c:pt idx="11">
                  <c:v>5.5555555555555559E-2</c:v>
                </c:pt>
              </c:numCache>
            </c:numRef>
          </c:val>
        </c:ser>
        <c:dLbls>
          <c:dLblPos val="ctr"/>
          <c:showLegendKey val="0"/>
          <c:showVal val="1"/>
          <c:showCatName val="0"/>
          <c:showSerName val="0"/>
          <c:showPercent val="0"/>
          <c:showBubbleSize val="0"/>
        </c:dLbls>
        <c:gapWidth val="40"/>
        <c:overlap val="100"/>
        <c:axId val="307504176"/>
        <c:axId val="307505744"/>
      </c:barChart>
      <c:catAx>
        <c:axId val="3075041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GB"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7505744"/>
        <c:crosses val="autoZero"/>
        <c:auto val="1"/>
        <c:lblAlgn val="ctr"/>
        <c:lblOffset val="100"/>
        <c:noMultiLvlLbl val="0"/>
      </c:catAx>
      <c:valAx>
        <c:axId val="307505744"/>
        <c:scaling>
          <c:orientation val="minMax"/>
        </c:scaling>
        <c:delete val="1"/>
        <c:axPos val="b"/>
        <c:numFmt formatCode="0%" sourceLinked="1"/>
        <c:majorTickMark val="none"/>
        <c:minorTickMark val="none"/>
        <c:tickLblPos val="nextTo"/>
        <c:crossAx val="307504176"/>
        <c:crosses val="max"/>
        <c:crossBetween val="between"/>
      </c:valAx>
      <c:spPr>
        <a:noFill/>
        <a:ln>
          <a:noFill/>
        </a:ln>
        <a:effectLst/>
      </c:spPr>
    </c:plotArea>
    <c:legend>
      <c:legendPos val="r"/>
      <c:layout>
        <c:manualLayout>
          <c:xMode val="edge"/>
          <c:yMode val="edge"/>
          <c:x val="0.47318903166895315"/>
          <c:y val="0.93589516307061626"/>
          <c:w val="0.47811960134726639"/>
          <c:h val="6.410483692938369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791035044109332"/>
          <c:y val="3.475211915109615E-3"/>
          <c:w val="0.50314716002925508"/>
          <c:h val="0.85436710128431215"/>
        </c:manualLayout>
      </c:layout>
      <c:barChart>
        <c:barDir val="bar"/>
        <c:grouping val="percentStacked"/>
        <c:varyColors val="0"/>
        <c:ser>
          <c:idx val="0"/>
          <c:order val="0"/>
          <c:tx>
            <c:strRef>
              <c:f>'Graphs for report'!$B$1</c:f>
              <c:strCache>
                <c:ptCount val="1"/>
                <c:pt idx="0">
                  <c:v>Don't know</c:v>
                </c:pt>
              </c:strCache>
            </c:strRef>
          </c:tx>
          <c:spPr>
            <a:solidFill>
              <a:srgbClr val="E5F1D0"/>
            </a:solidFill>
            <a:ln>
              <a:noFill/>
            </a:ln>
            <a:effectLst/>
          </c:spPr>
          <c:invertIfNegative val="0"/>
          <c:dLbls>
            <c:dLbl>
              <c:idx val="3"/>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rgbClr val="3D3D3D"/>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 for report'!$A$34:$A$37</c:f>
              <c:strCache>
                <c:ptCount val="4"/>
                <c:pt idx="0">
                  <c:v>There are plenty of opportunities for me to take part in physical activity in my local area</c:v>
                </c:pt>
                <c:pt idx="1">
                  <c:v>I often see people in my local area taking part in physical activity</c:v>
                </c:pt>
                <c:pt idx="2">
                  <c:v>I actively support other residents in my local community to take part in physical activity</c:v>
                </c:pt>
                <c:pt idx="3">
                  <c:v>I can help shape the physical activity opportunities available in my local area</c:v>
                </c:pt>
              </c:strCache>
            </c:strRef>
          </c:cat>
          <c:val>
            <c:numRef>
              <c:f>'Graphs for report'!$B$34:$B$37</c:f>
              <c:numCache>
                <c:formatCode>###0%</c:formatCode>
                <c:ptCount val="4"/>
                <c:pt idx="0">
                  <c:v>4.1666666666666657E-2</c:v>
                </c:pt>
                <c:pt idx="1">
                  <c:v>1.3888888888888888E-2</c:v>
                </c:pt>
                <c:pt idx="2">
                  <c:v>2.314814814814815E-2</c:v>
                </c:pt>
                <c:pt idx="3">
                  <c:v>8.7962962962962965E-2</c:v>
                </c:pt>
              </c:numCache>
            </c:numRef>
          </c:val>
        </c:ser>
        <c:ser>
          <c:idx val="1"/>
          <c:order val="1"/>
          <c:tx>
            <c:strRef>
              <c:f>'Graphs for report'!$C$1</c:f>
              <c:strCache>
                <c:ptCount val="1"/>
                <c:pt idx="0">
                  <c:v>0-2</c:v>
                </c:pt>
              </c:strCache>
            </c:strRef>
          </c:tx>
          <c:spPr>
            <a:solidFill>
              <a:srgbClr val="D1530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report'!$A$34:$A$37</c:f>
              <c:strCache>
                <c:ptCount val="4"/>
                <c:pt idx="0">
                  <c:v>There are plenty of opportunities for me to take part in physical activity in my local area</c:v>
                </c:pt>
                <c:pt idx="1">
                  <c:v>I often see people in my local area taking part in physical activity</c:v>
                </c:pt>
                <c:pt idx="2">
                  <c:v>I actively support other residents in my local community to take part in physical activity</c:v>
                </c:pt>
                <c:pt idx="3">
                  <c:v>I can help shape the physical activity opportunities available in my local area</c:v>
                </c:pt>
              </c:strCache>
            </c:strRef>
          </c:cat>
          <c:val>
            <c:numRef>
              <c:f>'Graphs for report'!$C$34:$C$37</c:f>
              <c:numCache>
                <c:formatCode>###0%</c:formatCode>
                <c:ptCount val="4"/>
                <c:pt idx="0">
                  <c:v>0.12499999999999999</c:v>
                </c:pt>
                <c:pt idx="1">
                  <c:v>0.17592592592592593</c:v>
                </c:pt>
                <c:pt idx="2">
                  <c:v>0.44444444444444448</c:v>
                </c:pt>
                <c:pt idx="3">
                  <c:v>0.29629629629629628</c:v>
                </c:pt>
              </c:numCache>
            </c:numRef>
          </c:val>
        </c:ser>
        <c:ser>
          <c:idx val="2"/>
          <c:order val="2"/>
          <c:tx>
            <c:strRef>
              <c:f>'Graphs for report'!$D$1</c:f>
              <c:strCache>
                <c:ptCount val="1"/>
                <c:pt idx="0">
                  <c:v>3-4</c:v>
                </c:pt>
              </c:strCache>
            </c:strRef>
          </c:tx>
          <c:spPr>
            <a:solidFill>
              <a:srgbClr val="F3783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report'!$A$34:$A$37</c:f>
              <c:strCache>
                <c:ptCount val="4"/>
                <c:pt idx="0">
                  <c:v>There are plenty of opportunities for me to take part in physical activity in my local area</c:v>
                </c:pt>
                <c:pt idx="1">
                  <c:v>I often see people in my local area taking part in physical activity</c:v>
                </c:pt>
                <c:pt idx="2">
                  <c:v>I actively support other residents in my local community to take part in physical activity</c:v>
                </c:pt>
                <c:pt idx="3">
                  <c:v>I can help shape the physical activity opportunities available in my local area</c:v>
                </c:pt>
              </c:strCache>
            </c:strRef>
          </c:cat>
          <c:val>
            <c:numRef>
              <c:f>'Graphs for report'!$D$34:$D$37</c:f>
              <c:numCache>
                <c:formatCode>###0%</c:formatCode>
                <c:ptCount val="4"/>
                <c:pt idx="0">
                  <c:v>9.722222222222221E-2</c:v>
                </c:pt>
                <c:pt idx="1">
                  <c:v>0.13425925925925924</c:v>
                </c:pt>
                <c:pt idx="2">
                  <c:v>0.11574074074074076</c:v>
                </c:pt>
                <c:pt idx="3">
                  <c:v>0.14814814814814814</c:v>
                </c:pt>
              </c:numCache>
            </c:numRef>
          </c:val>
        </c:ser>
        <c:ser>
          <c:idx val="3"/>
          <c:order val="3"/>
          <c:tx>
            <c:strRef>
              <c:f>'Graphs for report'!$E$1</c:f>
              <c:strCache>
                <c:ptCount val="1"/>
                <c:pt idx="0">
                  <c:v>5</c:v>
                </c:pt>
              </c:strCache>
            </c:strRef>
          </c:tx>
          <c:spPr>
            <a:solidFill>
              <a:srgbClr val="BFBFBF"/>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report'!$A$34:$A$37</c:f>
              <c:strCache>
                <c:ptCount val="4"/>
                <c:pt idx="0">
                  <c:v>There are plenty of opportunities for me to take part in physical activity in my local area</c:v>
                </c:pt>
                <c:pt idx="1">
                  <c:v>I often see people in my local area taking part in physical activity</c:v>
                </c:pt>
                <c:pt idx="2">
                  <c:v>I actively support other residents in my local community to take part in physical activity</c:v>
                </c:pt>
                <c:pt idx="3">
                  <c:v>I can help shape the physical activity opportunities available in my local area</c:v>
                </c:pt>
              </c:strCache>
            </c:strRef>
          </c:cat>
          <c:val>
            <c:numRef>
              <c:f>'Graphs for report'!$E$34:$E$37</c:f>
              <c:numCache>
                <c:formatCode>###0%</c:formatCode>
                <c:ptCount val="4"/>
                <c:pt idx="0">
                  <c:v>0.13425925925925927</c:v>
                </c:pt>
                <c:pt idx="1">
                  <c:v>0.11574074074074074</c:v>
                </c:pt>
                <c:pt idx="2">
                  <c:v>0.14814814814814814</c:v>
                </c:pt>
                <c:pt idx="3">
                  <c:v>0.21759259259259259</c:v>
                </c:pt>
              </c:numCache>
            </c:numRef>
          </c:val>
        </c:ser>
        <c:ser>
          <c:idx val="4"/>
          <c:order val="4"/>
          <c:tx>
            <c:strRef>
              <c:f>'Graphs for report'!$F$1</c:f>
              <c:strCache>
                <c:ptCount val="1"/>
                <c:pt idx="0">
                  <c:v>6-7</c:v>
                </c:pt>
              </c:strCache>
            </c:strRef>
          </c:tx>
          <c:spPr>
            <a:solidFill>
              <a:srgbClr val="006B97"/>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report'!$A$34:$A$37</c:f>
              <c:strCache>
                <c:ptCount val="4"/>
                <c:pt idx="0">
                  <c:v>There are plenty of opportunities for me to take part in physical activity in my local area</c:v>
                </c:pt>
                <c:pt idx="1">
                  <c:v>I often see people in my local area taking part in physical activity</c:v>
                </c:pt>
                <c:pt idx="2">
                  <c:v>I actively support other residents in my local community to take part in physical activity</c:v>
                </c:pt>
                <c:pt idx="3">
                  <c:v>I can help shape the physical activity opportunities available in my local area</c:v>
                </c:pt>
              </c:strCache>
            </c:strRef>
          </c:cat>
          <c:val>
            <c:numRef>
              <c:f>'Graphs for report'!$F$34:$F$37</c:f>
              <c:numCache>
                <c:formatCode>###0%</c:formatCode>
                <c:ptCount val="4"/>
                <c:pt idx="0">
                  <c:v>0.21296296296296297</c:v>
                </c:pt>
                <c:pt idx="1">
                  <c:v>0.18981481481481483</c:v>
                </c:pt>
                <c:pt idx="2">
                  <c:v>8.7962962962962965E-2</c:v>
                </c:pt>
                <c:pt idx="3">
                  <c:v>0.1111111111111111</c:v>
                </c:pt>
              </c:numCache>
            </c:numRef>
          </c:val>
        </c:ser>
        <c:ser>
          <c:idx val="5"/>
          <c:order val="5"/>
          <c:tx>
            <c:strRef>
              <c:f>'Graphs for report'!$G$1</c:f>
              <c:strCache>
                <c:ptCount val="1"/>
                <c:pt idx="0">
                  <c:v>8-10</c:v>
                </c:pt>
              </c:strCache>
            </c:strRef>
          </c:tx>
          <c:spPr>
            <a:solidFill>
              <a:srgbClr val="00405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report'!$A$34:$A$37</c:f>
              <c:strCache>
                <c:ptCount val="4"/>
                <c:pt idx="0">
                  <c:v>There are plenty of opportunities for me to take part in physical activity in my local area</c:v>
                </c:pt>
                <c:pt idx="1">
                  <c:v>I often see people in my local area taking part in physical activity</c:v>
                </c:pt>
                <c:pt idx="2">
                  <c:v>I actively support other residents in my local community to take part in physical activity</c:v>
                </c:pt>
                <c:pt idx="3">
                  <c:v>I can help shape the physical activity opportunities available in my local area</c:v>
                </c:pt>
              </c:strCache>
            </c:strRef>
          </c:cat>
          <c:val>
            <c:numRef>
              <c:f>'Graphs for report'!$G$34:$G$37</c:f>
              <c:numCache>
                <c:formatCode>###0%</c:formatCode>
                <c:ptCount val="4"/>
                <c:pt idx="0">
                  <c:v>0.3888888888888889</c:v>
                </c:pt>
                <c:pt idx="1">
                  <c:v>0.37037037037037035</c:v>
                </c:pt>
                <c:pt idx="2">
                  <c:v>0.18055555555555555</c:v>
                </c:pt>
                <c:pt idx="3">
                  <c:v>0.1388888888888889</c:v>
                </c:pt>
              </c:numCache>
            </c:numRef>
          </c:val>
        </c:ser>
        <c:dLbls>
          <c:dLblPos val="ctr"/>
          <c:showLegendKey val="0"/>
          <c:showVal val="1"/>
          <c:showCatName val="0"/>
          <c:showSerName val="0"/>
          <c:showPercent val="0"/>
          <c:showBubbleSize val="0"/>
        </c:dLbls>
        <c:gapWidth val="40"/>
        <c:overlap val="100"/>
        <c:axId val="307508096"/>
        <c:axId val="307510056"/>
      </c:barChart>
      <c:catAx>
        <c:axId val="3075080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GB"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7510056"/>
        <c:crosses val="autoZero"/>
        <c:auto val="1"/>
        <c:lblAlgn val="ctr"/>
        <c:lblOffset val="100"/>
        <c:noMultiLvlLbl val="0"/>
      </c:catAx>
      <c:valAx>
        <c:axId val="307510056"/>
        <c:scaling>
          <c:orientation val="minMax"/>
        </c:scaling>
        <c:delete val="1"/>
        <c:axPos val="b"/>
        <c:numFmt formatCode="0%" sourceLinked="1"/>
        <c:majorTickMark val="none"/>
        <c:minorTickMark val="none"/>
        <c:tickLblPos val="nextTo"/>
        <c:crossAx val="307508096"/>
        <c:crosses val="max"/>
        <c:crossBetween val="between"/>
      </c:valAx>
      <c:spPr>
        <a:noFill/>
        <a:ln>
          <a:noFill/>
        </a:ln>
        <a:effectLst/>
      </c:spPr>
    </c:plotArea>
    <c:legend>
      <c:legendPos val="r"/>
      <c:layout>
        <c:manualLayout>
          <c:xMode val="edge"/>
          <c:yMode val="edge"/>
          <c:x val="0.48351185311876826"/>
          <c:y val="0.89246559616220733"/>
          <c:w val="0.44835752531245232"/>
          <c:h val="6.41049732677394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791035044109332"/>
          <c:y val="3.5923570158965731E-2"/>
          <c:w val="0.50314716002925508"/>
          <c:h val="0.90400029209071531"/>
        </c:manualLayout>
      </c:layout>
      <c:barChart>
        <c:barDir val="bar"/>
        <c:grouping val="percentStacked"/>
        <c:varyColors val="0"/>
        <c:ser>
          <c:idx val="0"/>
          <c:order val="0"/>
          <c:tx>
            <c:strRef>
              <c:f>'Graphs for report'!$B$1</c:f>
              <c:strCache>
                <c:ptCount val="1"/>
                <c:pt idx="0">
                  <c:v>Don't know</c:v>
                </c:pt>
              </c:strCache>
            </c:strRef>
          </c:tx>
          <c:spPr>
            <a:solidFill>
              <a:srgbClr val="E5F1D0"/>
            </a:solidFill>
            <a:ln>
              <a:noFill/>
            </a:ln>
            <a:effectLst/>
          </c:spPr>
          <c:invertIfNegative val="0"/>
          <c:dLbls>
            <c:delete val="1"/>
          </c:dLbls>
          <c:cat>
            <c:strRef>
              <c:f>'Graphs for report'!$A$18:$A$22</c:f>
              <c:strCache>
                <c:ptCount val="5"/>
                <c:pt idx="0">
                  <c:v>It is my responsibility to support my own children to take part in physical activity</c:v>
                </c:pt>
                <c:pt idx="1">
                  <c:v>I actively support my own children to take part in physical activity</c:v>
                </c:pt>
                <c:pt idx="2">
                  <c:v>I actively support the children/young people in my family to take part in physical activity (if no children themselves)</c:v>
                </c:pt>
                <c:pt idx="3">
                  <c:v>It is my responsibility to support the children/young people in my family to take part in physical activity (if no children themselves)</c:v>
                </c:pt>
                <c:pt idx="4">
                  <c:v>I actively support friends and family to take part in physical activity</c:v>
                </c:pt>
              </c:strCache>
            </c:strRef>
          </c:cat>
          <c:val>
            <c:numRef>
              <c:f>'Graphs for report'!$B$18:$B$22</c:f>
              <c:numCache>
                <c:formatCode>###0%</c:formatCode>
                <c:ptCount val="5"/>
                <c:pt idx="0">
                  <c:v>1.1627906976744186E-2</c:v>
                </c:pt>
                <c:pt idx="1">
                  <c:v>1.1627906976744186E-2</c:v>
                </c:pt>
                <c:pt idx="2">
                  <c:v>0</c:v>
                </c:pt>
                <c:pt idx="3">
                  <c:v>0</c:v>
                </c:pt>
                <c:pt idx="4">
                  <c:v>1.3888888888888888E-2</c:v>
                </c:pt>
              </c:numCache>
            </c:numRef>
          </c:val>
        </c:ser>
        <c:ser>
          <c:idx val="1"/>
          <c:order val="1"/>
          <c:tx>
            <c:strRef>
              <c:f>'Graphs for report'!$C$1</c:f>
              <c:strCache>
                <c:ptCount val="1"/>
                <c:pt idx="0">
                  <c:v>0-2</c:v>
                </c:pt>
              </c:strCache>
            </c:strRef>
          </c:tx>
          <c:spPr>
            <a:solidFill>
              <a:srgbClr val="D1530D"/>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report'!$A$18:$A$22</c:f>
              <c:strCache>
                <c:ptCount val="5"/>
                <c:pt idx="0">
                  <c:v>It is my responsibility to support my own children to take part in physical activity</c:v>
                </c:pt>
                <c:pt idx="1">
                  <c:v>I actively support my own children to take part in physical activity</c:v>
                </c:pt>
                <c:pt idx="2">
                  <c:v>I actively support the children/young people in my family to take part in physical activity (if no children themselves)</c:v>
                </c:pt>
                <c:pt idx="3">
                  <c:v>It is my responsibility to support the children/young people in my family to take part in physical activity (if no children themselves)</c:v>
                </c:pt>
                <c:pt idx="4">
                  <c:v>I actively support friends and family to take part in physical activity</c:v>
                </c:pt>
              </c:strCache>
            </c:strRef>
          </c:cat>
          <c:val>
            <c:numRef>
              <c:f>'Graphs for report'!$C$18:$C$22</c:f>
              <c:numCache>
                <c:formatCode>###0%</c:formatCode>
                <c:ptCount val="5"/>
                <c:pt idx="0">
                  <c:v>1.1627906976744186E-2</c:v>
                </c:pt>
                <c:pt idx="1">
                  <c:v>2.3255813953488372E-2</c:v>
                </c:pt>
                <c:pt idx="2">
                  <c:v>5.0847457627118647E-2</c:v>
                </c:pt>
                <c:pt idx="3">
                  <c:v>0.13559322033898305</c:v>
                </c:pt>
                <c:pt idx="4">
                  <c:v>0.12962962962962962</c:v>
                </c:pt>
              </c:numCache>
            </c:numRef>
          </c:val>
        </c:ser>
        <c:ser>
          <c:idx val="2"/>
          <c:order val="2"/>
          <c:tx>
            <c:strRef>
              <c:f>'Graphs for report'!$D$1</c:f>
              <c:strCache>
                <c:ptCount val="1"/>
                <c:pt idx="0">
                  <c:v>3-4</c:v>
                </c:pt>
              </c:strCache>
            </c:strRef>
          </c:tx>
          <c:spPr>
            <a:solidFill>
              <a:srgbClr val="F37836"/>
            </a:solidFill>
            <a:ln>
              <a:noFill/>
            </a:ln>
            <a:effectLst/>
          </c:spPr>
          <c:invertIfNegative val="0"/>
          <c:dLbls>
            <c:dLbl>
              <c:idx val="0"/>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report'!$A$18:$A$22</c:f>
              <c:strCache>
                <c:ptCount val="5"/>
                <c:pt idx="0">
                  <c:v>It is my responsibility to support my own children to take part in physical activity</c:v>
                </c:pt>
                <c:pt idx="1">
                  <c:v>I actively support my own children to take part in physical activity</c:v>
                </c:pt>
                <c:pt idx="2">
                  <c:v>I actively support the children/young people in my family to take part in physical activity (if no children themselves)</c:v>
                </c:pt>
                <c:pt idx="3">
                  <c:v>It is my responsibility to support the children/young people in my family to take part in physical activity (if no children themselves)</c:v>
                </c:pt>
                <c:pt idx="4">
                  <c:v>I actively support friends and family to take part in physical activity</c:v>
                </c:pt>
              </c:strCache>
            </c:strRef>
          </c:cat>
          <c:val>
            <c:numRef>
              <c:f>'Graphs for report'!$D$18:$D$22</c:f>
              <c:numCache>
                <c:formatCode>###0%</c:formatCode>
                <c:ptCount val="5"/>
                <c:pt idx="0">
                  <c:v>1.1627906976744186E-2</c:v>
                </c:pt>
                <c:pt idx="1">
                  <c:v>6.9767441860465115E-2</c:v>
                </c:pt>
                <c:pt idx="2">
                  <c:v>6.7796610169491525E-2</c:v>
                </c:pt>
                <c:pt idx="3">
                  <c:v>6.7796610169491525E-2</c:v>
                </c:pt>
                <c:pt idx="4">
                  <c:v>8.7962962962962965E-2</c:v>
                </c:pt>
              </c:numCache>
            </c:numRef>
          </c:val>
        </c:ser>
        <c:ser>
          <c:idx val="3"/>
          <c:order val="3"/>
          <c:tx>
            <c:strRef>
              <c:f>'Graphs for report'!$E$1</c:f>
              <c:strCache>
                <c:ptCount val="1"/>
                <c:pt idx="0">
                  <c:v>5</c:v>
                </c:pt>
              </c:strCache>
            </c:strRef>
          </c:tx>
          <c:spPr>
            <a:solidFill>
              <a:srgbClr val="BFBFBF"/>
            </a:solidFill>
            <a:ln>
              <a:noFill/>
            </a:ln>
            <a:effectLst/>
          </c:spPr>
          <c:invertIfNegative val="0"/>
          <c:dLbls>
            <c:dLbl>
              <c:idx val="0"/>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report'!$A$18:$A$22</c:f>
              <c:strCache>
                <c:ptCount val="5"/>
                <c:pt idx="0">
                  <c:v>It is my responsibility to support my own children to take part in physical activity</c:v>
                </c:pt>
                <c:pt idx="1">
                  <c:v>I actively support my own children to take part in physical activity</c:v>
                </c:pt>
                <c:pt idx="2">
                  <c:v>I actively support the children/young people in my family to take part in physical activity (if no children themselves)</c:v>
                </c:pt>
                <c:pt idx="3">
                  <c:v>It is my responsibility to support the children/young people in my family to take part in physical activity (if no children themselves)</c:v>
                </c:pt>
                <c:pt idx="4">
                  <c:v>I actively support friends and family to take part in physical activity</c:v>
                </c:pt>
              </c:strCache>
            </c:strRef>
          </c:cat>
          <c:val>
            <c:numRef>
              <c:f>'Graphs for report'!$E$18:$E$22</c:f>
              <c:numCache>
                <c:formatCode>###0%</c:formatCode>
                <c:ptCount val="5"/>
                <c:pt idx="0">
                  <c:v>1.1627906976744186E-2</c:v>
                </c:pt>
                <c:pt idx="1">
                  <c:v>8.1395348837209308E-2</c:v>
                </c:pt>
                <c:pt idx="2">
                  <c:v>0.20338983050847459</c:v>
                </c:pt>
                <c:pt idx="3">
                  <c:v>0.11864406779661017</c:v>
                </c:pt>
                <c:pt idx="4">
                  <c:v>0.1898148148148148</c:v>
                </c:pt>
              </c:numCache>
            </c:numRef>
          </c:val>
        </c:ser>
        <c:ser>
          <c:idx val="4"/>
          <c:order val="4"/>
          <c:tx>
            <c:strRef>
              <c:f>'Graphs for report'!$F$1</c:f>
              <c:strCache>
                <c:ptCount val="1"/>
                <c:pt idx="0">
                  <c:v>6-7</c:v>
                </c:pt>
              </c:strCache>
            </c:strRef>
          </c:tx>
          <c:spPr>
            <a:solidFill>
              <a:srgbClr val="006B97"/>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report'!$A$18:$A$22</c:f>
              <c:strCache>
                <c:ptCount val="5"/>
                <c:pt idx="0">
                  <c:v>It is my responsibility to support my own children to take part in physical activity</c:v>
                </c:pt>
                <c:pt idx="1">
                  <c:v>I actively support my own children to take part in physical activity</c:v>
                </c:pt>
                <c:pt idx="2">
                  <c:v>I actively support the children/young people in my family to take part in physical activity (if no children themselves)</c:v>
                </c:pt>
                <c:pt idx="3">
                  <c:v>It is my responsibility to support the children/young people in my family to take part in physical activity (if no children themselves)</c:v>
                </c:pt>
                <c:pt idx="4">
                  <c:v>I actively support friends and family to take part in physical activity</c:v>
                </c:pt>
              </c:strCache>
            </c:strRef>
          </c:cat>
          <c:val>
            <c:numRef>
              <c:f>'Graphs for report'!$F$18:$F$22</c:f>
              <c:numCache>
                <c:formatCode>###0%</c:formatCode>
                <c:ptCount val="5"/>
                <c:pt idx="0">
                  <c:v>6.9767441860465115E-2</c:v>
                </c:pt>
                <c:pt idx="1">
                  <c:v>9.3023255813953487E-2</c:v>
                </c:pt>
                <c:pt idx="2">
                  <c:v>0.1864406779661017</c:v>
                </c:pt>
                <c:pt idx="3">
                  <c:v>0.25423728813559321</c:v>
                </c:pt>
                <c:pt idx="4">
                  <c:v>0.17592592592592593</c:v>
                </c:pt>
              </c:numCache>
            </c:numRef>
          </c:val>
        </c:ser>
        <c:ser>
          <c:idx val="5"/>
          <c:order val="5"/>
          <c:tx>
            <c:strRef>
              <c:f>'Graphs for report'!$G$1</c:f>
              <c:strCache>
                <c:ptCount val="1"/>
                <c:pt idx="0">
                  <c:v>8-10</c:v>
                </c:pt>
              </c:strCache>
            </c:strRef>
          </c:tx>
          <c:spPr>
            <a:solidFill>
              <a:srgbClr val="0040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report'!$A$18:$A$22</c:f>
              <c:strCache>
                <c:ptCount val="5"/>
                <c:pt idx="0">
                  <c:v>It is my responsibility to support my own children to take part in physical activity</c:v>
                </c:pt>
                <c:pt idx="1">
                  <c:v>I actively support my own children to take part in physical activity</c:v>
                </c:pt>
                <c:pt idx="2">
                  <c:v>I actively support the children/young people in my family to take part in physical activity (if no children themselves)</c:v>
                </c:pt>
                <c:pt idx="3">
                  <c:v>It is my responsibility to support the children/young people in my family to take part in physical activity (if no children themselves)</c:v>
                </c:pt>
                <c:pt idx="4">
                  <c:v>I actively support friends and family to take part in physical activity</c:v>
                </c:pt>
              </c:strCache>
            </c:strRef>
          </c:cat>
          <c:val>
            <c:numRef>
              <c:f>'Graphs for report'!$G$18:$G$22</c:f>
              <c:numCache>
                <c:formatCode>###0%</c:formatCode>
                <c:ptCount val="5"/>
                <c:pt idx="0">
                  <c:v>0.88372093023255804</c:v>
                </c:pt>
                <c:pt idx="1">
                  <c:v>0.72093023255813959</c:v>
                </c:pt>
                <c:pt idx="2">
                  <c:v>0.49152542372881353</c:v>
                </c:pt>
                <c:pt idx="3">
                  <c:v>0.42372881355932207</c:v>
                </c:pt>
                <c:pt idx="4">
                  <c:v>0.40277777777777779</c:v>
                </c:pt>
              </c:numCache>
            </c:numRef>
          </c:val>
        </c:ser>
        <c:dLbls>
          <c:dLblPos val="ctr"/>
          <c:showLegendKey val="0"/>
          <c:showVal val="1"/>
          <c:showCatName val="0"/>
          <c:showSerName val="0"/>
          <c:showPercent val="0"/>
          <c:showBubbleSize val="0"/>
        </c:dLbls>
        <c:gapWidth val="40"/>
        <c:overlap val="100"/>
        <c:axId val="307505352"/>
        <c:axId val="307510448"/>
      </c:barChart>
      <c:catAx>
        <c:axId val="307505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GB"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7510448"/>
        <c:crosses val="autoZero"/>
        <c:auto val="1"/>
        <c:lblAlgn val="ctr"/>
        <c:lblOffset val="100"/>
        <c:noMultiLvlLbl val="0"/>
      </c:catAx>
      <c:valAx>
        <c:axId val="307510448"/>
        <c:scaling>
          <c:orientation val="minMax"/>
        </c:scaling>
        <c:delete val="1"/>
        <c:axPos val="b"/>
        <c:numFmt formatCode="0%" sourceLinked="1"/>
        <c:majorTickMark val="none"/>
        <c:minorTickMark val="none"/>
        <c:tickLblPos val="nextTo"/>
        <c:crossAx val="307505352"/>
        <c:crosses val="max"/>
        <c:crossBetween val="between"/>
      </c:valAx>
      <c:spPr>
        <a:noFill/>
        <a:ln>
          <a:noFill/>
        </a:ln>
        <a:effectLst/>
      </c:spPr>
    </c:plotArea>
    <c:legend>
      <c:legendPos val="r"/>
      <c:layout>
        <c:manualLayout>
          <c:xMode val="edge"/>
          <c:yMode val="edge"/>
          <c:x val="0.47318903166895315"/>
          <c:y val="0.93589516307061626"/>
          <c:w val="0.47811960134726639"/>
          <c:h val="6.410483692938369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791035044109332"/>
          <c:y val="3.5923570158965731E-2"/>
          <c:w val="0.50314716002925508"/>
          <c:h val="0.86134845318441877"/>
        </c:manualLayout>
      </c:layout>
      <c:barChart>
        <c:barDir val="bar"/>
        <c:grouping val="percentStacked"/>
        <c:varyColors val="0"/>
        <c:ser>
          <c:idx val="1"/>
          <c:order val="0"/>
          <c:tx>
            <c:strRef>
              <c:f>'Graphs for report'!$B$57</c:f>
              <c:strCache>
                <c:ptCount val="1"/>
                <c:pt idx="0">
                  <c:v>There isn't one</c:v>
                </c:pt>
              </c:strCache>
            </c:strRef>
          </c:tx>
          <c:spPr>
            <a:solidFill>
              <a:srgbClr val="BFBFBF">
                <a:lumMod val="75000"/>
              </a:srgbClr>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report'!$A$58:$A$61</c:f>
              <c:strCache>
                <c:ptCount val="4"/>
                <c:pt idx="0">
                  <c:v>I feel able to use/access the local park for physical activity </c:v>
                </c:pt>
                <c:pt idx="1">
                  <c:v>I would be happy to use the local park for physical activity in its current condition </c:v>
                </c:pt>
                <c:pt idx="2">
                  <c:v>I would be happy to use the footpaths in my local area for walking or running in their current condition </c:v>
                </c:pt>
                <c:pt idx="3">
                  <c:v>I would be happy to use the cycle paths in my local area in their current condition </c:v>
                </c:pt>
              </c:strCache>
            </c:strRef>
          </c:cat>
          <c:val>
            <c:numRef>
              <c:f>'Graphs for report'!$B$58:$B$61</c:f>
              <c:numCache>
                <c:formatCode>###0%</c:formatCode>
                <c:ptCount val="4"/>
                <c:pt idx="0">
                  <c:v>4.1666666666666657E-2</c:v>
                </c:pt>
                <c:pt idx="1">
                  <c:v>3.2407407407407406E-2</c:v>
                </c:pt>
                <c:pt idx="2">
                  <c:v>1.3888888888888888E-2</c:v>
                </c:pt>
                <c:pt idx="3">
                  <c:v>0.22222222222222221</c:v>
                </c:pt>
              </c:numCache>
            </c:numRef>
          </c:val>
        </c:ser>
        <c:ser>
          <c:idx val="2"/>
          <c:order val="1"/>
          <c:tx>
            <c:strRef>
              <c:f>'Graphs for report'!$C$57</c:f>
              <c:strCache>
                <c:ptCount val="1"/>
                <c:pt idx="0">
                  <c:v>Don't know</c:v>
                </c:pt>
              </c:strCache>
            </c:strRef>
          </c:tx>
          <c:spPr>
            <a:solidFill>
              <a:srgbClr val="E5F1D0"/>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rgbClr val="3D3D3D"/>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report'!$A$58:$A$61</c:f>
              <c:strCache>
                <c:ptCount val="4"/>
                <c:pt idx="0">
                  <c:v>I feel able to use/access the local park for physical activity </c:v>
                </c:pt>
                <c:pt idx="1">
                  <c:v>I would be happy to use the local park for physical activity in its current condition </c:v>
                </c:pt>
                <c:pt idx="2">
                  <c:v>I would be happy to use the footpaths in my local area for walking or running in their current condition </c:v>
                </c:pt>
                <c:pt idx="3">
                  <c:v>I would be happy to use the cycle paths in my local area in their current condition </c:v>
                </c:pt>
              </c:strCache>
            </c:strRef>
          </c:cat>
          <c:val>
            <c:numRef>
              <c:f>'Graphs for report'!$C$58:$C$61</c:f>
              <c:numCache>
                <c:formatCode>###0%</c:formatCode>
                <c:ptCount val="4"/>
                <c:pt idx="0">
                  <c:v>9.2592592592592587E-3</c:v>
                </c:pt>
                <c:pt idx="1">
                  <c:v>3.7037037037037035E-2</c:v>
                </c:pt>
                <c:pt idx="2">
                  <c:v>3.2407407407407406E-2</c:v>
                </c:pt>
                <c:pt idx="3">
                  <c:v>0.13425925925925927</c:v>
                </c:pt>
              </c:numCache>
            </c:numRef>
          </c:val>
        </c:ser>
        <c:ser>
          <c:idx val="3"/>
          <c:order val="2"/>
          <c:tx>
            <c:strRef>
              <c:f>'Graphs for report'!$D$57</c:f>
              <c:strCache>
                <c:ptCount val="1"/>
                <c:pt idx="0">
                  <c:v>0-2</c:v>
                </c:pt>
              </c:strCache>
            </c:strRef>
          </c:tx>
          <c:spPr>
            <a:solidFill>
              <a:srgbClr val="D1530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report'!$A$58:$A$61</c:f>
              <c:strCache>
                <c:ptCount val="4"/>
                <c:pt idx="0">
                  <c:v>I feel able to use/access the local park for physical activity </c:v>
                </c:pt>
                <c:pt idx="1">
                  <c:v>I would be happy to use the local park for physical activity in its current condition </c:v>
                </c:pt>
                <c:pt idx="2">
                  <c:v>I would be happy to use the footpaths in my local area for walking or running in their current condition </c:v>
                </c:pt>
                <c:pt idx="3">
                  <c:v>I would be happy to use the cycle paths in my local area in their current condition </c:v>
                </c:pt>
              </c:strCache>
            </c:strRef>
          </c:cat>
          <c:val>
            <c:numRef>
              <c:f>'Graphs for report'!$D$58:$D$61</c:f>
              <c:numCache>
                <c:formatCode>###0%</c:formatCode>
                <c:ptCount val="4"/>
                <c:pt idx="0">
                  <c:v>0.15740740740740741</c:v>
                </c:pt>
                <c:pt idx="1">
                  <c:v>0.24537037037037038</c:v>
                </c:pt>
                <c:pt idx="2">
                  <c:v>0.17592592592592593</c:v>
                </c:pt>
                <c:pt idx="3">
                  <c:v>0.17592592592592593</c:v>
                </c:pt>
              </c:numCache>
            </c:numRef>
          </c:val>
        </c:ser>
        <c:ser>
          <c:idx val="4"/>
          <c:order val="3"/>
          <c:tx>
            <c:strRef>
              <c:f>'Graphs for report'!$E$57</c:f>
              <c:strCache>
                <c:ptCount val="1"/>
                <c:pt idx="0">
                  <c:v>3-4</c:v>
                </c:pt>
              </c:strCache>
            </c:strRef>
          </c:tx>
          <c:spPr>
            <a:solidFill>
              <a:srgbClr val="F3783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report'!$A$58:$A$61</c:f>
              <c:strCache>
                <c:ptCount val="4"/>
                <c:pt idx="0">
                  <c:v>I feel able to use/access the local park for physical activity </c:v>
                </c:pt>
                <c:pt idx="1">
                  <c:v>I would be happy to use the local park for physical activity in its current condition </c:v>
                </c:pt>
                <c:pt idx="2">
                  <c:v>I would be happy to use the footpaths in my local area for walking or running in their current condition </c:v>
                </c:pt>
                <c:pt idx="3">
                  <c:v>I would be happy to use the cycle paths in my local area in their current condition </c:v>
                </c:pt>
              </c:strCache>
            </c:strRef>
          </c:cat>
          <c:val>
            <c:numRef>
              <c:f>'Graphs for report'!$E$58:$E$61</c:f>
              <c:numCache>
                <c:formatCode>###0%</c:formatCode>
                <c:ptCount val="4"/>
                <c:pt idx="0">
                  <c:v>8.7962962962962965E-2</c:v>
                </c:pt>
                <c:pt idx="1">
                  <c:v>0.11574074074074073</c:v>
                </c:pt>
                <c:pt idx="2">
                  <c:v>0.125</c:v>
                </c:pt>
                <c:pt idx="3">
                  <c:v>9.722222222222221E-2</c:v>
                </c:pt>
              </c:numCache>
            </c:numRef>
          </c:val>
        </c:ser>
        <c:ser>
          <c:idx val="5"/>
          <c:order val="4"/>
          <c:tx>
            <c:strRef>
              <c:f>'Graphs for report'!$F$57</c:f>
              <c:strCache>
                <c:ptCount val="1"/>
                <c:pt idx="0">
                  <c:v>5</c:v>
                </c:pt>
              </c:strCache>
            </c:strRef>
          </c:tx>
          <c:spPr>
            <a:solidFill>
              <a:srgbClr val="BFBFB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report'!$A$58:$A$61</c:f>
              <c:strCache>
                <c:ptCount val="4"/>
                <c:pt idx="0">
                  <c:v>I feel able to use/access the local park for physical activity </c:v>
                </c:pt>
                <c:pt idx="1">
                  <c:v>I would be happy to use the local park for physical activity in its current condition </c:v>
                </c:pt>
                <c:pt idx="2">
                  <c:v>I would be happy to use the footpaths in my local area for walking or running in their current condition </c:v>
                </c:pt>
                <c:pt idx="3">
                  <c:v>I would be happy to use the cycle paths in my local area in their current condition </c:v>
                </c:pt>
              </c:strCache>
            </c:strRef>
          </c:cat>
          <c:val>
            <c:numRef>
              <c:f>'Graphs for report'!$F$58:$F$61</c:f>
              <c:numCache>
                <c:formatCode>###0%</c:formatCode>
                <c:ptCount val="4"/>
                <c:pt idx="0">
                  <c:v>6.9444444444444448E-2</c:v>
                </c:pt>
                <c:pt idx="1">
                  <c:v>9.7222222222222238E-2</c:v>
                </c:pt>
                <c:pt idx="2">
                  <c:v>6.9444444444444448E-2</c:v>
                </c:pt>
                <c:pt idx="3">
                  <c:v>8.7962962962962965E-2</c:v>
                </c:pt>
              </c:numCache>
            </c:numRef>
          </c:val>
        </c:ser>
        <c:ser>
          <c:idx val="6"/>
          <c:order val="5"/>
          <c:tx>
            <c:strRef>
              <c:f>'Graphs for report'!$G$57</c:f>
              <c:strCache>
                <c:ptCount val="1"/>
                <c:pt idx="0">
                  <c:v>6-7</c:v>
                </c:pt>
              </c:strCache>
            </c:strRef>
          </c:tx>
          <c:spPr>
            <a:solidFill>
              <a:srgbClr val="006B97"/>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report'!$A$58:$A$61</c:f>
              <c:strCache>
                <c:ptCount val="4"/>
                <c:pt idx="0">
                  <c:v>I feel able to use/access the local park for physical activity </c:v>
                </c:pt>
                <c:pt idx="1">
                  <c:v>I would be happy to use the local park for physical activity in its current condition </c:v>
                </c:pt>
                <c:pt idx="2">
                  <c:v>I would be happy to use the footpaths in my local area for walking or running in their current condition </c:v>
                </c:pt>
                <c:pt idx="3">
                  <c:v>I would be happy to use the cycle paths in my local area in their current condition </c:v>
                </c:pt>
              </c:strCache>
            </c:strRef>
          </c:cat>
          <c:val>
            <c:numRef>
              <c:f>'Graphs for report'!$G$58:$G$61</c:f>
              <c:numCache>
                <c:formatCode>###0%</c:formatCode>
                <c:ptCount val="4"/>
                <c:pt idx="0">
                  <c:v>0.15277777777777779</c:v>
                </c:pt>
                <c:pt idx="1">
                  <c:v>0.12962962962962962</c:v>
                </c:pt>
                <c:pt idx="2">
                  <c:v>0.23148148148148151</c:v>
                </c:pt>
                <c:pt idx="3">
                  <c:v>0.12962962962962962</c:v>
                </c:pt>
              </c:numCache>
            </c:numRef>
          </c:val>
        </c:ser>
        <c:ser>
          <c:idx val="7"/>
          <c:order val="6"/>
          <c:tx>
            <c:strRef>
              <c:f>'Graphs for report'!$H$54</c:f>
              <c:strCache>
                <c:ptCount val="1"/>
                <c:pt idx="0">
                  <c:v>8-10</c:v>
                </c:pt>
              </c:strCache>
            </c:strRef>
          </c:tx>
          <c:spPr>
            <a:solidFill>
              <a:srgbClr val="00405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 for report'!$A$58:$A$61</c:f>
              <c:strCache>
                <c:ptCount val="4"/>
                <c:pt idx="0">
                  <c:v>I feel able to use/access the local park for physical activity </c:v>
                </c:pt>
                <c:pt idx="1">
                  <c:v>I would be happy to use the local park for physical activity in its current condition </c:v>
                </c:pt>
                <c:pt idx="2">
                  <c:v>I would be happy to use the footpaths in my local area for walking or running in their current condition </c:v>
                </c:pt>
                <c:pt idx="3">
                  <c:v>I would be happy to use the cycle paths in my local area in their current condition </c:v>
                </c:pt>
              </c:strCache>
            </c:strRef>
          </c:cat>
          <c:val>
            <c:numRef>
              <c:f>'Graphs for report'!$H$55:$H$58</c:f>
              <c:numCache>
                <c:formatCode>###0%</c:formatCode>
                <c:ptCount val="4"/>
                <c:pt idx="0">
                  <c:v>0.48148148148148151</c:v>
                </c:pt>
                <c:pt idx="1">
                  <c:v>0.34259259259259256</c:v>
                </c:pt>
                <c:pt idx="2">
                  <c:v>0.3518518518518518</c:v>
                </c:pt>
                <c:pt idx="3">
                  <c:v>0.15277777777777773</c:v>
                </c:pt>
              </c:numCache>
            </c:numRef>
          </c:val>
        </c:ser>
        <c:dLbls>
          <c:dLblPos val="ctr"/>
          <c:showLegendKey val="0"/>
          <c:showVal val="1"/>
          <c:showCatName val="0"/>
          <c:showSerName val="0"/>
          <c:showPercent val="0"/>
          <c:showBubbleSize val="0"/>
        </c:dLbls>
        <c:gapWidth val="40"/>
        <c:overlap val="100"/>
        <c:axId val="307508488"/>
        <c:axId val="307509272"/>
      </c:barChart>
      <c:catAx>
        <c:axId val="307508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GB"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7509272"/>
        <c:crosses val="autoZero"/>
        <c:auto val="1"/>
        <c:lblAlgn val="ctr"/>
        <c:lblOffset val="100"/>
        <c:noMultiLvlLbl val="0"/>
      </c:catAx>
      <c:valAx>
        <c:axId val="307509272"/>
        <c:scaling>
          <c:orientation val="minMax"/>
        </c:scaling>
        <c:delete val="1"/>
        <c:axPos val="b"/>
        <c:numFmt formatCode="0%" sourceLinked="1"/>
        <c:majorTickMark val="none"/>
        <c:minorTickMark val="none"/>
        <c:tickLblPos val="nextTo"/>
        <c:crossAx val="307508488"/>
        <c:crosses val="max"/>
        <c:crossBetween val="between"/>
      </c:valAx>
      <c:spPr>
        <a:noFill/>
        <a:ln>
          <a:noFill/>
        </a:ln>
        <a:effectLst/>
      </c:spPr>
    </c:plotArea>
    <c:legend>
      <c:legendPos val="r"/>
      <c:layout>
        <c:manualLayout>
          <c:xMode val="edge"/>
          <c:yMode val="edge"/>
          <c:x val="0.47525359595891614"/>
          <c:y val="0.92202209050032025"/>
          <c:w val="0.52474640404108386"/>
          <c:h val="6.410478035805235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4776076063714881"/>
          <c:y val="0"/>
          <c:w val="0.4811798338108535"/>
          <c:h val="1"/>
        </c:manualLayout>
      </c:layout>
      <c:barChart>
        <c:barDir val="bar"/>
        <c:grouping val="clustered"/>
        <c:varyColors val="0"/>
        <c:ser>
          <c:idx val="0"/>
          <c:order val="0"/>
          <c:spPr>
            <a:solidFill>
              <a:srgbClr val="00405B"/>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'Poll results'!$H$3:$H$5</c:f>
              <c:strCache>
                <c:ptCount val="3"/>
                <c:pt idx="0">
                  <c:v>Yes</c:v>
                </c:pt>
                <c:pt idx="1">
                  <c:v>No</c:v>
                </c:pt>
                <c:pt idx="2">
                  <c:v>Don't know</c:v>
                </c:pt>
              </c:strCache>
            </c:strRef>
          </c:cat>
          <c:val>
            <c:numRef>
              <c:f>'Poll results'!$I$3:$I$5</c:f>
              <c:numCache>
                <c:formatCode>0%</c:formatCode>
                <c:ptCount val="3"/>
                <c:pt idx="0">
                  <c:v>0.85204081632653061</c:v>
                </c:pt>
                <c:pt idx="1">
                  <c:v>0.10714285714285714</c:v>
                </c:pt>
                <c:pt idx="2">
                  <c:v>4.0816326530612249E-2</c:v>
                </c:pt>
              </c:numCache>
            </c:numRef>
          </c:val>
        </c:ser>
        <c:dLbls>
          <c:showLegendKey val="0"/>
          <c:showVal val="0"/>
          <c:showCatName val="0"/>
          <c:showSerName val="0"/>
          <c:showPercent val="0"/>
          <c:showBubbleSize val="0"/>
        </c:dLbls>
        <c:gapWidth val="50"/>
        <c:axId val="307503000"/>
        <c:axId val="307508880"/>
      </c:barChart>
      <c:catAx>
        <c:axId val="307503000"/>
        <c:scaling>
          <c:orientation val="maxMin"/>
        </c:scaling>
        <c:delete val="0"/>
        <c:axPos val="l"/>
        <c:numFmt formatCode="General" sourceLinked="1"/>
        <c:majorTickMark val="out"/>
        <c:minorTickMark val="none"/>
        <c:tickLblPos val="nextTo"/>
        <c:crossAx val="307508880"/>
        <c:crosses val="autoZero"/>
        <c:auto val="1"/>
        <c:lblAlgn val="ctr"/>
        <c:lblOffset val="100"/>
        <c:noMultiLvlLbl val="0"/>
      </c:catAx>
      <c:valAx>
        <c:axId val="307508880"/>
        <c:scaling>
          <c:orientation val="minMax"/>
          <c:min val="0"/>
        </c:scaling>
        <c:delete val="1"/>
        <c:axPos val="t"/>
        <c:numFmt formatCode="0%" sourceLinked="1"/>
        <c:majorTickMark val="out"/>
        <c:minorTickMark val="none"/>
        <c:tickLblPos val="none"/>
        <c:crossAx val="307503000"/>
        <c:crosses val="autoZero"/>
        <c:crossBetween val="between"/>
      </c:valAx>
    </c:plotArea>
    <c:plotVisOnly val="1"/>
    <c:dispBlanksAs val="gap"/>
    <c:showDLblsOverMax val="0"/>
  </c:chart>
  <c:spPr>
    <a:ln>
      <a:noFill/>
    </a:ln>
  </c:spPr>
  <c:txPr>
    <a:bodyPr/>
    <a:lstStyle/>
    <a:p>
      <a:pPr>
        <a:defRPr sz="900">
          <a:latin typeface="Arial" pitchFamily="34" charset="0"/>
          <a:cs typeface="Arial"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0723616172697336"/>
          <c:y val="0"/>
          <c:w val="0.50144225721784752"/>
          <c:h val="1"/>
        </c:manualLayout>
      </c:layout>
      <c:barChart>
        <c:barDir val="bar"/>
        <c:grouping val="clustered"/>
        <c:varyColors val="0"/>
        <c:ser>
          <c:idx val="0"/>
          <c:order val="0"/>
          <c:spPr>
            <a:solidFill>
              <a:srgbClr val="00405B"/>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'Poll results'!$H$10:$H$11</c:f>
              <c:strCache>
                <c:ptCount val="2"/>
                <c:pt idx="0">
                  <c:v>Yes</c:v>
                </c:pt>
                <c:pt idx="1">
                  <c:v>No</c:v>
                </c:pt>
              </c:strCache>
            </c:strRef>
          </c:cat>
          <c:val>
            <c:numRef>
              <c:f>'Poll results'!$I$10:$I$11</c:f>
              <c:numCache>
                <c:formatCode>0%</c:formatCode>
                <c:ptCount val="2"/>
                <c:pt idx="0">
                  <c:v>0.25149700598802394</c:v>
                </c:pt>
                <c:pt idx="1">
                  <c:v>0.74850299401197606</c:v>
                </c:pt>
              </c:numCache>
            </c:numRef>
          </c:val>
        </c:ser>
        <c:dLbls>
          <c:showLegendKey val="0"/>
          <c:showVal val="0"/>
          <c:showCatName val="0"/>
          <c:showSerName val="0"/>
          <c:showPercent val="0"/>
          <c:showBubbleSize val="0"/>
        </c:dLbls>
        <c:gapWidth val="50"/>
        <c:axId val="307503392"/>
        <c:axId val="307503784"/>
      </c:barChart>
      <c:catAx>
        <c:axId val="307503392"/>
        <c:scaling>
          <c:orientation val="maxMin"/>
        </c:scaling>
        <c:delete val="0"/>
        <c:axPos val="l"/>
        <c:numFmt formatCode="General" sourceLinked="1"/>
        <c:majorTickMark val="out"/>
        <c:minorTickMark val="none"/>
        <c:tickLblPos val="nextTo"/>
        <c:crossAx val="307503784"/>
        <c:crosses val="autoZero"/>
        <c:auto val="1"/>
        <c:lblAlgn val="ctr"/>
        <c:lblOffset val="100"/>
        <c:noMultiLvlLbl val="0"/>
      </c:catAx>
      <c:valAx>
        <c:axId val="307503784"/>
        <c:scaling>
          <c:orientation val="minMax"/>
          <c:min val="0"/>
        </c:scaling>
        <c:delete val="1"/>
        <c:axPos val="t"/>
        <c:numFmt formatCode="0%" sourceLinked="1"/>
        <c:majorTickMark val="out"/>
        <c:minorTickMark val="none"/>
        <c:tickLblPos val="none"/>
        <c:crossAx val="307503392"/>
        <c:crosses val="autoZero"/>
        <c:crossBetween val="between"/>
      </c:valAx>
    </c:plotArea>
    <c:plotVisOnly val="1"/>
    <c:dispBlanksAs val="gap"/>
    <c:showDLblsOverMax val="0"/>
  </c:chart>
  <c:spPr>
    <a:ln>
      <a:noFill/>
    </a:ln>
  </c:spPr>
  <c:txPr>
    <a:bodyPr/>
    <a:lstStyle/>
    <a:p>
      <a:pPr>
        <a:defRPr sz="900">
          <a:latin typeface="Arial" pitchFamily="34" charset="0"/>
          <a:cs typeface="Arial" pitchFamily="34" charset="0"/>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000" b="1"/>
              <a:t>I enjoy attending major sporting events in Doncaster</a:t>
            </a:r>
          </a:p>
        </c:rich>
      </c:tx>
      <c:layout>
        <c:manualLayout>
          <c:xMode val="edge"/>
          <c:yMode val="edge"/>
          <c:x val="0.10380579922027292"/>
          <c:y val="4.070512820512820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8570275590551178"/>
          <c:y val="0.26472950291559899"/>
          <c:w val="0.56985272674249055"/>
          <c:h val="0.67549868438108518"/>
        </c:manualLayout>
      </c:layout>
      <c:barChart>
        <c:barDir val="bar"/>
        <c:grouping val="percentStacked"/>
        <c:varyColors val="0"/>
        <c:ser>
          <c:idx val="0"/>
          <c:order val="0"/>
          <c:tx>
            <c:strRef>
              <c:f>'Poll results'!$N$82</c:f>
              <c:strCache>
                <c:ptCount val="1"/>
                <c:pt idx="0">
                  <c:v>0-2</c:v>
                </c:pt>
              </c:strCache>
            </c:strRef>
          </c:tx>
          <c:spPr>
            <a:solidFill>
              <a:srgbClr val="D1530D"/>
            </a:solidFill>
            <a:ln>
              <a:noFill/>
            </a:ln>
            <a:effectLst/>
          </c:spPr>
          <c:invertIfNegative val="0"/>
          <c:dLbls>
            <c:dLbl>
              <c:idx val="2"/>
              <c:layout>
                <c:manualLayout>
                  <c:x val="2.7777777777777779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results'!$M$83:$M$86</c:f>
              <c:strCache>
                <c:ptCount val="4"/>
                <c:pt idx="0">
                  <c:v>All aware</c:v>
                </c:pt>
                <c:pt idx="2">
                  <c:v>Attended a major sporting event</c:v>
                </c:pt>
                <c:pt idx="3">
                  <c:v>Not attended but aware</c:v>
                </c:pt>
              </c:strCache>
            </c:strRef>
          </c:cat>
          <c:val>
            <c:numRef>
              <c:f>'Poll results'!$N$83:$N$86</c:f>
              <c:numCache>
                <c:formatCode>General</c:formatCode>
                <c:ptCount val="4"/>
                <c:pt idx="0" formatCode="0%">
                  <c:v>0.12499999999999999</c:v>
                </c:pt>
                <c:pt idx="2" formatCode="0%">
                  <c:v>4.7619047619047616E-2</c:v>
                </c:pt>
                <c:pt idx="3" formatCode="0%">
                  <c:v>0.15686274509803921</c:v>
                </c:pt>
              </c:numCache>
            </c:numRef>
          </c:val>
        </c:ser>
        <c:ser>
          <c:idx val="1"/>
          <c:order val="1"/>
          <c:tx>
            <c:strRef>
              <c:f>'Poll results'!$O$82</c:f>
              <c:strCache>
                <c:ptCount val="1"/>
                <c:pt idx="0">
                  <c:v>3-4</c:v>
                </c:pt>
              </c:strCache>
            </c:strRef>
          </c:tx>
          <c:spPr>
            <a:solidFill>
              <a:srgbClr val="F3783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results'!$M$83:$M$86</c:f>
              <c:strCache>
                <c:ptCount val="4"/>
                <c:pt idx="0">
                  <c:v>All aware</c:v>
                </c:pt>
                <c:pt idx="2">
                  <c:v>Attended a major sporting event</c:v>
                </c:pt>
                <c:pt idx="3">
                  <c:v>Not attended but aware</c:v>
                </c:pt>
              </c:strCache>
            </c:strRef>
          </c:cat>
          <c:val>
            <c:numRef>
              <c:f>'Poll results'!$O$83:$O$86</c:f>
              <c:numCache>
                <c:formatCode>General</c:formatCode>
                <c:ptCount val="4"/>
                <c:pt idx="0" formatCode="0%">
                  <c:v>0.1111111111111111</c:v>
                </c:pt>
                <c:pt idx="3" formatCode="0%">
                  <c:v>0.15686274509803921</c:v>
                </c:pt>
              </c:numCache>
            </c:numRef>
          </c:val>
        </c:ser>
        <c:ser>
          <c:idx val="2"/>
          <c:order val="2"/>
          <c:tx>
            <c:strRef>
              <c:f>'Poll results'!$P$82</c:f>
              <c:strCache>
                <c:ptCount val="1"/>
                <c:pt idx="0">
                  <c:v>5</c:v>
                </c:pt>
              </c:strCache>
            </c:strRef>
          </c:tx>
          <c:spPr>
            <a:solidFill>
              <a:srgbClr val="BFBFBF"/>
            </a:solidFill>
            <a:ln>
              <a:noFill/>
            </a:ln>
            <a:effectLst/>
          </c:spPr>
          <c:invertIfNegative val="0"/>
          <c:dLbls>
            <c:dLbl>
              <c:idx val="2"/>
              <c:layout>
                <c:manualLayout>
                  <c:x val="-5.0925337632079971E-17"/>
                  <c:y val="4.7831991087943424E-7"/>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results'!$M$83:$M$86</c:f>
              <c:strCache>
                <c:ptCount val="4"/>
                <c:pt idx="0">
                  <c:v>All aware</c:v>
                </c:pt>
                <c:pt idx="2">
                  <c:v>Attended a major sporting event</c:v>
                </c:pt>
                <c:pt idx="3">
                  <c:v>Not attended but aware</c:v>
                </c:pt>
              </c:strCache>
            </c:strRef>
          </c:cat>
          <c:val>
            <c:numRef>
              <c:f>'Poll results'!$P$83:$P$86</c:f>
              <c:numCache>
                <c:formatCode>General</c:formatCode>
                <c:ptCount val="4"/>
                <c:pt idx="0" formatCode="0%">
                  <c:v>0.24305555555555552</c:v>
                </c:pt>
                <c:pt idx="2" formatCode="0%">
                  <c:v>0.11904761904761903</c:v>
                </c:pt>
                <c:pt idx="3" formatCode="0%">
                  <c:v>0.29411764705882354</c:v>
                </c:pt>
              </c:numCache>
            </c:numRef>
          </c:val>
        </c:ser>
        <c:ser>
          <c:idx val="3"/>
          <c:order val="3"/>
          <c:tx>
            <c:strRef>
              <c:f>'Poll results'!$Q$82</c:f>
              <c:strCache>
                <c:ptCount val="1"/>
                <c:pt idx="0">
                  <c:v>6-7</c:v>
                </c:pt>
              </c:strCache>
            </c:strRef>
          </c:tx>
          <c:spPr>
            <a:solidFill>
              <a:srgbClr val="006B97"/>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results'!$M$83:$M$86</c:f>
              <c:strCache>
                <c:ptCount val="4"/>
                <c:pt idx="0">
                  <c:v>All aware</c:v>
                </c:pt>
                <c:pt idx="2">
                  <c:v>Attended a major sporting event</c:v>
                </c:pt>
                <c:pt idx="3">
                  <c:v>Not attended but aware</c:v>
                </c:pt>
              </c:strCache>
            </c:strRef>
          </c:cat>
          <c:val>
            <c:numRef>
              <c:f>'Poll results'!$Q$83:$Q$86</c:f>
              <c:numCache>
                <c:formatCode>General</c:formatCode>
                <c:ptCount val="4"/>
                <c:pt idx="0" formatCode="0%">
                  <c:v>0.2013888888888889</c:v>
                </c:pt>
                <c:pt idx="2" formatCode="0%">
                  <c:v>0.2857142857142857</c:v>
                </c:pt>
                <c:pt idx="3" formatCode="0%">
                  <c:v>0.16666666666666669</c:v>
                </c:pt>
              </c:numCache>
            </c:numRef>
          </c:val>
        </c:ser>
        <c:ser>
          <c:idx val="4"/>
          <c:order val="4"/>
          <c:tx>
            <c:strRef>
              <c:f>'Poll results'!$R$82</c:f>
              <c:strCache>
                <c:ptCount val="1"/>
                <c:pt idx="0">
                  <c:v>8-10</c:v>
                </c:pt>
              </c:strCache>
            </c:strRef>
          </c:tx>
          <c:spPr>
            <a:solidFill>
              <a:srgbClr val="00405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results'!$M$83:$M$86</c:f>
              <c:strCache>
                <c:ptCount val="4"/>
                <c:pt idx="0">
                  <c:v>All aware</c:v>
                </c:pt>
                <c:pt idx="2">
                  <c:v>Attended a major sporting event</c:v>
                </c:pt>
                <c:pt idx="3">
                  <c:v>Not attended but aware</c:v>
                </c:pt>
              </c:strCache>
            </c:strRef>
          </c:cat>
          <c:val>
            <c:numRef>
              <c:f>'Poll results'!$R$83:$R$86</c:f>
              <c:numCache>
                <c:formatCode>General</c:formatCode>
                <c:ptCount val="4"/>
                <c:pt idx="0" formatCode="0%">
                  <c:v>0.31944444444444442</c:v>
                </c:pt>
                <c:pt idx="2" formatCode="0%">
                  <c:v>0.54761904761904767</c:v>
                </c:pt>
                <c:pt idx="3" formatCode="0%">
                  <c:v>0.22549019607843138</c:v>
                </c:pt>
              </c:numCache>
            </c:numRef>
          </c:val>
        </c:ser>
        <c:dLbls>
          <c:dLblPos val="ctr"/>
          <c:showLegendKey val="0"/>
          <c:showVal val="1"/>
          <c:showCatName val="0"/>
          <c:showSerName val="0"/>
          <c:showPercent val="0"/>
          <c:showBubbleSize val="0"/>
        </c:dLbls>
        <c:gapWidth val="40"/>
        <c:overlap val="100"/>
        <c:axId val="307058376"/>
        <c:axId val="307061904"/>
      </c:barChart>
      <c:catAx>
        <c:axId val="3070583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GB"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7061904"/>
        <c:crosses val="autoZero"/>
        <c:auto val="1"/>
        <c:lblAlgn val="ctr"/>
        <c:lblOffset val="100"/>
        <c:noMultiLvlLbl val="0"/>
      </c:catAx>
      <c:valAx>
        <c:axId val="307061904"/>
        <c:scaling>
          <c:orientation val="minMax"/>
        </c:scaling>
        <c:delete val="1"/>
        <c:axPos val="b"/>
        <c:numFmt formatCode="0%" sourceLinked="1"/>
        <c:majorTickMark val="none"/>
        <c:minorTickMark val="none"/>
        <c:tickLblPos val="nextTo"/>
        <c:crossAx val="307058376"/>
        <c:crosses val="max"/>
        <c:crossBetween val="between"/>
      </c:valAx>
      <c:spPr>
        <a:noFill/>
        <a:ln>
          <a:noFill/>
        </a:ln>
        <a:effectLst/>
      </c:spPr>
    </c:plotArea>
    <c:legend>
      <c:legendPos val="r"/>
      <c:layout>
        <c:manualLayout>
          <c:xMode val="edge"/>
          <c:yMode val="edge"/>
          <c:x val="0.36996084864391954"/>
          <c:y val="0.92249399828091816"/>
          <c:w val="0.59181999125109364"/>
          <c:h val="7.287634330167971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000" b="1"/>
              <a:t>Inspired to take part in physical activity following a major sporting event in Doncaster</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8570275590551178"/>
          <c:y val="0.26472950291559899"/>
          <c:w val="0.56985272674249055"/>
          <c:h val="0.67549868438108518"/>
        </c:manualLayout>
      </c:layout>
      <c:barChart>
        <c:barDir val="bar"/>
        <c:grouping val="percentStacked"/>
        <c:varyColors val="0"/>
        <c:ser>
          <c:idx val="0"/>
          <c:order val="0"/>
          <c:tx>
            <c:strRef>
              <c:f>'Poll results'!$N$108</c:f>
              <c:strCache>
                <c:ptCount val="1"/>
                <c:pt idx="0">
                  <c:v>0-2</c:v>
                </c:pt>
              </c:strCache>
            </c:strRef>
          </c:tx>
          <c:spPr>
            <a:solidFill>
              <a:srgbClr val="D153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results'!$M$109:$M$112</c:f>
              <c:strCache>
                <c:ptCount val="4"/>
                <c:pt idx="0">
                  <c:v>All aware</c:v>
                </c:pt>
                <c:pt idx="2">
                  <c:v>Attended a major sporting event</c:v>
                </c:pt>
                <c:pt idx="3">
                  <c:v>Not attended but aware</c:v>
                </c:pt>
              </c:strCache>
            </c:strRef>
          </c:cat>
          <c:val>
            <c:numRef>
              <c:f>'Poll results'!$N$109:$N$112</c:f>
              <c:numCache>
                <c:formatCode>General</c:formatCode>
                <c:ptCount val="4"/>
                <c:pt idx="0" formatCode="0%">
                  <c:v>0.3529411764705882</c:v>
                </c:pt>
                <c:pt idx="2" formatCode="0%">
                  <c:v>0.27500000000000002</c:v>
                </c:pt>
                <c:pt idx="3" formatCode="0%">
                  <c:v>0.38053097345132741</c:v>
                </c:pt>
              </c:numCache>
            </c:numRef>
          </c:val>
        </c:ser>
        <c:ser>
          <c:idx val="1"/>
          <c:order val="1"/>
          <c:tx>
            <c:strRef>
              <c:f>'Poll results'!$O$108</c:f>
              <c:strCache>
                <c:ptCount val="1"/>
                <c:pt idx="0">
                  <c:v>3-4</c:v>
                </c:pt>
              </c:strCache>
            </c:strRef>
          </c:tx>
          <c:spPr>
            <a:solidFill>
              <a:srgbClr val="F3783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results'!$M$109:$M$112</c:f>
              <c:strCache>
                <c:ptCount val="4"/>
                <c:pt idx="0">
                  <c:v>All aware</c:v>
                </c:pt>
                <c:pt idx="2">
                  <c:v>Attended a major sporting event</c:v>
                </c:pt>
                <c:pt idx="3">
                  <c:v>Not attended but aware</c:v>
                </c:pt>
              </c:strCache>
            </c:strRef>
          </c:cat>
          <c:val>
            <c:numRef>
              <c:f>'Poll results'!$O$109:$O$112</c:f>
              <c:numCache>
                <c:formatCode>General</c:formatCode>
                <c:ptCount val="4"/>
                <c:pt idx="0" formatCode="0%">
                  <c:v>0.16339869281045749</c:v>
                </c:pt>
                <c:pt idx="2" formatCode="0%">
                  <c:v>0.17499999999999999</c:v>
                </c:pt>
                <c:pt idx="3" formatCode="0%">
                  <c:v>0.15929203539823009</c:v>
                </c:pt>
              </c:numCache>
            </c:numRef>
          </c:val>
        </c:ser>
        <c:ser>
          <c:idx val="2"/>
          <c:order val="2"/>
          <c:tx>
            <c:strRef>
              <c:f>'Poll results'!$P$108</c:f>
              <c:strCache>
                <c:ptCount val="1"/>
                <c:pt idx="0">
                  <c:v>5</c:v>
                </c:pt>
              </c:strCache>
            </c:strRef>
          </c:tx>
          <c:spPr>
            <a:solidFill>
              <a:srgbClr val="BFBFBF"/>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results'!$M$109:$M$112</c:f>
              <c:strCache>
                <c:ptCount val="4"/>
                <c:pt idx="0">
                  <c:v>All aware</c:v>
                </c:pt>
                <c:pt idx="2">
                  <c:v>Attended a major sporting event</c:v>
                </c:pt>
                <c:pt idx="3">
                  <c:v>Not attended but aware</c:v>
                </c:pt>
              </c:strCache>
            </c:strRef>
          </c:cat>
          <c:val>
            <c:numRef>
              <c:f>'Poll results'!$P$109:$P$112</c:f>
              <c:numCache>
                <c:formatCode>General</c:formatCode>
                <c:ptCount val="4"/>
                <c:pt idx="0" formatCode="0%">
                  <c:v>0.20261437908496732</c:v>
                </c:pt>
                <c:pt idx="2" formatCode="0%">
                  <c:v>7.4999999999999997E-2</c:v>
                </c:pt>
                <c:pt idx="3" formatCode="0%">
                  <c:v>0.24778761061946902</c:v>
                </c:pt>
              </c:numCache>
            </c:numRef>
          </c:val>
        </c:ser>
        <c:ser>
          <c:idx val="3"/>
          <c:order val="3"/>
          <c:tx>
            <c:strRef>
              <c:f>'Poll results'!$Q$108</c:f>
              <c:strCache>
                <c:ptCount val="1"/>
                <c:pt idx="0">
                  <c:v>6-7</c:v>
                </c:pt>
              </c:strCache>
            </c:strRef>
          </c:tx>
          <c:spPr>
            <a:solidFill>
              <a:srgbClr val="006B97"/>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results'!$M$109:$M$112</c:f>
              <c:strCache>
                <c:ptCount val="4"/>
                <c:pt idx="0">
                  <c:v>All aware</c:v>
                </c:pt>
                <c:pt idx="2">
                  <c:v>Attended a major sporting event</c:v>
                </c:pt>
                <c:pt idx="3">
                  <c:v>Not attended but aware</c:v>
                </c:pt>
              </c:strCache>
            </c:strRef>
          </c:cat>
          <c:val>
            <c:numRef>
              <c:f>'Poll results'!$Q$109:$Q$112</c:f>
              <c:numCache>
                <c:formatCode>General</c:formatCode>
                <c:ptCount val="4"/>
                <c:pt idx="0" formatCode="0%">
                  <c:v>0.13071895424836602</c:v>
                </c:pt>
                <c:pt idx="2" formatCode="0%">
                  <c:v>0.2</c:v>
                </c:pt>
                <c:pt idx="3" formatCode="0%">
                  <c:v>0.10619469026548672</c:v>
                </c:pt>
              </c:numCache>
            </c:numRef>
          </c:val>
        </c:ser>
        <c:ser>
          <c:idx val="4"/>
          <c:order val="4"/>
          <c:tx>
            <c:strRef>
              <c:f>'Poll results'!$R$108</c:f>
              <c:strCache>
                <c:ptCount val="1"/>
                <c:pt idx="0">
                  <c:v>8-10</c:v>
                </c:pt>
              </c:strCache>
            </c:strRef>
          </c:tx>
          <c:spPr>
            <a:solidFill>
              <a:srgbClr val="00405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results'!$M$109:$M$112</c:f>
              <c:strCache>
                <c:ptCount val="4"/>
                <c:pt idx="0">
                  <c:v>All aware</c:v>
                </c:pt>
                <c:pt idx="2">
                  <c:v>Attended a major sporting event</c:v>
                </c:pt>
                <c:pt idx="3">
                  <c:v>Not attended but aware</c:v>
                </c:pt>
              </c:strCache>
            </c:strRef>
          </c:cat>
          <c:val>
            <c:numRef>
              <c:f>'Poll results'!$R$109:$R$112</c:f>
              <c:numCache>
                <c:formatCode>General</c:formatCode>
                <c:ptCount val="4"/>
                <c:pt idx="0" formatCode="0%">
                  <c:v>0.15032679738562091</c:v>
                </c:pt>
                <c:pt idx="2" formatCode="0%">
                  <c:v>0.27500000000000002</c:v>
                </c:pt>
                <c:pt idx="3" formatCode="0%">
                  <c:v>0.10619469026548672</c:v>
                </c:pt>
              </c:numCache>
            </c:numRef>
          </c:val>
        </c:ser>
        <c:dLbls>
          <c:showLegendKey val="0"/>
          <c:showVal val="0"/>
          <c:showCatName val="0"/>
          <c:showSerName val="0"/>
          <c:showPercent val="0"/>
          <c:showBubbleSize val="0"/>
        </c:dLbls>
        <c:gapWidth val="40"/>
        <c:overlap val="100"/>
        <c:axId val="307062296"/>
        <c:axId val="307062688"/>
      </c:barChart>
      <c:catAx>
        <c:axId val="3070622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GB"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7062688"/>
        <c:crosses val="autoZero"/>
        <c:auto val="1"/>
        <c:lblAlgn val="ctr"/>
        <c:lblOffset val="100"/>
        <c:noMultiLvlLbl val="0"/>
      </c:catAx>
      <c:valAx>
        <c:axId val="307062688"/>
        <c:scaling>
          <c:orientation val="minMax"/>
        </c:scaling>
        <c:delete val="1"/>
        <c:axPos val="b"/>
        <c:numFmt formatCode="0%" sourceLinked="1"/>
        <c:majorTickMark val="none"/>
        <c:minorTickMark val="none"/>
        <c:tickLblPos val="nextTo"/>
        <c:crossAx val="307062296"/>
        <c:crosses val="max"/>
        <c:crossBetween val="between"/>
      </c:valAx>
      <c:spPr>
        <a:noFill/>
        <a:ln>
          <a:noFill/>
        </a:ln>
        <a:effectLst/>
      </c:spPr>
    </c:plotArea>
    <c:legend>
      <c:legendPos val="r"/>
      <c:layout>
        <c:manualLayout>
          <c:xMode val="edge"/>
          <c:yMode val="edge"/>
          <c:x val="0.36996084864391954"/>
          <c:y val="0.92249399828091816"/>
          <c:w val="0.59181999125109364"/>
          <c:h val="7.287634330167971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000" b="1"/>
              <a:t>Started/tried a new physical activity or sport following a major sporting event in Doncaster</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8570275590551178"/>
          <c:y val="0.23435618857475496"/>
          <c:w val="0.56985272674249055"/>
          <c:h val="0.70587199872192918"/>
        </c:manualLayout>
      </c:layout>
      <c:barChart>
        <c:barDir val="bar"/>
        <c:grouping val="percentStacked"/>
        <c:varyColors val="0"/>
        <c:ser>
          <c:idx val="0"/>
          <c:order val="0"/>
          <c:tx>
            <c:strRef>
              <c:f>'Poll results'!$N$139</c:f>
              <c:strCache>
                <c:ptCount val="1"/>
                <c:pt idx="0">
                  <c:v>0-2</c:v>
                </c:pt>
              </c:strCache>
            </c:strRef>
          </c:tx>
          <c:spPr>
            <a:solidFill>
              <a:srgbClr val="D153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results'!$M$140:$M$143</c:f>
              <c:strCache>
                <c:ptCount val="4"/>
                <c:pt idx="0">
                  <c:v>All aware</c:v>
                </c:pt>
                <c:pt idx="2">
                  <c:v>Attended a major sporting event</c:v>
                </c:pt>
                <c:pt idx="3">
                  <c:v>Not attended but aware</c:v>
                </c:pt>
              </c:strCache>
            </c:strRef>
          </c:cat>
          <c:val>
            <c:numRef>
              <c:f>'Poll results'!$N$140:$N$143</c:f>
              <c:numCache>
                <c:formatCode>General</c:formatCode>
                <c:ptCount val="4"/>
                <c:pt idx="0" formatCode="0%">
                  <c:v>0.52173913043478259</c:v>
                </c:pt>
                <c:pt idx="2" formatCode="0%">
                  <c:v>0.47619047619047611</c:v>
                </c:pt>
                <c:pt idx="3" formatCode="0%">
                  <c:v>0.53781512605042014</c:v>
                </c:pt>
              </c:numCache>
            </c:numRef>
          </c:val>
        </c:ser>
        <c:ser>
          <c:idx val="1"/>
          <c:order val="1"/>
          <c:tx>
            <c:strRef>
              <c:f>'Poll results'!$O$139</c:f>
              <c:strCache>
                <c:ptCount val="1"/>
                <c:pt idx="0">
                  <c:v>3-4</c:v>
                </c:pt>
              </c:strCache>
            </c:strRef>
          </c:tx>
          <c:spPr>
            <a:solidFill>
              <a:srgbClr val="F37836"/>
            </a:solidFill>
            <a:ln>
              <a:noFill/>
            </a:ln>
            <a:effectLst/>
          </c:spPr>
          <c:invertIfNegative val="0"/>
          <c:dLbls>
            <c:numFmt formatCode="0%" sourceLinked="0"/>
            <c:spPr>
              <a:noFill/>
              <a:ln>
                <a:noFill/>
              </a:ln>
              <a:effectLst/>
            </c:spPr>
            <c:txPr>
              <a:bodyPr rot="0" spcFirstLastPara="1" vertOverflow="ellipsis" vert="horz" wrap="square" anchor="ctr" anchorCtr="0"/>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results'!$M$140:$M$143</c:f>
              <c:strCache>
                <c:ptCount val="4"/>
                <c:pt idx="0">
                  <c:v>All aware</c:v>
                </c:pt>
                <c:pt idx="2">
                  <c:v>Attended a major sporting event</c:v>
                </c:pt>
                <c:pt idx="3">
                  <c:v>Not attended but aware</c:v>
                </c:pt>
              </c:strCache>
            </c:strRef>
          </c:cat>
          <c:val>
            <c:numRef>
              <c:f>'Poll results'!$O$140:$O$143</c:f>
              <c:numCache>
                <c:formatCode>General</c:formatCode>
                <c:ptCount val="4"/>
                <c:pt idx="0" formatCode="0%">
                  <c:v>0.19254658385093168</c:v>
                </c:pt>
                <c:pt idx="2" formatCode="0%">
                  <c:v>0.19047619047619047</c:v>
                </c:pt>
                <c:pt idx="3" formatCode="0%">
                  <c:v>0.19327731092436976</c:v>
                </c:pt>
              </c:numCache>
            </c:numRef>
          </c:val>
        </c:ser>
        <c:ser>
          <c:idx val="2"/>
          <c:order val="2"/>
          <c:tx>
            <c:strRef>
              <c:f>'Poll results'!$P$139</c:f>
              <c:strCache>
                <c:ptCount val="1"/>
                <c:pt idx="0">
                  <c:v>5</c:v>
                </c:pt>
              </c:strCache>
            </c:strRef>
          </c:tx>
          <c:spPr>
            <a:solidFill>
              <a:srgbClr val="BFBFBF"/>
            </a:solidFill>
            <a:ln>
              <a:noFill/>
            </a:ln>
            <a:effectLst/>
          </c:spPr>
          <c:invertIfNegative val="0"/>
          <c:dLbls>
            <c:numFmt formatCode="0%" sourceLinked="0"/>
            <c:spPr>
              <a:noFill/>
              <a:ln>
                <a:noFill/>
              </a:ln>
              <a:effectLst/>
            </c:spPr>
            <c:txPr>
              <a:bodyPr rot="0" spcFirstLastPara="1" vertOverflow="ellipsis" vert="horz" wrap="square" anchor="ctr" anchorCtr="0"/>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results'!$M$140:$M$143</c:f>
              <c:strCache>
                <c:ptCount val="4"/>
                <c:pt idx="0">
                  <c:v>All aware</c:v>
                </c:pt>
                <c:pt idx="2">
                  <c:v>Attended a major sporting event</c:v>
                </c:pt>
                <c:pt idx="3">
                  <c:v>Not attended but aware</c:v>
                </c:pt>
              </c:strCache>
            </c:strRef>
          </c:cat>
          <c:val>
            <c:numRef>
              <c:f>'Poll results'!$P$140:$P$143</c:f>
              <c:numCache>
                <c:formatCode>General</c:formatCode>
                <c:ptCount val="4"/>
                <c:pt idx="0" formatCode="0%">
                  <c:v>0.14906832298136646</c:v>
                </c:pt>
                <c:pt idx="2" formatCode="0%">
                  <c:v>7.1428571428571425E-2</c:v>
                </c:pt>
                <c:pt idx="3" formatCode="0%">
                  <c:v>0.17647058823529413</c:v>
                </c:pt>
              </c:numCache>
            </c:numRef>
          </c:val>
        </c:ser>
        <c:ser>
          <c:idx val="3"/>
          <c:order val="3"/>
          <c:tx>
            <c:strRef>
              <c:f>'Poll results'!$Q$139</c:f>
              <c:strCache>
                <c:ptCount val="1"/>
                <c:pt idx="0">
                  <c:v>6-7</c:v>
                </c:pt>
              </c:strCache>
            </c:strRef>
          </c:tx>
          <c:spPr>
            <a:solidFill>
              <a:srgbClr val="006B97"/>
            </a:solidFill>
            <a:ln>
              <a:noFill/>
            </a:ln>
            <a:effectLst/>
          </c:spPr>
          <c:invertIfNegative val="0"/>
          <c:dLbls>
            <c:numFmt formatCode="0%" sourceLinked="0"/>
            <c:spPr>
              <a:noFill/>
              <a:ln>
                <a:noFill/>
              </a:ln>
              <a:effectLst/>
            </c:spPr>
            <c:txPr>
              <a:bodyPr rot="0" spcFirstLastPara="1" vertOverflow="ellipsis" vert="horz" wrap="square" anchor="ctr" anchorCtr="0"/>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results'!$M$140:$M$143</c:f>
              <c:strCache>
                <c:ptCount val="4"/>
                <c:pt idx="0">
                  <c:v>All aware</c:v>
                </c:pt>
                <c:pt idx="2">
                  <c:v>Attended a major sporting event</c:v>
                </c:pt>
                <c:pt idx="3">
                  <c:v>Not attended but aware</c:v>
                </c:pt>
              </c:strCache>
            </c:strRef>
          </c:cat>
          <c:val>
            <c:numRef>
              <c:f>'Poll results'!$Q$140:$Q$143</c:f>
              <c:numCache>
                <c:formatCode>General</c:formatCode>
                <c:ptCount val="4"/>
                <c:pt idx="0" formatCode="0%">
                  <c:v>6.8322981366459631E-2</c:v>
                </c:pt>
                <c:pt idx="2" formatCode="0%">
                  <c:v>0.11904761904761904</c:v>
                </c:pt>
                <c:pt idx="3" formatCode="0%">
                  <c:v>5.0420168067226892E-2</c:v>
                </c:pt>
              </c:numCache>
            </c:numRef>
          </c:val>
        </c:ser>
        <c:ser>
          <c:idx val="4"/>
          <c:order val="4"/>
          <c:tx>
            <c:strRef>
              <c:f>'Poll results'!$R$139</c:f>
              <c:strCache>
                <c:ptCount val="1"/>
                <c:pt idx="0">
                  <c:v>8-10</c:v>
                </c:pt>
              </c:strCache>
            </c:strRef>
          </c:tx>
          <c:spPr>
            <a:solidFill>
              <a:srgbClr val="00405B"/>
            </a:solidFill>
            <a:ln>
              <a:noFill/>
            </a:ln>
            <a:effectLst/>
          </c:spPr>
          <c:invertIfNegative val="0"/>
          <c:dLbls>
            <c:dLbl>
              <c:idx val="3"/>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'Poll results'!$M$140:$M$143</c:f>
              <c:strCache>
                <c:ptCount val="4"/>
                <c:pt idx="0">
                  <c:v>All aware</c:v>
                </c:pt>
                <c:pt idx="2">
                  <c:v>Attended a major sporting event</c:v>
                </c:pt>
                <c:pt idx="3">
                  <c:v>Not attended but aware</c:v>
                </c:pt>
              </c:strCache>
            </c:strRef>
          </c:cat>
          <c:val>
            <c:numRef>
              <c:f>'Poll results'!$R$140:$R$143</c:f>
              <c:numCache>
                <c:formatCode>General</c:formatCode>
                <c:ptCount val="4"/>
                <c:pt idx="0" formatCode="0%">
                  <c:v>6.8322981366459618E-2</c:v>
                </c:pt>
                <c:pt idx="2" formatCode="0%">
                  <c:v>0.14285714285714285</c:v>
                </c:pt>
                <c:pt idx="3" formatCode="0%">
                  <c:v>4.2016806722689079E-2</c:v>
                </c:pt>
              </c:numCache>
            </c:numRef>
          </c:val>
        </c:ser>
        <c:dLbls>
          <c:showLegendKey val="0"/>
          <c:showVal val="0"/>
          <c:showCatName val="0"/>
          <c:showSerName val="0"/>
          <c:showPercent val="0"/>
          <c:showBubbleSize val="0"/>
        </c:dLbls>
        <c:gapWidth val="40"/>
        <c:overlap val="100"/>
        <c:axId val="307063080"/>
        <c:axId val="307063472"/>
      </c:barChart>
      <c:catAx>
        <c:axId val="3070630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GB"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7063472"/>
        <c:crosses val="autoZero"/>
        <c:auto val="1"/>
        <c:lblAlgn val="ctr"/>
        <c:lblOffset val="100"/>
        <c:noMultiLvlLbl val="0"/>
      </c:catAx>
      <c:valAx>
        <c:axId val="307063472"/>
        <c:scaling>
          <c:orientation val="minMax"/>
        </c:scaling>
        <c:delete val="1"/>
        <c:axPos val="b"/>
        <c:numFmt formatCode="0%" sourceLinked="1"/>
        <c:majorTickMark val="none"/>
        <c:minorTickMark val="none"/>
        <c:tickLblPos val="nextTo"/>
        <c:crossAx val="307063080"/>
        <c:crosses val="max"/>
        <c:crossBetween val="between"/>
      </c:valAx>
      <c:spPr>
        <a:noFill/>
        <a:ln>
          <a:noFill/>
        </a:ln>
        <a:effectLst/>
      </c:spPr>
    </c:plotArea>
    <c:legend>
      <c:legendPos val="r"/>
      <c:layout>
        <c:manualLayout>
          <c:xMode val="edge"/>
          <c:yMode val="edge"/>
          <c:x val="0.36996084864391954"/>
          <c:y val="0.92249399828091816"/>
          <c:w val="0.59181999125109364"/>
          <c:h val="7.287634330167971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a:lvl1pPr>
          </a:lstStyle>
          <a:p>
            <a:fld id="{09C3CAB2-09D7-4A8B-A01E-0DD8877B4379}" type="datetimeFigureOut">
              <a:rPr lang="en-GB" smtClean="0"/>
              <a:t>05/05/2020</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FF362E3-12F9-4822-99CC-1DB7EAC923AD}" type="slidenum">
              <a:rPr lang="en-GB" smtClean="0"/>
              <a:t>‹#›</a:t>
            </a:fld>
            <a:endParaRPr lang="en-GB" dirty="0"/>
          </a:p>
        </p:txBody>
      </p:sp>
    </p:spTree>
    <p:extLst>
      <p:ext uri="{BB962C8B-B14F-4D97-AF65-F5344CB8AC3E}">
        <p14:creationId xmlns:p14="http://schemas.microsoft.com/office/powerpoint/2010/main" val="3058013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146AF9F2-513F-9E4C-9DE1-E4F299E3B5EA}" type="datetimeFigureOut">
              <a:rPr lang="en-GB" smtClean="0"/>
              <a:t>05/05/2020</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C50D85B2-91C8-3D46-884D-BA432902C549}" type="slidenum">
              <a:rPr lang="en-GB" smtClean="0"/>
              <a:t>‹#›</a:t>
            </a:fld>
            <a:endParaRPr lang="en-GB" dirty="0"/>
          </a:p>
        </p:txBody>
      </p:sp>
    </p:spTree>
    <p:extLst>
      <p:ext uri="{BB962C8B-B14F-4D97-AF65-F5344CB8AC3E}">
        <p14:creationId xmlns:p14="http://schemas.microsoft.com/office/powerpoint/2010/main" val="18552165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a:t>
            </a:fld>
            <a:endParaRPr lang="en-GB" dirty="0"/>
          </a:p>
        </p:txBody>
      </p:sp>
    </p:spTree>
    <p:extLst>
      <p:ext uri="{BB962C8B-B14F-4D97-AF65-F5344CB8AC3E}">
        <p14:creationId xmlns:p14="http://schemas.microsoft.com/office/powerpoint/2010/main" val="165013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50D85B2-91C8-3D46-884D-BA432902C549}" type="slidenum">
              <a:rPr lang="en-GB" smtClean="0"/>
              <a:t>3</a:t>
            </a:fld>
            <a:endParaRPr lang="en-GB" dirty="0"/>
          </a:p>
        </p:txBody>
      </p:sp>
    </p:spTree>
    <p:extLst>
      <p:ext uri="{BB962C8B-B14F-4D97-AF65-F5344CB8AC3E}">
        <p14:creationId xmlns:p14="http://schemas.microsoft.com/office/powerpoint/2010/main" val="2348867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a:t>
            </a:fld>
            <a:endParaRPr lang="en-GB" dirty="0"/>
          </a:p>
        </p:txBody>
      </p:sp>
    </p:spTree>
    <p:extLst>
      <p:ext uri="{BB962C8B-B14F-4D97-AF65-F5344CB8AC3E}">
        <p14:creationId xmlns:p14="http://schemas.microsoft.com/office/powerpoint/2010/main" val="1939372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a:t>
            </a:fld>
            <a:endParaRPr lang="en-GB" dirty="0"/>
          </a:p>
        </p:txBody>
      </p:sp>
    </p:spTree>
    <p:extLst>
      <p:ext uri="{BB962C8B-B14F-4D97-AF65-F5344CB8AC3E}">
        <p14:creationId xmlns:p14="http://schemas.microsoft.com/office/powerpoint/2010/main" val="3905269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6</a:t>
            </a:fld>
            <a:endParaRPr lang="en-GB" dirty="0"/>
          </a:p>
        </p:txBody>
      </p:sp>
    </p:spTree>
    <p:extLst>
      <p:ext uri="{BB962C8B-B14F-4D97-AF65-F5344CB8AC3E}">
        <p14:creationId xmlns:p14="http://schemas.microsoft.com/office/powerpoint/2010/main" val="547356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7</a:t>
            </a:fld>
            <a:endParaRPr lang="en-GB" dirty="0"/>
          </a:p>
        </p:txBody>
      </p:sp>
    </p:spTree>
    <p:extLst>
      <p:ext uri="{BB962C8B-B14F-4D97-AF65-F5344CB8AC3E}">
        <p14:creationId xmlns:p14="http://schemas.microsoft.com/office/powerpoint/2010/main" val="3759622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8</a:t>
            </a:fld>
            <a:endParaRPr lang="en-GB" dirty="0"/>
          </a:p>
        </p:txBody>
      </p:sp>
    </p:spTree>
    <p:extLst>
      <p:ext uri="{BB962C8B-B14F-4D97-AF65-F5344CB8AC3E}">
        <p14:creationId xmlns:p14="http://schemas.microsoft.com/office/powerpoint/2010/main" val="3253384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9</a:t>
            </a:fld>
            <a:endParaRPr lang="en-GB" dirty="0"/>
          </a:p>
        </p:txBody>
      </p:sp>
    </p:spTree>
    <p:extLst>
      <p:ext uri="{BB962C8B-B14F-4D97-AF65-F5344CB8AC3E}">
        <p14:creationId xmlns:p14="http://schemas.microsoft.com/office/powerpoint/2010/main" val="531844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10</a:t>
            </a:fld>
            <a:endParaRPr lang="en-GB" dirty="0"/>
          </a:p>
        </p:txBody>
      </p:sp>
    </p:spTree>
    <p:extLst>
      <p:ext uri="{BB962C8B-B14F-4D97-AF65-F5344CB8AC3E}">
        <p14:creationId xmlns:p14="http://schemas.microsoft.com/office/powerpoint/2010/main" val="494698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11</a:t>
            </a:fld>
            <a:endParaRPr lang="en-GB" dirty="0"/>
          </a:p>
        </p:txBody>
      </p:sp>
    </p:spTree>
    <p:extLst>
      <p:ext uri="{BB962C8B-B14F-4D97-AF65-F5344CB8AC3E}">
        <p14:creationId xmlns:p14="http://schemas.microsoft.com/office/powerpoint/2010/main" val="1254760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12</a:t>
            </a:fld>
            <a:endParaRPr lang="en-GB" dirty="0"/>
          </a:p>
        </p:txBody>
      </p:sp>
    </p:spTree>
    <p:extLst>
      <p:ext uri="{BB962C8B-B14F-4D97-AF65-F5344CB8AC3E}">
        <p14:creationId xmlns:p14="http://schemas.microsoft.com/office/powerpoint/2010/main" val="3826361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13</a:t>
            </a:fld>
            <a:endParaRPr lang="en-GB" dirty="0"/>
          </a:p>
        </p:txBody>
      </p:sp>
    </p:spTree>
    <p:extLst>
      <p:ext uri="{BB962C8B-B14F-4D97-AF65-F5344CB8AC3E}">
        <p14:creationId xmlns:p14="http://schemas.microsoft.com/office/powerpoint/2010/main" val="3952803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14</a:t>
            </a:fld>
            <a:endParaRPr lang="en-GB" dirty="0"/>
          </a:p>
        </p:txBody>
      </p:sp>
    </p:spTree>
    <p:extLst>
      <p:ext uri="{BB962C8B-B14F-4D97-AF65-F5344CB8AC3E}">
        <p14:creationId xmlns:p14="http://schemas.microsoft.com/office/powerpoint/2010/main" val="1767532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15</a:t>
            </a:fld>
            <a:endParaRPr lang="en-GB" dirty="0"/>
          </a:p>
        </p:txBody>
      </p:sp>
    </p:spTree>
    <p:extLst>
      <p:ext uri="{BB962C8B-B14F-4D97-AF65-F5344CB8AC3E}">
        <p14:creationId xmlns:p14="http://schemas.microsoft.com/office/powerpoint/2010/main" val="755671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16</a:t>
            </a:fld>
            <a:endParaRPr lang="en-GB" dirty="0"/>
          </a:p>
        </p:txBody>
      </p:sp>
    </p:spTree>
    <p:extLst>
      <p:ext uri="{BB962C8B-B14F-4D97-AF65-F5344CB8AC3E}">
        <p14:creationId xmlns:p14="http://schemas.microsoft.com/office/powerpoint/2010/main" val="1112602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17</a:t>
            </a:fld>
            <a:endParaRPr lang="en-GB" dirty="0"/>
          </a:p>
        </p:txBody>
      </p:sp>
    </p:spTree>
    <p:extLst>
      <p:ext uri="{BB962C8B-B14F-4D97-AF65-F5344CB8AC3E}">
        <p14:creationId xmlns:p14="http://schemas.microsoft.com/office/powerpoint/2010/main" val="3471568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18</a:t>
            </a:fld>
            <a:endParaRPr lang="en-GB" dirty="0"/>
          </a:p>
        </p:txBody>
      </p:sp>
    </p:spTree>
    <p:extLst>
      <p:ext uri="{BB962C8B-B14F-4D97-AF65-F5344CB8AC3E}">
        <p14:creationId xmlns:p14="http://schemas.microsoft.com/office/powerpoint/2010/main" val="738052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19</a:t>
            </a:fld>
            <a:endParaRPr lang="en-GB" dirty="0"/>
          </a:p>
        </p:txBody>
      </p:sp>
    </p:spTree>
    <p:extLst>
      <p:ext uri="{BB962C8B-B14F-4D97-AF65-F5344CB8AC3E}">
        <p14:creationId xmlns:p14="http://schemas.microsoft.com/office/powerpoint/2010/main" val="37894171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20</a:t>
            </a:fld>
            <a:endParaRPr lang="en-GB" dirty="0"/>
          </a:p>
        </p:txBody>
      </p:sp>
    </p:spTree>
    <p:extLst>
      <p:ext uri="{BB962C8B-B14F-4D97-AF65-F5344CB8AC3E}">
        <p14:creationId xmlns:p14="http://schemas.microsoft.com/office/powerpoint/2010/main" val="1205631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21</a:t>
            </a:fld>
            <a:endParaRPr lang="en-GB" dirty="0"/>
          </a:p>
        </p:txBody>
      </p:sp>
    </p:spTree>
    <p:extLst>
      <p:ext uri="{BB962C8B-B14F-4D97-AF65-F5344CB8AC3E}">
        <p14:creationId xmlns:p14="http://schemas.microsoft.com/office/powerpoint/2010/main" val="3919290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22</a:t>
            </a:fld>
            <a:endParaRPr lang="en-GB" dirty="0"/>
          </a:p>
        </p:txBody>
      </p:sp>
    </p:spTree>
    <p:extLst>
      <p:ext uri="{BB962C8B-B14F-4D97-AF65-F5344CB8AC3E}">
        <p14:creationId xmlns:p14="http://schemas.microsoft.com/office/powerpoint/2010/main" val="3454902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23</a:t>
            </a:fld>
            <a:endParaRPr lang="en-GB" dirty="0"/>
          </a:p>
        </p:txBody>
      </p:sp>
    </p:spTree>
    <p:extLst>
      <p:ext uri="{BB962C8B-B14F-4D97-AF65-F5344CB8AC3E}">
        <p14:creationId xmlns:p14="http://schemas.microsoft.com/office/powerpoint/2010/main" val="1555470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24</a:t>
            </a:fld>
            <a:endParaRPr lang="en-GB" dirty="0"/>
          </a:p>
        </p:txBody>
      </p:sp>
    </p:spTree>
    <p:extLst>
      <p:ext uri="{BB962C8B-B14F-4D97-AF65-F5344CB8AC3E}">
        <p14:creationId xmlns:p14="http://schemas.microsoft.com/office/powerpoint/2010/main" val="2442846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25</a:t>
            </a:fld>
            <a:endParaRPr lang="en-GB" dirty="0"/>
          </a:p>
        </p:txBody>
      </p:sp>
    </p:spTree>
    <p:extLst>
      <p:ext uri="{BB962C8B-B14F-4D97-AF65-F5344CB8AC3E}">
        <p14:creationId xmlns:p14="http://schemas.microsoft.com/office/powerpoint/2010/main" val="1356905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26</a:t>
            </a:fld>
            <a:endParaRPr lang="en-GB" dirty="0"/>
          </a:p>
        </p:txBody>
      </p:sp>
    </p:spTree>
    <p:extLst>
      <p:ext uri="{BB962C8B-B14F-4D97-AF65-F5344CB8AC3E}">
        <p14:creationId xmlns:p14="http://schemas.microsoft.com/office/powerpoint/2010/main" val="921796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27</a:t>
            </a:fld>
            <a:endParaRPr lang="en-GB" dirty="0"/>
          </a:p>
        </p:txBody>
      </p:sp>
    </p:spTree>
    <p:extLst>
      <p:ext uri="{BB962C8B-B14F-4D97-AF65-F5344CB8AC3E}">
        <p14:creationId xmlns:p14="http://schemas.microsoft.com/office/powerpoint/2010/main" val="2716381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28</a:t>
            </a:fld>
            <a:endParaRPr lang="en-GB" dirty="0"/>
          </a:p>
        </p:txBody>
      </p:sp>
    </p:spTree>
    <p:extLst>
      <p:ext uri="{BB962C8B-B14F-4D97-AF65-F5344CB8AC3E}">
        <p14:creationId xmlns:p14="http://schemas.microsoft.com/office/powerpoint/2010/main" val="2740467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29</a:t>
            </a:fld>
            <a:endParaRPr lang="en-GB" dirty="0"/>
          </a:p>
        </p:txBody>
      </p:sp>
    </p:spTree>
    <p:extLst>
      <p:ext uri="{BB962C8B-B14F-4D97-AF65-F5344CB8AC3E}">
        <p14:creationId xmlns:p14="http://schemas.microsoft.com/office/powerpoint/2010/main" val="3380237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30</a:t>
            </a:fld>
            <a:endParaRPr lang="en-GB" dirty="0"/>
          </a:p>
        </p:txBody>
      </p:sp>
    </p:spTree>
    <p:extLst>
      <p:ext uri="{BB962C8B-B14F-4D97-AF65-F5344CB8AC3E}">
        <p14:creationId xmlns:p14="http://schemas.microsoft.com/office/powerpoint/2010/main" val="4226089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31</a:t>
            </a:fld>
            <a:endParaRPr lang="en-GB" dirty="0"/>
          </a:p>
        </p:txBody>
      </p:sp>
    </p:spTree>
    <p:extLst>
      <p:ext uri="{BB962C8B-B14F-4D97-AF65-F5344CB8AC3E}">
        <p14:creationId xmlns:p14="http://schemas.microsoft.com/office/powerpoint/2010/main" val="2848216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32</a:t>
            </a:fld>
            <a:endParaRPr lang="en-GB" dirty="0"/>
          </a:p>
        </p:txBody>
      </p:sp>
    </p:spTree>
    <p:extLst>
      <p:ext uri="{BB962C8B-B14F-4D97-AF65-F5344CB8AC3E}">
        <p14:creationId xmlns:p14="http://schemas.microsoft.com/office/powerpoint/2010/main" val="1631386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33</a:t>
            </a:fld>
            <a:endParaRPr lang="en-GB" dirty="0"/>
          </a:p>
        </p:txBody>
      </p:sp>
    </p:spTree>
    <p:extLst>
      <p:ext uri="{BB962C8B-B14F-4D97-AF65-F5344CB8AC3E}">
        <p14:creationId xmlns:p14="http://schemas.microsoft.com/office/powerpoint/2010/main" val="2860698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34</a:t>
            </a:fld>
            <a:endParaRPr lang="en-GB" dirty="0"/>
          </a:p>
        </p:txBody>
      </p:sp>
    </p:spTree>
    <p:extLst>
      <p:ext uri="{BB962C8B-B14F-4D97-AF65-F5344CB8AC3E}">
        <p14:creationId xmlns:p14="http://schemas.microsoft.com/office/powerpoint/2010/main" val="1486698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35</a:t>
            </a:fld>
            <a:endParaRPr lang="en-GB" dirty="0"/>
          </a:p>
        </p:txBody>
      </p:sp>
    </p:spTree>
    <p:extLst>
      <p:ext uri="{BB962C8B-B14F-4D97-AF65-F5344CB8AC3E}">
        <p14:creationId xmlns:p14="http://schemas.microsoft.com/office/powerpoint/2010/main" val="38375523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36</a:t>
            </a:fld>
            <a:endParaRPr lang="en-GB" dirty="0"/>
          </a:p>
        </p:txBody>
      </p:sp>
    </p:spTree>
    <p:extLst>
      <p:ext uri="{BB962C8B-B14F-4D97-AF65-F5344CB8AC3E}">
        <p14:creationId xmlns:p14="http://schemas.microsoft.com/office/powerpoint/2010/main" val="25387329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37</a:t>
            </a:fld>
            <a:endParaRPr lang="en-GB" dirty="0"/>
          </a:p>
        </p:txBody>
      </p:sp>
    </p:spTree>
    <p:extLst>
      <p:ext uri="{BB962C8B-B14F-4D97-AF65-F5344CB8AC3E}">
        <p14:creationId xmlns:p14="http://schemas.microsoft.com/office/powerpoint/2010/main" val="23990854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38</a:t>
            </a:fld>
            <a:endParaRPr lang="en-GB" dirty="0"/>
          </a:p>
        </p:txBody>
      </p:sp>
    </p:spTree>
    <p:extLst>
      <p:ext uri="{BB962C8B-B14F-4D97-AF65-F5344CB8AC3E}">
        <p14:creationId xmlns:p14="http://schemas.microsoft.com/office/powerpoint/2010/main" val="30693951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39</a:t>
            </a:fld>
            <a:endParaRPr lang="en-GB" dirty="0"/>
          </a:p>
        </p:txBody>
      </p:sp>
    </p:spTree>
    <p:extLst>
      <p:ext uri="{BB962C8B-B14F-4D97-AF65-F5344CB8AC3E}">
        <p14:creationId xmlns:p14="http://schemas.microsoft.com/office/powerpoint/2010/main" val="3505878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40</a:t>
            </a:fld>
            <a:endParaRPr lang="en-GB" dirty="0"/>
          </a:p>
        </p:txBody>
      </p:sp>
    </p:spTree>
    <p:extLst>
      <p:ext uri="{BB962C8B-B14F-4D97-AF65-F5344CB8AC3E}">
        <p14:creationId xmlns:p14="http://schemas.microsoft.com/office/powerpoint/2010/main" val="32872639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41</a:t>
            </a:fld>
            <a:endParaRPr lang="en-GB" dirty="0"/>
          </a:p>
        </p:txBody>
      </p:sp>
    </p:spTree>
    <p:extLst>
      <p:ext uri="{BB962C8B-B14F-4D97-AF65-F5344CB8AC3E}">
        <p14:creationId xmlns:p14="http://schemas.microsoft.com/office/powerpoint/2010/main" val="39222152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42</a:t>
            </a:fld>
            <a:endParaRPr lang="en-GB" dirty="0"/>
          </a:p>
        </p:txBody>
      </p:sp>
    </p:spTree>
    <p:extLst>
      <p:ext uri="{BB962C8B-B14F-4D97-AF65-F5344CB8AC3E}">
        <p14:creationId xmlns:p14="http://schemas.microsoft.com/office/powerpoint/2010/main" val="3449050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43</a:t>
            </a:fld>
            <a:endParaRPr lang="en-GB" dirty="0"/>
          </a:p>
        </p:txBody>
      </p:sp>
    </p:spTree>
    <p:extLst>
      <p:ext uri="{BB962C8B-B14F-4D97-AF65-F5344CB8AC3E}">
        <p14:creationId xmlns:p14="http://schemas.microsoft.com/office/powerpoint/2010/main" val="1133622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44</a:t>
            </a:fld>
            <a:endParaRPr lang="en-GB" dirty="0"/>
          </a:p>
        </p:txBody>
      </p:sp>
    </p:spTree>
    <p:extLst>
      <p:ext uri="{BB962C8B-B14F-4D97-AF65-F5344CB8AC3E}">
        <p14:creationId xmlns:p14="http://schemas.microsoft.com/office/powerpoint/2010/main" val="7451139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45</a:t>
            </a:fld>
            <a:endParaRPr lang="en-GB" dirty="0"/>
          </a:p>
        </p:txBody>
      </p:sp>
    </p:spTree>
    <p:extLst>
      <p:ext uri="{BB962C8B-B14F-4D97-AF65-F5344CB8AC3E}">
        <p14:creationId xmlns:p14="http://schemas.microsoft.com/office/powerpoint/2010/main" val="20754144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46</a:t>
            </a:fld>
            <a:endParaRPr lang="en-GB" dirty="0"/>
          </a:p>
        </p:txBody>
      </p:sp>
    </p:spTree>
    <p:extLst>
      <p:ext uri="{BB962C8B-B14F-4D97-AF65-F5344CB8AC3E}">
        <p14:creationId xmlns:p14="http://schemas.microsoft.com/office/powerpoint/2010/main" val="393694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47</a:t>
            </a:fld>
            <a:endParaRPr lang="en-GB" dirty="0"/>
          </a:p>
        </p:txBody>
      </p:sp>
    </p:spTree>
    <p:extLst>
      <p:ext uri="{BB962C8B-B14F-4D97-AF65-F5344CB8AC3E}">
        <p14:creationId xmlns:p14="http://schemas.microsoft.com/office/powerpoint/2010/main" val="10770067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48</a:t>
            </a:fld>
            <a:endParaRPr lang="en-GB" dirty="0"/>
          </a:p>
        </p:txBody>
      </p:sp>
    </p:spTree>
    <p:extLst>
      <p:ext uri="{BB962C8B-B14F-4D97-AF65-F5344CB8AC3E}">
        <p14:creationId xmlns:p14="http://schemas.microsoft.com/office/powerpoint/2010/main" val="25528881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49</a:t>
            </a:fld>
            <a:endParaRPr lang="en-GB" dirty="0"/>
          </a:p>
        </p:txBody>
      </p:sp>
    </p:spTree>
    <p:extLst>
      <p:ext uri="{BB962C8B-B14F-4D97-AF65-F5344CB8AC3E}">
        <p14:creationId xmlns:p14="http://schemas.microsoft.com/office/powerpoint/2010/main" val="6763352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50D85B2-91C8-3D46-884D-BA432902C549}" type="slidenum">
              <a:rPr lang="en-GB" smtClean="0"/>
              <a:t>50</a:t>
            </a:fld>
            <a:endParaRPr lang="en-GB" dirty="0"/>
          </a:p>
        </p:txBody>
      </p:sp>
    </p:spTree>
    <p:extLst>
      <p:ext uri="{BB962C8B-B14F-4D97-AF65-F5344CB8AC3E}">
        <p14:creationId xmlns:p14="http://schemas.microsoft.com/office/powerpoint/2010/main" val="9818075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51</a:t>
            </a:fld>
            <a:endParaRPr lang="en-GB" dirty="0"/>
          </a:p>
        </p:txBody>
      </p:sp>
    </p:spTree>
    <p:extLst>
      <p:ext uri="{BB962C8B-B14F-4D97-AF65-F5344CB8AC3E}">
        <p14:creationId xmlns:p14="http://schemas.microsoft.com/office/powerpoint/2010/main" val="25311943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52</a:t>
            </a:fld>
            <a:endParaRPr lang="en-GB" dirty="0"/>
          </a:p>
        </p:txBody>
      </p:sp>
    </p:spTree>
    <p:extLst>
      <p:ext uri="{BB962C8B-B14F-4D97-AF65-F5344CB8AC3E}">
        <p14:creationId xmlns:p14="http://schemas.microsoft.com/office/powerpoint/2010/main" val="7604050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53</a:t>
            </a:fld>
            <a:endParaRPr lang="en-GB" dirty="0"/>
          </a:p>
        </p:txBody>
      </p:sp>
    </p:spTree>
    <p:extLst>
      <p:ext uri="{BB962C8B-B14F-4D97-AF65-F5344CB8AC3E}">
        <p14:creationId xmlns:p14="http://schemas.microsoft.com/office/powerpoint/2010/main" val="3083420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54</a:t>
            </a:fld>
            <a:endParaRPr lang="en-GB" dirty="0"/>
          </a:p>
        </p:txBody>
      </p:sp>
    </p:spTree>
    <p:extLst>
      <p:ext uri="{BB962C8B-B14F-4D97-AF65-F5344CB8AC3E}">
        <p14:creationId xmlns:p14="http://schemas.microsoft.com/office/powerpoint/2010/main" val="11900678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55</a:t>
            </a:fld>
            <a:endParaRPr lang="en-GB" dirty="0"/>
          </a:p>
        </p:txBody>
      </p:sp>
    </p:spTree>
    <p:extLst>
      <p:ext uri="{BB962C8B-B14F-4D97-AF65-F5344CB8AC3E}">
        <p14:creationId xmlns:p14="http://schemas.microsoft.com/office/powerpoint/2010/main" val="12377206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56</a:t>
            </a:fld>
            <a:endParaRPr lang="en-GB" dirty="0"/>
          </a:p>
        </p:txBody>
      </p:sp>
    </p:spTree>
    <p:extLst>
      <p:ext uri="{BB962C8B-B14F-4D97-AF65-F5344CB8AC3E}">
        <p14:creationId xmlns:p14="http://schemas.microsoft.com/office/powerpoint/2010/main" val="18724655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57</a:t>
            </a:fld>
            <a:endParaRPr lang="en-GB" dirty="0"/>
          </a:p>
        </p:txBody>
      </p:sp>
    </p:spTree>
    <p:extLst>
      <p:ext uri="{BB962C8B-B14F-4D97-AF65-F5344CB8AC3E}">
        <p14:creationId xmlns:p14="http://schemas.microsoft.com/office/powerpoint/2010/main" val="33635264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58</a:t>
            </a:fld>
            <a:endParaRPr lang="en-GB" dirty="0"/>
          </a:p>
        </p:txBody>
      </p:sp>
    </p:spTree>
    <p:extLst>
      <p:ext uri="{BB962C8B-B14F-4D97-AF65-F5344CB8AC3E}">
        <p14:creationId xmlns:p14="http://schemas.microsoft.com/office/powerpoint/2010/main" val="41920459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50D85B2-91C8-3D46-884D-BA432902C549}" type="slidenum">
              <a:rPr lang="en-GB" smtClean="0"/>
              <a:t>59</a:t>
            </a:fld>
            <a:endParaRPr lang="en-GB" dirty="0"/>
          </a:p>
        </p:txBody>
      </p:sp>
    </p:spTree>
    <p:extLst>
      <p:ext uri="{BB962C8B-B14F-4D97-AF65-F5344CB8AC3E}">
        <p14:creationId xmlns:p14="http://schemas.microsoft.com/office/powerpoint/2010/main" val="26930447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60</a:t>
            </a:fld>
            <a:endParaRPr lang="en-GB" dirty="0"/>
          </a:p>
        </p:txBody>
      </p:sp>
    </p:spTree>
    <p:extLst>
      <p:ext uri="{BB962C8B-B14F-4D97-AF65-F5344CB8AC3E}">
        <p14:creationId xmlns:p14="http://schemas.microsoft.com/office/powerpoint/2010/main" val="9295517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61</a:t>
            </a:fld>
            <a:endParaRPr lang="en-GB" dirty="0"/>
          </a:p>
        </p:txBody>
      </p:sp>
    </p:spTree>
    <p:extLst>
      <p:ext uri="{BB962C8B-B14F-4D97-AF65-F5344CB8AC3E}">
        <p14:creationId xmlns:p14="http://schemas.microsoft.com/office/powerpoint/2010/main" val="21591418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62</a:t>
            </a:fld>
            <a:endParaRPr lang="en-GB" dirty="0"/>
          </a:p>
        </p:txBody>
      </p:sp>
    </p:spTree>
    <p:extLst>
      <p:ext uri="{BB962C8B-B14F-4D97-AF65-F5344CB8AC3E}">
        <p14:creationId xmlns:p14="http://schemas.microsoft.com/office/powerpoint/2010/main" val="37952065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63</a:t>
            </a:fld>
            <a:endParaRPr lang="en-GB" dirty="0"/>
          </a:p>
        </p:txBody>
      </p:sp>
    </p:spTree>
    <p:extLst>
      <p:ext uri="{BB962C8B-B14F-4D97-AF65-F5344CB8AC3E}">
        <p14:creationId xmlns:p14="http://schemas.microsoft.com/office/powerpoint/2010/main" val="2488500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0232837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42561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245211007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209064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mod="1">
    <p:ext uri="{DCECCB84-F9BA-43D5-87BE-67443E8EF086}">
      <p15:sldGuideLst xmlns:p15="http://schemas.microsoft.com/office/powerpoint/2012/main">
        <p15:guide id="1" orient="horz" pos="1620" userDrawn="1">
          <p15:clr>
            <a:srgbClr val="FBAE40"/>
          </p15:clr>
        </p15:guide>
        <p15:guide id="2" orient="horz" pos="105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11" name="Oval 10"/>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113289029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4496646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5157438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smtClean="0"/>
              <a:t>dit</a:t>
            </a:r>
            <a:r>
              <a:rPr lang="en-US" dirty="0" smtClean="0"/>
              <a:t> </a:t>
            </a:r>
            <a:r>
              <a:rPr lang="en-US" dirty="0"/>
              <a:t>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640349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smtClean="0"/>
              <a:t>dit</a:t>
            </a:r>
            <a:r>
              <a:rPr lang="en-US" dirty="0" smtClean="0"/>
              <a:t> </a:t>
            </a:r>
            <a:r>
              <a:rPr lang="en-US" dirty="0"/>
              <a:t>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255335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004514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8607318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8095479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9538826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3480113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9491571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366194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3822654105"/>
      </p:ext>
    </p:extLst>
  </p:cSld>
  <p:clrMap bg1="lt1" tx1="dk1" bg2="lt2" tx2="dk2" accent1="accent1" accent2="accent2" accent3="accent3" accent4="accent4" accent5="accent5" accent6="accent6" hlink="hlink" folHlink="folHlink"/>
  <p:sldLayoutIdLst>
    <p:sldLayoutId id="2147483684" r:id="rId1"/>
    <p:sldLayoutId id="2147483696" r:id="rId2"/>
    <p:sldLayoutId id="2147483697" r:id="rId3"/>
    <p:sldLayoutId id="2147483672" r:id="rId4"/>
    <p:sldLayoutId id="2147483682" r:id="rId5"/>
    <p:sldLayoutId id="2147483678" r:id="rId6"/>
    <p:sldLayoutId id="2147483673" r:id="rId7"/>
    <p:sldLayoutId id="2147483665" r:id="rId8"/>
    <p:sldLayoutId id="2147483689" r:id="rId9"/>
    <p:sldLayoutId id="2147483688" r:id="rId10"/>
    <p:sldLayoutId id="2147483691" r:id="rId11"/>
    <p:sldLayoutId id="2147483692" r:id="rId12"/>
    <p:sldLayoutId id="2147483690" r:id="rId13"/>
    <p:sldLayoutId id="2147483693" r:id="rId14"/>
    <p:sldLayoutId id="2147483694" r:id="rId15"/>
    <p:sldLayoutId id="2147483675"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011" y="-213795"/>
            <a:ext cx="9358011" cy="535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5" name="Oval 4"/>
          <p:cNvSpPr/>
          <p:nvPr/>
        </p:nvSpPr>
        <p:spPr>
          <a:xfrm>
            <a:off x="2033082" y="363862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230" y="4014487"/>
            <a:ext cx="1883535" cy="1020509"/>
          </a:xfrm>
          <a:prstGeom prst="rect">
            <a:avLst/>
          </a:prstGeom>
        </p:spPr>
      </p:pic>
      <p:sp>
        <p:nvSpPr>
          <p:cNvPr id="22" name="TextBox 21"/>
          <p:cNvSpPr txBox="1"/>
          <p:nvPr/>
        </p:nvSpPr>
        <p:spPr>
          <a:xfrm>
            <a:off x="643469" y="2513996"/>
            <a:ext cx="8048975" cy="338554"/>
          </a:xfrm>
          <a:prstGeom prst="rect">
            <a:avLst/>
          </a:prstGeom>
          <a:noFill/>
        </p:spPr>
        <p:txBody>
          <a:bodyPr wrap="square" rtlCol="0">
            <a:spAutoFit/>
          </a:bodyPr>
          <a:lstStyle/>
          <a:p>
            <a:pPr algn="ctr">
              <a:spcAft>
                <a:spcPts val="600"/>
              </a:spcAft>
            </a:pPr>
            <a:r>
              <a:rPr lang="en-GB" sz="1600" i="1" spc="50" dirty="0" smtClean="0">
                <a:solidFill>
                  <a:srgbClr val="FFFFFF"/>
                </a:solidFill>
                <a:ea typeface="Playfair Display" charset="0"/>
                <a:cs typeface="Playfair Display" charset="0"/>
              </a:rPr>
              <a:t>Sarah Leonardi – Associate Director</a:t>
            </a:r>
          </a:p>
        </p:txBody>
      </p:sp>
      <p:sp>
        <p:nvSpPr>
          <p:cNvPr id="9" name="TextBox 8"/>
          <p:cNvSpPr txBox="1"/>
          <p:nvPr/>
        </p:nvSpPr>
        <p:spPr>
          <a:xfrm>
            <a:off x="1089360" y="1060915"/>
            <a:ext cx="7372622" cy="1077218"/>
          </a:xfrm>
          <a:prstGeom prst="rect">
            <a:avLst/>
          </a:prstGeom>
          <a:noFill/>
        </p:spPr>
        <p:txBody>
          <a:bodyPr wrap="square" rtlCol="0">
            <a:spAutoFit/>
          </a:bodyPr>
          <a:lstStyle/>
          <a:p>
            <a:pPr algn="ctr"/>
            <a:r>
              <a:rPr lang="en-GB" sz="3200" b="1" i="1" spc="100" dirty="0" smtClean="0">
                <a:solidFill>
                  <a:srgbClr val="FFFFFF"/>
                </a:solidFill>
                <a:ea typeface="Playfair Display" charset="0"/>
                <a:cs typeface="Arial" panose="020B0604020202020204" pitchFamily="34" charset="0"/>
              </a:rPr>
              <a:t>Key findings from residents</a:t>
            </a:r>
            <a:endParaRPr lang="en-GB" sz="3200" b="1" i="1" spc="100" dirty="0">
              <a:solidFill>
                <a:srgbClr val="FFFFFF"/>
              </a:solidFill>
              <a:ea typeface="Playfair Display" charset="0"/>
              <a:cs typeface="Arial" panose="020B0604020202020204" pitchFamily="34" charset="0"/>
            </a:endParaRPr>
          </a:p>
          <a:p>
            <a:pPr algn="ctr"/>
            <a:endParaRPr lang="en-GB" sz="3200" b="1" i="1" spc="100" dirty="0">
              <a:solidFill>
                <a:srgbClr val="FFFFFF"/>
              </a:solidFill>
              <a:ea typeface="Playfair Display" charset="0"/>
              <a:cs typeface="Arial" panose="020B0604020202020204" pitchFamily="34" charset="0"/>
            </a:endParaRPr>
          </a:p>
        </p:txBody>
      </p:sp>
    </p:spTree>
    <p:extLst>
      <p:ext uri="{BB962C8B-B14F-4D97-AF65-F5344CB8AC3E}">
        <p14:creationId xmlns:p14="http://schemas.microsoft.com/office/powerpoint/2010/main" val="713493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4107"/>
            <a:ext cx="7886700" cy="673295"/>
          </a:xfrm>
        </p:spPr>
        <p:txBody>
          <a:bodyPr/>
          <a:lstStyle/>
          <a:p>
            <a:r>
              <a:rPr lang="en-GB" dirty="0" smtClean="0"/>
              <a:t>Contents</a:t>
            </a:r>
            <a:endParaRPr lang="en-GB" dirty="0"/>
          </a:p>
        </p:txBody>
      </p:sp>
      <p:sp>
        <p:nvSpPr>
          <p:cNvPr id="5" name="Content Placeholder 4"/>
          <p:cNvSpPr>
            <a:spLocks noGrp="1"/>
          </p:cNvSpPr>
          <p:nvPr>
            <p:ph idx="1"/>
          </p:nvPr>
        </p:nvSpPr>
        <p:spPr>
          <a:xfrm>
            <a:off x="628650" y="1015252"/>
            <a:ext cx="7886700" cy="3819017"/>
          </a:xfrm>
        </p:spPr>
        <p:txBody>
          <a:bodyPr>
            <a:normAutofit fontScale="92500"/>
          </a:bodyPr>
          <a:lstStyle/>
          <a:p>
            <a:r>
              <a:rPr lang="en-GB" dirty="0" smtClean="0"/>
              <a:t>These slides contain the findings from the residents panel survey and the poll. The findings in each section cover:</a:t>
            </a:r>
          </a:p>
          <a:p>
            <a:pPr lvl="1"/>
            <a:r>
              <a:rPr lang="en-GB" dirty="0" smtClean="0"/>
              <a:t>The characteristics of those responding – some categories are small so please apply caution when reviewing all of the differences in the tables. </a:t>
            </a:r>
          </a:p>
          <a:p>
            <a:pPr lvl="1"/>
            <a:r>
              <a:rPr lang="en-GB" dirty="0" smtClean="0"/>
              <a:t>The </a:t>
            </a:r>
            <a:r>
              <a:rPr lang="en-GB" dirty="0" err="1" smtClean="0"/>
              <a:t>topline</a:t>
            </a:r>
            <a:r>
              <a:rPr lang="en-GB" dirty="0" smtClean="0"/>
              <a:t> findings for each question.</a:t>
            </a:r>
          </a:p>
          <a:p>
            <a:pPr lvl="1"/>
            <a:r>
              <a:rPr lang="en-GB" dirty="0" smtClean="0"/>
              <a:t>A breakdown of each question by key characteristics (where the number of responses allows). Basic colour coding has been used to highlight where the statistic differ from the overall </a:t>
            </a:r>
            <a:r>
              <a:rPr lang="en-GB" dirty="0" err="1" smtClean="0"/>
              <a:t>topline</a:t>
            </a:r>
            <a:r>
              <a:rPr lang="en-GB" dirty="0" smtClean="0"/>
              <a:t> figure by 10 percentage points or more/less.</a:t>
            </a:r>
          </a:p>
          <a:p>
            <a:pPr marL="225425" lvl="1" indent="-225425">
              <a:lnSpc>
                <a:spcPct val="100000"/>
              </a:lnSpc>
              <a:buFont typeface="Arial" panose="020B0604020202020204" pitchFamily="34" charset="0"/>
              <a:buChar char="•"/>
            </a:pPr>
            <a:r>
              <a:rPr lang="en-GB" sz="2100" dirty="0" smtClean="0"/>
              <a:t>The slides end with some </a:t>
            </a:r>
            <a:r>
              <a:rPr lang="en-GB" sz="2100" dirty="0"/>
              <a:t>quotes regarding barriers surrounding physical activity and what residents would like to see change. </a:t>
            </a:r>
          </a:p>
          <a:p>
            <a:pPr lvl="1"/>
            <a:endParaRPr lang="en-GB" dirty="0"/>
          </a:p>
        </p:txBody>
      </p:sp>
      <p:cxnSp>
        <p:nvCxnSpPr>
          <p:cNvPr id="7" name="Straight Connector 6"/>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25891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a:bodyPr>
          <a:lstStyle/>
          <a:p>
            <a:r>
              <a:rPr lang="en-GB" sz="3600" dirty="0" smtClean="0"/>
              <a:t>Residents panel survey</a:t>
            </a:r>
            <a:endParaRPr lang="en-GB" sz="3600" dirty="0"/>
          </a:p>
        </p:txBody>
      </p:sp>
    </p:spTree>
    <p:extLst>
      <p:ext uri="{BB962C8B-B14F-4D97-AF65-F5344CB8AC3E}">
        <p14:creationId xmlns:p14="http://schemas.microsoft.com/office/powerpoint/2010/main" val="6644929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000" dirty="0" smtClean="0"/>
              <a:t>Demographics</a:t>
            </a:r>
            <a:endParaRPr lang="en-GB" sz="2000" dirty="0"/>
          </a:p>
        </p:txBody>
      </p:sp>
      <p:cxnSp>
        <p:nvCxnSpPr>
          <p:cNvPr id="8" name="Straight Connector 7"/>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3657283391"/>
              </p:ext>
            </p:extLst>
          </p:nvPr>
        </p:nvGraphicFramePr>
        <p:xfrm>
          <a:off x="655546" y="919919"/>
          <a:ext cx="2430667" cy="1451770"/>
        </p:xfrm>
        <a:graphic>
          <a:graphicData uri="http://schemas.openxmlformats.org/drawingml/2006/table">
            <a:tbl>
              <a:tblPr>
                <a:tableStyleId>{E8B1032C-EA38-4F05-BA0D-38AFFFC7BED3}</a:tableStyleId>
              </a:tblPr>
              <a:tblGrid>
                <a:gridCol w="846667"/>
                <a:gridCol w="1584000"/>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Age</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16-24</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1000" u="none" strike="noStrike" dirty="0">
                          <a:effectLst/>
                          <a:latin typeface="Arial" panose="020B0604020202020204" pitchFamily="34" charset="0"/>
                          <a:cs typeface="Arial" panose="020B0604020202020204" pitchFamily="34" charset="0"/>
                        </a:rPr>
                        <a:t>21</a:t>
                      </a:r>
                      <a:endParaRPr lang="en-GB" sz="1000" b="0" i="0" u="none" strike="noStrike" dirty="0">
                        <a:solidFill>
                          <a:srgbClr val="993300"/>
                        </a:solidFill>
                        <a:effectLst/>
                        <a:latin typeface="Arial" panose="020B0604020202020204" pitchFamily="34" charset="0"/>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25-44</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1000" u="none" strike="noStrike" dirty="0">
                          <a:effectLst/>
                          <a:latin typeface="Arial" panose="020B0604020202020204" pitchFamily="34" charset="0"/>
                          <a:cs typeface="Arial" panose="020B0604020202020204" pitchFamily="34" charset="0"/>
                        </a:rPr>
                        <a:t>94</a:t>
                      </a:r>
                      <a:endParaRPr lang="en-GB" sz="1000" b="0" i="0" u="none" strike="noStrike" dirty="0">
                        <a:solidFill>
                          <a:srgbClr val="993300"/>
                        </a:solidFill>
                        <a:effectLst/>
                        <a:latin typeface="Arial" panose="020B0604020202020204" pitchFamily="34" charset="0"/>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45-64</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1000" u="none" strike="noStrike" dirty="0">
                          <a:effectLst/>
                          <a:latin typeface="Arial" panose="020B0604020202020204" pitchFamily="34" charset="0"/>
                          <a:cs typeface="Arial" panose="020B0604020202020204" pitchFamily="34" charset="0"/>
                        </a:rPr>
                        <a:t>72</a:t>
                      </a:r>
                      <a:endParaRPr lang="en-GB" sz="1000" b="0" i="0" u="none" strike="noStrike" dirty="0">
                        <a:solidFill>
                          <a:srgbClr val="993300"/>
                        </a:solidFill>
                        <a:effectLst/>
                        <a:latin typeface="Arial" panose="020B0604020202020204" pitchFamily="34" charset="0"/>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65+</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1000" u="none" strike="noStrike" dirty="0">
                          <a:effectLst/>
                          <a:latin typeface="Arial" panose="020B0604020202020204" pitchFamily="34" charset="0"/>
                          <a:cs typeface="Arial" panose="020B0604020202020204" pitchFamily="34" charset="0"/>
                        </a:rPr>
                        <a:t>29</a:t>
                      </a:r>
                      <a:endParaRPr lang="en-GB" sz="1000" b="0" i="0" u="none" strike="noStrike" dirty="0">
                        <a:solidFill>
                          <a:srgbClr val="993300"/>
                        </a:solidFill>
                        <a:effectLst/>
                        <a:latin typeface="Arial" panose="020B0604020202020204" pitchFamily="34" charset="0"/>
                        <a:cs typeface="Arial" panose="020B0604020202020204" pitchFamily="34" charset="0"/>
                      </a:endParaRPr>
                    </a:p>
                  </a:txBody>
                  <a:tcPr marL="45720" marR="45720"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348817894"/>
              </p:ext>
            </p:extLst>
          </p:nvPr>
        </p:nvGraphicFramePr>
        <p:xfrm>
          <a:off x="655546" y="2762219"/>
          <a:ext cx="2430667" cy="871062"/>
        </p:xfrm>
        <a:graphic>
          <a:graphicData uri="http://schemas.openxmlformats.org/drawingml/2006/table">
            <a:tbl>
              <a:tblPr>
                <a:tableStyleId>{E8B1032C-EA38-4F05-BA0D-38AFFFC7BED3}</a:tableStyleId>
              </a:tblPr>
              <a:tblGrid>
                <a:gridCol w="846667"/>
                <a:gridCol w="1584000"/>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Gender</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Male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81</a:t>
                      </a:r>
                    </a:p>
                  </a:txBody>
                  <a:tcPr marL="8313" marR="8313" marT="8313" marB="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Female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135</a:t>
                      </a:r>
                    </a:p>
                  </a:txBody>
                  <a:tcPr marL="8313" marR="8313" marT="8313"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693893516"/>
              </p:ext>
            </p:extLst>
          </p:nvPr>
        </p:nvGraphicFramePr>
        <p:xfrm>
          <a:off x="655546" y="4037265"/>
          <a:ext cx="2430667" cy="887260"/>
        </p:xfrm>
        <a:graphic>
          <a:graphicData uri="http://schemas.openxmlformats.org/drawingml/2006/table">
            <a:tbl>
              <a:tblPr>
                <a:tableStyleId>{E8B1032C-EA38-4F05-BA0D-38AFFFC7BED3}</a:tableStyleId>
              </a:tblPr>
              <a:tblGrid>
                <a:gridCol w="846667"/>
                <a:gridCol w="1584000"/>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Ethnicity</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White British</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186</a:t>
                      </a:r>
                    </a:p>
                  </a:txBody>
                  <a:tcPr marL="8313" marR="8313" marT="8313" marB="0" anchor="ctr"/>
                </a:tc>
              </a:tr>
              <a:tr h="306552">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BAME</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30</a:t>
                      </a:r>
                    </a:p>
                  </a:txBody>
                  <a:tcPr marL="8313" marR="8313" marT="8313" marB="0" anchor="ct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858287581"/>
              </p:ext>
            </p:extLst>
          </p:nvPr>
        </p:nvGraphicFramePr>
        <p:xfrm>
          <a:off x="3693583" y="918122"/>
          <a:ext cx="4811682" cy="1325544"/>
        </p:xfrm>
        <a:graphic>
          <a:graphicData uri="http://schemas.openxmlformats.org/drawingml/2006/table">
            <a:tbl>
              <a:tblPr>
                <a:tableStyleId>{E8B1032C-EA38-4F05-BA0D-38AFFFC7BED3}</a:tableStyleId>
              </a:tblPr>
              <a:tblGrid>
                <a:gridCol w="2781176"/>
                <a:gridCol w="2030506"/>
              </a:tblGrid>
              <a:tr h="341523">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Disability</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328007">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No disability, mental health or illness</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131</a:t>
                      </a:r>
                    </a:p>
                  </a:txBody>
                  <a:tcPr marL="8313" marR="8313" marT="8313" marB="0" anchor="ctr"/>
                </a:tc>
              </a:tr>
              <a:tr h="328007">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Yes, but no substantial </a:t>
                      </a:r>
                      <a:r>
                        <a:rPr lang="en-GB" sz="1000" u="none" strike="noStrike" kern="1200" dirty="0">
                          <a:solidFill>
                            <a:schemeClr val="tx1"/>
                          </a:solidFill>
                          <a:effectLst/>
                          <a:latin typeface="Arial" panose="020B0604020202020204" pitchFamily="34" charset="0"/>
                          <a:ea typeface="+mn-ea"/>
                          <a:cs typeface="Arial" panose="020B0604020202020204" pitchFamily="34" charset="0"/>
                        </a:rPr>
                        <a:t>impact on daily life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30</a:t>
                      </a:r>
                    </a:p>
                  </a:txBody>
                  <a:tcPr marL="8313" marR="8313" marT="8313" marB="0" anchor="ctr"/>
                </a:tc>
              </a:tr>
              <a:tr h="328007">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Yes, has substantial impact on daily life</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53</a:t>
                      </a:r>
                    </a:p>
                  </a:txBody>
                  <a:tcPr marL="8313" marR="8313" marT="8313" marB="0" anchor="ct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778482895"/>
              </p:ext>
            </p:extLst>
          </p:nvPr>
        </p:nvGraphicFramePr>
        <p:xfrm>
          <a:off x="3693583" y="2392144"/>
          <a:ext cx="4798235" cy="2532381"/>
        </p:xfrm>
        <a:graphic>
          <a:graphicData uri="http://schemas.openxmlformats.org/drawingml/2006/table">
            <a:tbl>
              <a:tblPr>
                <a:tableStyleId>{E8B1032C-EA38-4F05-BA0D-38AFFFC7BED3}</a:tableStyleId>
              </a:tblPr>
              <a:tblGrid>
                <a:gridCol w="2801346"/>
                <a:gridCol w="1996889"/>
              </a:tblGrid>
              <a:tr h="260188">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Main employment status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Employee full-time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70</a:t>
                      </a: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Employee part-time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27</a:t>
                      </a: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Self-employed</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19</a:t>
                      </a: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Retired</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33</a:t>
                      </a: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Unemployed and seeking work</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10</a:t>
                      </a: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Student</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16</a:t>
                      </a:r>
                    </a:p>
                  </a:txBody>
                  <a:tcPr marL="8313" marR="8313" marT="8313" marB="0" anchor="ctr"/>
                </a:tc>
              </a:tr>
              <a:tr h="334105">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Not in work and looking after home or family</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20</a:t>
                      </a: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Long-term sick</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19</a:t>
                      </a: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Other economic activity</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2</a:t>
                      </a:r>
                    </a:p>
                  </a:txBody>
                  <a:tcPr marL="8313" marR="8313" marT="8313" marB="0" anchor="ctr"/>
                </a:tc>
              </a:tr>
            </a:tbl>
          </a:graphicData>
        </a:graphic>
      </p:graphicFrame>
    </p:spTree>
    <p:extLst>
      <p:ext uri="{BB962C8B-B14F-4D97-AF65-F5344CB8AC3E}">
        <p14:creationId xmlns:p14="http://schemas.microsoft.com/office/powerpoint/2010/main" val="1698861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000" dirty="0" smtClean="0"/>
              <a:t>Demographics</a:t>
            </a:r>
            <a:endParaRPr lang="en-GB" sz="2000" dirty="0"/>
          </a:p>
        </p:txBody>
      </p:sp>
      <p:cxnSp>
        <p:nvCxnSpPr>
          <p:cNvPr id="8" name="Straight Connector 7"/>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2490904263"/>
              </p:ext>
            </p:extLst>
          </p:nvPr>
        </p:nvGraphicFramePr>
        <p:xfrm>
          <a:off x="682441" y="876732"/>
          <a:ext cx="2859617" cy="1290061"/>
        </p:xfrm>
        <a:graphic>
          <a:graphicData uri="http://schemas.openxmlformats.org/drawingml/2006/table">
            <a:tbl>
              <a:tblPr>
                <a:tableStyleId>{E8B1032C-EA38-4F05-BA0D-38AFFFC7BED3}</a:tableStyleId>
              </a:tblPr>
              <a:tblGrid>
                <a:gridCol w="1428750"/>
                <a:gridCol w="1430867"/>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Income</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Low income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124</a:t>
                      </a:r>
                    </a:p>
                  </a:txBody>
                  <a:tcPr marL="8313" marR="8313" marT="8313" marB="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Other income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85</a:t>
                      </a:r>
                    </a:p>
                  </a:txBody>
                  <a:tcPr marL="8313" marR="8313" marT="8313" marB="0" anchor="ctr"/>
                </a:tc>
              </a:tr>
              <a:tr h="290354">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Unknown/prefer not to say</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7</a:t>
                      </a:r>
                    </a:p>
                  </a:txBody>
                  <a:tcPr marL="8313" marR="8313" marT="8313" marB="0"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723660328"/>
              </p:ext>
            </p:extLst>
          </p:nvPr>
        </p:nvGraphicFramePr>
        <p:xfrm>
          <a:off x="682441" y="2400610"/>
          <a:ext cx="2859617" cy="976948"/>
        </p:xfrm>
        <a:graphic>
          <a:graphicData uri="http://schemas.openxmlformats.org/drawingml/2006/table">
            <a:tbl>
              <a:tblPr>
                <a:tableStyleId>{E8B1032C-EA38-4F05-BA0D-38AFFFC7BED3}</a:tableStyleId>
              </a:tblPr>
              <a:tblGrid>
                <a:gridCol w="1419354"/>
                <a:gridCol w="1440263"/>
              </a:tblGrid>
              <a:tr h="372926">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In an</a:t>
                      </a:r>
                      <a:r>
                        <a:rPr lang="en-GB" sz="1000" b="1" u="none" strike="noStrike" kern="1200" baseline="0" dirty="0" smtClean="0">
                          <a:solidFill>
                            <a:srgbClr val="1B3F59"/>
                          </a:solidFill>
                          <a:effectLst/>
                          <a:latin typeface="Arial" panose="020B0604020202020204" pitchFamily="34" charset="0"/>
                          <a:ea typeface="+mn-ea"/>
                          <a:cs typeface="Arial" panose="020B0604020202020204" pitchFamily="34" charset="0"/>
                        </a:rPr>
                        <a:t> Active Communities area</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Yes</a:t>
                      </a:r>
                    </a:p>
                  </a:txBody>
                  <a:tcPr marL="8313" marR="8313" marT="8313" marB="0" anchor="ctr"/>
                </a:tc>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57</a:t>
                      </a:r>
                    </a:p>
                  </a:txBody>
                  <a:tcPr marL="8313" marR="8313" marT="8313" marB="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No</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159</a:t>
                      </a:r>
                    </a:p>
                  </a:txBody>
                  <a:tcPr marL="8313" marR="8313" marT="8313"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42401510"/>
              </p:ext>
            </p:extLst>
          </p:nvPr>
        </p:nvGraphicFramePr>
        <p:xfrm>
          <a:off x="682441" y="3730265"/>
          <a:ext cx="2859617" cy="1152107"/>
        </p:xfrm>
        <a:graphic>
          <a:graphicData uri="http://schemas.openxmlformats.org/drawingml/2006/table">
            <a:tbl>
              <a:tblPr>
                <a:tableStyleId>{E8B1032C-EA38-4F05-BA0D-38AFFFC7BED3}</a:tableStyleId>
              </a:tblPr>
              <a:tblGrid>
                <a:gridCol w="1403350"/>
                <a:gridCol w="1456267"/>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Physical activity level when joined the panel</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Physically inactive</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61</a:t>
                      </a:r>
                    </a:p>
                  </a:txBody>
                  <a:tcPr marL="8313" marR="8313" marT="8313" marB="0" anchor="ctr"/>
                </a:tc>
              </a:tr>
              <a:tr h="306552">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Physically active at least once a week</a:t>
                      </a: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155</a:t>
                      </a:r>
                    </a:p>
                  </a:txBody>
                  <a:tcPr marL="8313" marR="8313" marT="8313" marB="0" anchor="ct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787458964"/>
              </p:ext>
            </p:extLst>
          </p:nvPr>
        </p:nvGraphicFramePr>
        <p:xfrm>
          <a:off x="3972983" y="881623"/>
          <a:ext cx="4498664" cy="2189563"/>
        </p:xfrm>
        <a:graphic>
          <a:graphicData uri="http://schemas.openxmlformats.org/drawingml/2006/table">
            <a:tbl>
              <a:tblPr>
                <a:tableStyleId>{E8B1032C-EA38-4F05-BA0D-38AFFFC7BED3}</a:tableStyleId>
              </a:tblPr>
              <a:tblGrid>
                <a:gridCol w="2535393"/>
                <a:gridCol w="1963271"/>
              </a:tblGrid>
              <a:tr h="260188">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Household</a:t>
                      </a:r>
                      <a:r>
                        <a:rPr lang="en-GB" sz="1000" b="1" u="none" strike="noStrike" kern="1200" baseline="0" dirty="0" smtClean="0">
                          <a:solidFill>
                            <a:srgbClr val="1B3F59"/>
                          </a:solidFill>
                          <a:effectLst/>
                          <a:latin typeface="Arial" panose="020B0604020202020204" pitchFamily="34" charset="0"/>
                          <a:ea typeface="+mn-ea"/>
                          <a:cs typeface="Arial" panose="020B0604020202020204" pitchFamily="34" charset="0"/>
                        </a:rPr>
                        <a:t> composition</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One adult and no children</a:t>
                      </a:r>
                    </a:p>
                  </a:txBody>
                  <a:tcPr marL="8313" marR="8313" marT="8313" marB="0" anchor="ctr"/>
                </a:tc>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35</a:t>
                      </a: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One adult and one child aged 18 or under</a:t>
                      </a:r>
                    </a:p>
                  </a:txBody>
                  <a:tcPr marL="8313" marR="8313" marT="8313" marB="0" anchor="ctr"/>
                </a:tc>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14</a:t>
                      </a: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One adult and two or more children aged 18 or under</a:t>
                      </a:r>
                    </a:p>
                  </a:txBody>
                  <a:tcPr marL="8313" marR="8313" marT="8313" marB="0" anchor="ctr"/>
                </a:tc>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13</a:t>
                      </a: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Two adults and no children</a:t>
                      </a:r>
                    </a:p>
                  </a:txBody>
                  <a:tcPr marL="8313" marR="8313" marT="8313" marB="0" anchor="ctr"/>
                </a:tc>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74</a:t>
                      </a: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Two adults and one child aged 18 or under</a:t>
                      </a:r>
                    </a:p>
                  </a:txBody>
                  <a:tcPr marL="8313" marR="8313" marT="8313" marB="0" anchor="ctr"/>
                </a:tc>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27</a:t>
                      </a: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Two adults and two or more children aged 18 or under</a:t>
                      </a:r>
                    </a:p>
                  </a:txBody>
                  <a:tcPr marL="8313" marR="8313" marT="8313" marB="0" anchor="ctr"/>
                </a:tc>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28</a:t>
                      </a:r>
                    </a:p>
                  </a:txBody>
                  <a:tcPr marL="8313" marR="8313" marT="8313" marB="0" anchor="ctr"/>
                </a:tc>
              </a:tr>
              <a:tr h="334105">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Other</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25</a:t>
                      </a:r>
                    </a:p>
                  </a:txBody>
                  <a:tcPr marL="8313" marR="8313" marT="8313" marB="0" anchor="ctr"/>
                </a:tc>
              </a:tr>
            </a:tbl>
          </a:graphicData>
        </a:graphic>
      </p:graphicFrame>
    </p:spTree>
    <p:extLst>
      <p:ext uri="{BB962C8B-B14F-4D97-AF65-F5344CB8AC3E}">
        <p14:creationId xmlns:p14="http://schemas.microsoft.com/office/powerpoint/2010/main" val="834264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6826"/>
            <a:ext cx="7886700" cy="1080426"/>
          </a:xfrm>
        </p:spPr>
        <p:txBody>
          <a:bodyPr>
            <a:normAutofit/>
          </a:bodyPr>
          <a:lstStyle/>
          <a:p>
            <a:r>
              <a:rPr lang="en-GB" sz="2000" dirty="0"/>
              <a:t>Which of the following do you consider to be ‘physical activity’?</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5" name="Chart 4"/>
          <p:cNvGraphicFramePr>
            <a:graphicFrameLocks/>
          </p:cNvGraphicFramePr>
          <p:nvPr>
            <p:extLst>
              <p:ext uri="{D42A27DB-BD31-4B8C-83A1-F6EECF244321}">
                <p14:modId xmlns:p14="http://schemas.microsoft.com/office/powerpoint/2010/main" val="1325204625"/>
              </p:ext>
            </p:extLst>
          </p:nvPr>
        </p:nvGraphicFramePr>
        <p:xfrm>
          <a:off x="728595" y="1118042"/>
          <a:ext cx="6823672" cy="38772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25978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981521484"/>
              </p:ext>
            </p:extLst>
          </p:nvPr>
        </p:nvGraphicFramePr>
        <p:xfrm>
          <a:off x="226483" y="423332"/>
          <a:ext cx="8748185" cy="4131635"/>
        </p:xfrm>
        <a:graphic>
          <a:graphicData uri="http://schemas.openxmlformats.org/drawingml/2006/table">
            <a:tbl>
              <a:tblPr>
                <a:tableStyleId>{E8B1032C-EA38-4F05-BA0D-38AFFFC7BED3}</a:tableStyleId>
              </a:tblPr>
              <a:tblGrid>
                <a:gridCol w="772584"/>
                <a:gridCol w="1315948"/>
                <a:gridCol w="512281"/>
                <a:gridCol w="512281"/>
                <a:gridCol w="512281"/>
                <a:gridCol w="512281"/>
                <a:gridCol w="512281"/>
                <a:gridCol w="512281"/>
                <a:gridCol w="512281"/>
                <a:gridCol w="512281"/>
                <a:gridCol w="512281"/>
                <a:gridCol w="512281"/>
                <a:gridCol w="512281"/>
                <a:gridCol w="512281"/>
                <a:gridCol w="512281"/>
              </a:tblGrid>
              <a:tr h="1418915">
                <a:tc gridSpan="2">
                  <a:txBody>
                    <a:bodyPr/>
                    <a:lstStyle/>
                    <a:p>
                      <a:pPr algn="l" fontAlgn="b"/>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hMerge="1">
                  <a:txBody>
                    <a:bodyPr/>
                    <a:lstStyle/>
                    <a:p>
                      <a:endParaRPr lang="en-GB"/>
                    </a:p>
                  </a:txBody>
                  <a:tcPr/>
                </a:tc>
                <a:tc>
                  <a:txBody>
                    <a:bodyPr/>
                    <a:lstStyle/>
                    <a:p>
                      <a:pPr algn="ctr" fontAlgn="b"/>
                      <a:r>
                        <a:rPr lang="en-GB" sz="800" b="1" u="none" strike="noStrike" dirty="0">
                          <a:solidFill>
                            <a:srgbClr val="1B3F59"/>
                          </a:solidFill>
                          <a:effectLst/>
                        </a:rPr>
                        <a:t>Playing sport as part of a club or </a:t>
                      </a:r>
                      <a:r>
                        <a:rPr lang="en-GB" sz="800" b="1" u="none" strike="noStrike" dirty="0" smtClean="0">
                          <a:solidFill>
                            <a:srgbClr val="1B3F59"/>
                          </a:solidFill>
                          <a:effectLst/>
                        </a:rPr>
                        <a:t>organisation</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Moving about while playing with family and </a:t>
                      </a:r>
                      <a:r>
                        <a:rPr lang="en-GB" sz="800" b="1" u="none" strike="noStrike" dirty="0" smtClean="0">
                          <a:solidFill>
                            <a:srgbClr val="1B3F59"/>
                          </a:solidFill>
                          <a:effectLst/>
                        </a:rPr>
                        <a:t>friends</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a:solidFill>
                            <a:srgbClr val="1B3F59"/>
                          </a:solidFill>
                          <a:effectLst/>
                        </a:rPr>
                        <a:t>Walking for fun/leisure </a:t>
                      </a:r>
                      <a:endParaRPr lang="en-GB" sz="800" b="1" i="0" u="none" strike="noStrike">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Walking for </a:t>
                      </a:r>
                      <a:r>
                        <a:rPr lang="en-GB" sz="800" b="1" u="none" strike="noStrike" dirty="0" smtClean="0">
                          <a:solidFill>
                            <a:srgbClr val="1B3F59"/>
                          </a:solidFill>
                          <a:effectLst/>
                        </a:rPr>
                        <a:t>travel</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Cycling for fun/leisure or sport </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Cycling for </a:t>
                      </a:r>
                      <a:r>
                        <a:rPr lang="en-GB" sz="800" b="1" u="none" strike="noStrike" dirty="0" smtClean="0">
                          <a:solidFill>
                            <a:srgbClr val="1B3F59"/>
                          </a:solidFill>
                          <a:effectLst/>
                        </a:rPr>
                        <a:t>travel</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Dancing as part of a class/lesson or informally with friends/family/on my own </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Going to a gym/leisure centre </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Doing fitness/exercise sessions at home </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a:solidFill>
                            <a:srgbClr val="1B3F59"/>
                          </a:solidFill>
                          <a:effectLst/>
                        </a:rPr>
                        <a:t>Doing housework </a:t>
                      </a:r>
                      <a:endParaRPr lang="en-GB" sz="800" b="1" i="0" u="none" strike="noStrike">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DIY </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Gardening </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ctr" fontAlgn="b"/>
                      <a:r>
                        <a:rPr lang="en-GB" sz="800" b="1" u="none" strike="noStrike" dirty="0">
                          <a:solidFill>
                            <a:srgbClr val="1B3F59"/>
                          </a:solidFill>
                          <a:effectLst/>
                        </a:rPr>
                        <a:t>Being active as part of your </a:t>
                      </a:r>
                      <a:r>
                        <a:rPr lang="en-GB" sz="800" b="1" u="none" strike="noStrike" dirty="0" smtClean="0">
                          <a:solidFill>
                            <a:srgbClr val="1B3F59"/>
                          </a:solidFill>
                          <a:effectLst/>
                        </a:rPr>
                        <a:t>job</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r>
              <a:tr h="193643">
                <a:tc rowSpan="4">
                  <a:txBody>
                    <a:bodyPr/>
                    <a:lstStyle/>
                    <a:p>
                      <a:pPr algn="l" fontAlgn="t"/>
                      <a:r>
                        <a:rPr lang="en-GB" sz="800" b="1" u="none" strike="noStrike" dirty="0">
                          <a:solidFill>
                            <a:srgbClr val="1B3F59"/>
                          </a:solidFill>
                          <a:effectLst/>
                        </a:rPr>
                        <a:t>Age</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l" fontAlgn="t"/>
                      <a:r>
                        <a:rPr lang="en-GB" sz="800" b="1" u="none" strike="noStrike" dirty="0">
                          <a:solidFill>
                            <a:srgbClr val="1B3F59"/>
                          </a:solidFill>
                          <a:effectLst/>
                        </a:rPr>
                        <a:t>16-24</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dirty="0">
                          <a:solidFill>
                            <a:schemeClr val="bg1"/>
                          </a:solidFill>
                          <a:effectLst/>
                        </a:rPr>
                        <a:t>38%</a:t>
                      </a:r>
                      <a:endParaRPr lang="en-GB" sz="800" b="1" i="0" u="none" strike="noStrike" dirty="0">
                        <a:solidFill>
                          <a:schemeClr val="bg1"/>
                        </a:solidFill>
                        <a:effectLst/>
                        <a:latin typeface="Arial" panose="020B0604020202020204" pitchFamily="34" charset="0"/>
                        <a:cs typeface="Arial" panose="020B0604020202020204" pitchFamily="34" charset="0"/>
                      </a:endParaRPr>
                    </a:p>
                  </a:txBody>
                  <a:tcPr marL="45720" marR="45720" anchor="ctr">
                    <a:solidFill>
                      <a:schemeClr val="accent4"/>
                    </a:solidFill>
                  </a:tcPr>
                </a:tc>
                <a:tc>
                  <a:txBody>
                    <a:bodyPr/>
                    <a:lstStyle/>
                    <a:p>
                      <a:pPr algn="r" fontAlgn="t"/>
                      <a:r>
                        <a:rPr lang="en-GB" sz="800" u="none" strike="noStrike" dirty="0">
                          <a:effectLst/>
                        </a:rPr>
                        <a:t>81%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86%</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29%</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14%</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29%</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48%</a:t>
                      </a:r>
                    </a:p>
                  </a:txBody>
                  <a:tcPr marL="45720" marR="45720" anchor="ctr">
                    <a:solidFill>
                      <a:schemeClr val="accent4"/>
                    </a:solidFill>
                  </a:tcPr>
                </a:tc>
              </a:tr>
              <a:tr h="193643">
                <a:tc vMerge="1">
                  <a:txBody>
                    <a:bodyPr/>
                    <a:lstStyle/>
                    <a:p>
                      <a:endParaRPr lang="en-GB"/>
                    </a:p>
                  </a:txBody>
                  <a:tcPr/>
                </a:tc>
                <a:tc>
                  <a:txBody>
                    <a:bodyPr/>
                    <a:lstStyle/>
                    <a:p>
                      <a:pPr algn="l" fontAlgn="t"/>
                      <a:r>
                        <a:rPr lang="en-GB" sz="800" b="1" u="none" strike="noStrike" dirty="0">
                          <a:solidFill>
                            <a:srgbClr val="1B3F59"/>
                          </a:solidFill>
                          <a:effectLst/>
                        </a:rPr>
                        <a:t>25-44</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45%</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193643">
                <a:tc vMerge="1">
                  <a:txBody>
                    <a:bodyPr/>
                    <a:lstStyle/>
                    <a:p>
                      <a:endParaRPr lang="en-GB"/>
                    </a:p>
                  </a:txBody>
                  <a:tcPr/>
                </a:tc>
                <a:tc>
                  <a:txBody>
                    <a:bodyPr/>
                    <a:lstStyle/>
                    <a:p>
                      <a:pPr algn="l" fontAlgn="t"/>
                      <a:r>
                        <a:rPr lang="en-GB" sz="800" b="1" u="none" strike="noStrike">
                          <a:solidFill>
                            <a:srgbClr val="1B3F59"/>
                          </a:solidFill>
                          <a:effectLst/>
                        </a:rPr>
                        <a:t>45-64</a:t>
                      </a:r>
                      <a:endParaRPr lang="en-GB" sz="800" b="1" i="0" u="none" strike="noStrike">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85%</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75%</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39%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193643">
                <a:tc vMerge="1">
                  <a:txBody>
                    <a:bodyPr/>
                    <a:lstStyle/>
                    <a:p>
                      <a:endParaRPr lang="en-GB"/>
                    </a:p>
                  </a:txBody>
                  <a:tcPr/>
                </a:tc>
                <a:tc>
                  <a:txBody>
                    <a:bodyPr/>
                    <a:lstStyle/>
                    <a:p>
                      <a:pPr algn="l" fontAlgn="t"/>
                      <a:r>
                        <a:rPr lang="en-GB" sz="800" b="1" u="none" strike="noStrike" dirty="0">
                          <a:solidFill>
                            <a:srgbClr val="1B3F59"/>
                          </a:solidFill>
                          <a:effectLst/>
                        </a:rPr>
                        <a:t>65+</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72%</a:t>
                      </a:r>
                    </a:p>
                  </a:txBody>
                  <a:tcPr marL="45720" marR="45720" anchor="ctr">
                    <a:solidFill>
                      <a:srgbClr val="4A93C8"/>
                    </a:solidFill>
                  </a:tcPr>
                </a:tc>
                <a:tc>
                  <a:txBody>
                    <a:bodyPr/>
                    <a:lstStyle/>
                    <a:p>
                      <a:pPr algn="r" fontAlgn="t"/>
                      <a:r>
                        <a:rPr lang="en-GB" sz="800" u="none" strike="noStrike" dirty="0">
                          <a:effectLst/>
                        </a:rPr>
                        <a:t>76%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69%</a:t>
                      </a:r>
                    </a:p>
                  </a:txBody>
                  <a:tcPr marL="45720" marR="45720" anchor="ctr">
                    <a:solidFill>
                      <a:schemeClr val="accent4"/>
                    </a:solidFill>
                  </a:tcPr>
                </a:tc>
                <a:tc>
                  <a:txBody>
                    <a:bodyPr/>
                    <a:lstStyle/>
                    <a:p>
                      <a:pPr algn="r" fontAlgn="t"/>
                      <a:r>
                        <a:rPr lang="en-GB" sz="800" u="none" strike="noStrike">
                          <a:effectLst/>
                        </a:rPr>
                        <a:t>76%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79%</a:t>
                      </a:r>
                    </a:p>
                  </a:txBody>
                  <a:tcPr marL="45720" marR="45720" anchor="ctr">
                    <a:solidFill>
                      <a:srgbClr val="4A93C8"/>
                    </a:solidFill>
                  </a:tcPr>
                </a:tc>
                <a:tc>
                  <a:txBody>
                    <a:bodyPr/>
                    <a:lstStyle/>
                    <a:p>
                      <a:pPr algn="r" fontAlgn="t"/>
                      <a:r>
                        <a:rPr lang="en-GB" sz="800" u="none" strike="noStrike" dirty="0">
                          <a:effectLst/>
                        </a:rPr>
                        <a:t>69%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193643">
                <a:tc rowSpan="2">
                  <a:txBody>
                    <a:bodyPr/>
                    <a:lstStyle/>
                    <a:p>
                      <a:pPr algn="l" fontAlgn="t"/>
                      <a:r>
                        <a:rPr lang="en-GB" sz="800" b="1" u="none" strike="noStrike">
                          <a:solidFill>
                            <a:srgbClr val="1B3F59"/>
                          </a:solidFill>
                          <a:effectLst/>
                        </a:rPr>
                        <a:t>Gender</a:t>
                      </a:r>
                      <a:endParaRPr lang="en-GB" sz="800" b="1" i="0" u="none" strike="noStrike">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l" fontAlgn="t"/>
                      <a:r>
                        <a:rPr lang="en-GB" sz="800" b="1" u="none" strike="noStrike" dirty="0">
                          <a:solidFill>
                            <a:srgbClr val="1B3F59"/>
                          </a:solidFill>
                          <a:effectLst/>
                        </a:rPr>
                        <a:t>Male</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56%</a:t>
                      </a:r>
                    </a:p>
                  </a:txBody>
                  <a:tcPr marL="45720" marR="45720" anchor="ctr">
                    <a:solidFill>
                      <a:srgbClr val="4A93C8"/>
                    </a:solidFill>
                  </a:tcPr>
                </a:tc>
                <a:tc>
                  <a:txBody>
                    <a:bodyPr/>
                    <a:lstStyle/>
                    <a:p>
                      <a:pPr algn="r" fontAlgn="t"/>
                      <a:r>
                        <a:rPr lang="en-GB" sz="800" u="none" strike="noStrike">
                          <a:effectLst/>
                        </a:rPr>
                        <a:t>62%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193643">
                <a:tc vMerge="1">
                  <a:txBody>
                    <a:bodyPr/>
                    <a:lstStyle/>
                    <a:p>
                      <a:endParaRPr lang="en-GB"/>
                    </a:p>
                  </a:txBody>
                  <a:tcPr/>
                </a:tc>
                <a:tc>
                  <a:txBody>
                    <a:bodyPr/>
                    <a:lstStyle/>
                    <a:p>
                      <a:pPr algn="l" fontAlgn="t"/>
                      <a:r>
                        <a:rPr lang="en-GB" sz="800" b="1" u="none" strike="noStrike">
                          <a:solidFill>
                            <a:srgbClr val="1B3F59"/>
                          </a:solidFill>
                          <a:effectLst/>
                        </a:rPr>
                        <a:t>Female</a:t>
                      </a:r>
                      <a:endParaRPr lang="en-GB" sz="800" b="1" i="0" u="none" strike="noStrike">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32%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193643">
                <a:tc rowSpan="2">
                  <a:txBody>
                    <a:bodyPr/>
                    <a:lstStyle/>
                    <a:p>
                      <a:pPr algn="l" fontAlgn="t"/>
                      <a:r>
                        <a:rPr lang="en-GB" sz="800" b="1" u="none" strike="noStrike" dirty="0">
                          <a:solidFill>
                            <a:srgbClr val="1B3F59"/>
                          </a:solidFill>
                          <a:effectLst/>
                        </a:rPr>
                        <a:t>Ethnicity</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l" fontAlgn="t"/>
                      <a:r>
                        <a:rPr lang="en-GB" sz="800" b="1" u="none" strike="noStrike" dirty="0">
                          <a:solidFill>
                            <a:srgbClr val="1B3F59"/>
                          </a:solidFill>
                          <a:effectLst/>
                        </a:rPr>
                        <a:t>White British</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43%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193643">
                <a:tc vMerge="1">
                  <a:txBody>
                    <a:bodyPr/>
                    <a:lstStyle/>
                    <a:p>
                      <a:endParaRPr lang="en-GB"/>
                    </a:p>
                  </a:txBody>
                  <a:tcPr/>
                </a:tc>
                <a:tc>
                  <a:txBody>
                    <a:bodyPr/>
                    <a:lstStyle/>
                    <a:p>
                      <a:pPr algn="l" fontAlgn="t"/>
                      <a:r>
                        <a:rPr lang="en-GB" sz="800" b="1" u="none" strike="noStrike" dirty="0" smtClean="0">
                          <a:solidFill>
                            <a:srgbClr val="1B3F59"/>
                          </a:solidFill>
                          <a:effectLst/>
                        </a:rPr>
                        <a:t>BAME</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53%</a:t>
                      </a:r>
                    </a:p>
                  </a:txBody>
                  <a:tcPr marL="45720" marR="45720" anchor="ctr">
                    <a:solidFill>
                      <a:schemeClr val="accent4"/>
                    </a:solidFill>
                  </a:tcPr>
                </a:tc>
                <a:tc>
                  <a:txBody>
                    <a:bodyPr/>
                    <a:lstStyle/>
                    <a:p>
                      <a:pPr algn="r" fontAlgn="t"/>
                      <a:r>
                        <a:rPr lang="en-GB" sz="800" u="none" strike="noStrike" dirty="0">
                          <a:effectLst/>
                        </a:rPr>
                        <a:t>57%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57%</a:t>
                      </a:r>
                    </a:p>
                  </a:txBody>
                  <a:tcPr marL="45720" marR="45720" anchor="ctr">
                    <a:solidFill>
                      <a:schemeClr val="accent4"/>
                    </a:solidFill>
                  </a:tcP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43%</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27%</a:t>
                      </a:r>
                    </a:p>
                  </a:txBody>
                  <a:tcPr marL="45720" marR="45720" anchor="ctr">
                    <a:solidFill>
                      <a:schemeClr val="accent4"/>
                    </a:solidFill>
                  </a:tcPr>
                </a:tc>
                <a:tc>
                  <a:txBody>
                    <a:bodyPr/>
                    <a:lstStyle/>
                    <a:p>
                      <a:pPr algn="r" fontAlgn="t"/>
                      <a:r>
                        <a:rPr lang="en-GB" sz="800" u="none" strike="noStrike">
                          <a:effectLst/>
                        </a:rPr>
                        <a:t>50%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53%</a:t>
                      </a:r>
                    </a:p>
                  </a:txBody>
                  <a:tcPr marL="45720" marR="45720" anchor="ctr">
                    <a:solidFill>
                      <a:schemeClr val="accent4"/>
                    </a:solidFill>
                  </a:tcPr>
                </a:tc>
              </a:tr>
              <a:tr h="304296">
                <a:tc rowSpan="3">
                  <a:txBody>
                    <a:bodyPr/>
                    <a:lstStyle/>
                    <a:p>
                      <a:pPr algn="l" fontAlgn="t"/>
                      <a:r>
                        <a:rPr lang="en-GB" sz="800" b="1" u="none" strike="noStrike">
                          <a:solidFill>
                            <a:srgbClr val="1B3F59"/>
                          </a:solidFill>
                          <a:effectLst/>
                        </a:rPr>
                        <a:t>Disability</a:t>
                      </a:r>
                      <a:endParaRPr lang="en-GB" sz="800" b="1" i="0" u="none" strike="noStrike">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l" fontAlgn="t"/>
                      <a:r>
                        <a:rPr lang="en-GB" sz="800" b="1" u="none" strike="noStrike" dirty="0">
                          <a:solidFill>
                            <a:srgbClr val="1B3F59"/>
                          </a:solidFill>
                          <a:effectLst/>
                        </a:rPr>
                        <a:t>No disability, mental health or illness</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76%</a:t>
                      </a:r>
                    </a:p>
                  </a:txBody>
                  <a:tcPr marL="45720" marR="45720" anchor="ctr"/>
                </a:tc>
                <a:tc>
                  <a:txBody>
                    <a:bodyPr/>
                    <a:lstStyle/>
                    <a:p>
                      <a:pPr algn="r" fontAlgn="t"/>
                      <a:r>
                        <a:rPr lang="en-GB" sz="800" u="none" strike="noStrike">
                          <a:effectLst/>
                        </a:rPr>
                        <a:t>68%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38%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304296">
                <a:tc vMerge="1">
                  <a:txBody>
                    <a:bodyPr/>
                    <a:lstStyle/>
                    <a:p>
                      <a:endParaRPr lang="en-GB"/>
                    </a:p>
                  </a:txBody>
                  <a:tcPr/>
                </a:tc>
                <a:tc>
                  <a:txBody>
                    <a:bodyPr/>
                    <a:lstStyle/>
                    <a:p>
                      <a:pPr algn="l" fontAlgn="t"/>
                      <a:r>
                        <a:rPr lang="en-GB" sz="800" b="1" u="none" strike="noStrike" dirty="0">
                          <a:solidFill>
                            <a:srgbClr val="1B3F59"/>
                          </a:solidFill>
                          <a:effectLst/>
                        </a:rPr>
                        <a:t>Yes, but no substantial impact on daily life</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73%</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77%</a:t>
                      </a:r>
                    </a:p>
                  </a:txBody>
                  <a:tcPr marL="45720" marR="45720" anchor="ctr"/>
                </a:tc>
                <a:tc>
                  <a:txBody>
                    <a:bodyPr/>
                    <a:lstStyle/>
                    <a:p>
                      <a:pPr algn="r" fontAlgn="t"/>
                      <a:r>
                        <a:rPr lang="en-GB" sz="800" u="none" strike="noStrike" dirty="0">
                          <a:effectLst/>
                        </a:rPr>
                        <a:t>70%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80%</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83%</a:t>
                      </a:r>
                    </a:p>
                  </a:txBody>
                  <a:tcPr marL="45720" marR="45720" anchor="ctr"/>
                </a:tc>
                <a:tc>
                  <a:txBody>
                    <a:bodyPr/>
                    <a:lstStyle/>
                    <a:p>
                      <a:pPr algn="r" fontAlgn="t"/>
                      <a:r>
                        <a:rPr lang="en-GB" sz="800" u="none" strike="noStrike" kern="1200" dirty="0">
                          <a:solidFill>
                            <a:schemeClr val="tx1"/>
                          </a:solidFill>
                          <a:effectLst/>
                          <a:latin typeface="+mn-lt"/>
                          <a:ea typeface="+mn-ea"/>
                          <a:cs typeface="+mn-cs"/>
                        </a:rPr>
                        <a:t>77%</a:t>
                      </a: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43%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rgbClr val="4A93C8"/>
                    </a:solidFill>
                  </a:tcPr>
                </a:tc>
                <a:tc>
                  <a:txBody>
                    <a:bodyPr/>
                    <a:lstStyle/>
                    <a:p>
                      <a:pPr algn="r" fontAlgn="t"/>
                      <a:r>
                        <a:rPr lang="en-GB" sz="800" u="none" strike="noStrike" dirty="0">
                          <a:effectLst/>
                        </a:rPr>
                        <a:t>57%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304296">
                <a:tc vMerge="1">
                  <a:txBody>
                    <a:bodyPr/>
                    <a:lstStyle/>
                    <a:p>
                      <a:endParaRPr lang="en-GB"/>
                    </a:p>
                  </a:txBody>
                  <a:tcPr/>
                </a:tc>
                <a:tc>
                  <a:txBody>
                    <a:bodyPr/>
                    <a:lstStyle/>
                    <a:p>
                      <a:pPr algn="l" fontAlgn="t"/>
                      <a:r>
                        <a:rPr lang="en-GB" sz="800" b="1" u="none" strike="noStrike" dirty="0">
                          <a:solidFill>
                            <a:srgbClr val="1B3F59"/>
                          </a:solidFill>
                          <a:effectLst/>
                        </a:rPr>
                        <a:t>Yes, has substantial impact on daily life</a:t>
                      </a:r>
                      <a:endParaRPr lang="en-GB" sz="800" b="1" i="0" u="none" strike="noStrike" dirty="0">
                        <a:solidFill>
                          <a:srgbClr val="1B3F59"/>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81%</a:t>
                      </a: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413551804"/>
              </p:ext>
            </p:extLst>
          </p:nvPr>
        </p:nvGraphicFramePr>
        <p:xfrm>
          <a:off x="226483" y="100534"/>
          <a:ext cx="5286178" cy="213360"/>
        </p:xfrm>
        <a:graphic>
          <a:graphicData uri="http://schemas.openxmlformats.org/drawingml/2006/table">
            <a:tbl>
              <a:tblPr>
                <a:tableStyleId>{E8B1032C-EA38-4F05-BA0D-38AFFFC7BED3}</a:tableStyleId>
              </a:tblPr>
              <a:tblGrid>
                <a:gridCol w="2643089"/>
                <a:gridCol w="2643089"/>
              </a:tblGrid>
              <a:tr h="193643">
                <a:tc>
                  <a:txBody>
                    <a:bodyPr/>
                    <a:lstStyle/>
                    <a:p>
                      <a:pPr marL="0" algn="r" defTabSz="685800" rtl="0" eaLnBrk="1" fontAlgn="t" latinLnBrk="0" hangingPunct="1"/>
                      <a:r>
                        <a:rPr lang="en-GB" sz="800" b="1" u="none" strike="noStrike" kern="1200" dirty="0" smtClean="0">
                          <a:solidFill>
                            <a:schemeClr val="bg1"/>
                          </a:solidFill>
                          <a:effectLst/>
                        </a:rPr>
                        <a:t>10 percentage points or more </a:t>
                      </a:r>
                      <a:r>
                        <a:rPr lang="en-GB" sz="800" b="1" i="1" u="none" strike="noStrike" kern="1200" dirty="0" smtClean="0">
                          <a:solidFill>
                            <a:schemeClr val="bg1"/>
                          </a:solidFill>
                          <a:effectLst/>
                        </a:rPr>
                        <a:t>above</a:t>
                      </a:r>
                      <a:r>
                        <a:rPr lang="en-GB" sz="800" b="1" u="none" strike="noStrike" kern="1200" dirty="0" smtClean="0">
                          <a:solidFill>
                            <a:schemeClr val="bg1"/>
                          </a:solidFill>
                          <a:effectLst/>
                        </a:rPr>
                        <a:t> the total</a:t>
                      </a:r>
                      <a:endParaRPr lang="en-GB" sz="800" b="1" u="none" strike="noStrike" kern="1200" dirty="0">
                        <a:solidFill>
                          <a:schemeClr val="bg1"/>
                        </a:solidFill>
                        <a:effectLst/>
                        <a:latin typeface="+mn-lt"/>
                        <a:ea typeface="+mn-ea"/>
                        <a:cs typeface="+mn-cs"/>
                      </a:endParaRPr>
                    </a:p>
                  </a:txBody>
                  <a:tcPr marL="45720" marR="45720">
                    <a:solidFill>
                      <a:srgbClr val="4A93C8"/>
                    </a:solidFill>
                  </a:tcPr>
                </a:tc>
                <a:tc>
                  <a:txBody>
                    <a:bodyPr/>
                    <a:lstStyle/>
                    <a:p>
                      <a:pPr marL="0" algn="r" defTabSz="685800" rtl="0" eaLnBrk="1" fontAlgn="t" latinLnBrk="0" hangingPunct="1"/>
                      <a:r>
                        <a:rPr lang="en-GB" sz="800" b="1" u="none" strike="noStrike" kern="1200" dirty="0" smtClean="0">
                          <a:solidFill>
                            <a:schemeClr val="bg1"/>
                          </a:solidFill>
                          <a:effectLst/>
                        </a:rPr>
                        <a:t>10 percentage points or</a:t>
                      </a:r>
                      <a:r>
                        <a:rPr lang="en-GB" sz="800" b="1" u="none" strike="noStrike" kern="1200" baseline="0" dirty="0" smtClean="0">
                          <a:solidFill>
                            <a:schemeClr val="bg1"/>
                          </a:solidFill>
                          <a:effectLst/>
                        </a:rPr>
                        <a:t> more</a:t>
                      </a:r>
                      <a:r>
                        <a:rPr lang="en-GB" sz="800" b="1" u="none" strike="noStrike" kern="1200" dirty="0" smtClean="0">
                          <a:solidFill>
                            <a:schemeClr val="bg1"/>
                          </a:solidFill>
                          <a:effectLst/>
                        </a:rPr>
                        <a:t> </a:t>
                      </a:r>
                      <a:r>
                        <a:rPr lang="en-GB" sz="800" b="1" i="1" u="none" strike="noStrike" kern="1200" dirty="0" smtClean="0">
                          <a:solidFill>
                            <a:schemeClr val="bg1"/>
                          </a:solidFill>
                          <a:effectLst/>
                        </a:rPr>
                        <a:t>below</a:t>
                      </a:r>
                      <a:r>
                        <a:rPr lang="en-GB" sz="800" b="1" u="none" strike="noStrike" kern="1200" dirty="0" smtClean="0">
                          <a:solidFill>
                            <a:schemeClr val="bg1"/>
                          </a:solidFill>
                          <a:effectLst/>
                        </a:rPr>
                        <a:t> the total</a:t>
                      </a:r>
                      <a:endParaRPr lang="en-GB" sz="800" b="1" u="none" strike="noStrike" kern="1200" dirty="0">
                        <a:solidFill>
                          <a:schemeClr val="bg1"/>
                        </a:solidFill>
                        <a:effectLst/>
                        <a:latin typeface="+mn-lt"/>
                        <a:ea typeface="+mn-ea"/>
                        <a:cs typeface="+mn-cs"/>
                      </a:endParaRPr>
                    </a:p>
                  </a:txBody>
                  <a:tcPr marL="45720" marR="45720">
                    <a:solidFill>
                      <a:schemeClr val="accent4"/>
                    </a:solidFill>
                  </a:tcPr>
                </a:tc>
              </a:tr>
            </a:tbl>
          </a:graphicData>
        </a:graphic>
      </p:graphicFrame>
    </p:spTree>
    <p:extLst>
      <p:ext uri="{BB962C8B-B14F-4D97-AF65-F5344CB8AC3E}">
        <p14:creationId xmlns:p14="http://schemas.microsoft.com/office/powerpoint/2010/main" val="1657085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22893658"/>
              </p:ext>
            </p:extLst>
          </p:nvPr>
        </p:nvGraphicFramePr>
        <p:xfrm>
          <a:off x="226483" y="259740"/>
          <a:ext cx="8748185" cy="4754880"/>
        </p:xfrm>
        <a:graphic>
          <a:graphicData uri="http://schemas.openxmlformats.org/drawingml/2006/table">
            <a:tbl>
              <a:tblPr>
                <a:tableStyleId>{E8B1032C-EA38-4F05-BA0D-38AFFFC7BED3}</a:tableStyleId>
              </a:tblPr>
              <a:tblGrid>
                <a:gridCol w="772584"/>
                <a:gridCol w="1315948"/>
                <a:gridCol w="512281"/>
                <a:gridCol w="512281"/>
                <a:gridCol w="512281"/>
                <a:gridCol w="512281"/>
                <a:gridCol w="508398"/>
                <a:gridCol w="516164"/>
                <a:gridCol w="512281"/>
                <a:gridCol w="512281"/>
                <a:gridCol w="512281"/>
                <a:gridCol w="512281"/>
                <a:gridCol w="512281"/>
                <a:gridCol w="512281"/>
                <a:gridCol w="512281"/>
              </a:tblGrid>
              <a:tr h="687418">
                <a:tc gridSpan="2">
                  <a:txBody>
                    <a:bodyPr/>
                    <a:lstStyle/>
                    <a:p>
                      <a:pPr marL="0" algn="ctr" defTabSz="685800" rtl="0" eaLnBrk="1" fontAlgn="b" latinLnBrk="0" hangingPunct="1"/>
                      <a:endParaRPr lang="en-GB" sz="800" b="1" u="none" strike="noStrike" kern="1200" dirty="0">
                        <a:solidFill>
                          <a:srgbClr val="1B3F59"/>
                        </a:solidFill>
                        <a:effectLst/>
                        <a:latin typeface="+mn-lt"/>
                        <a:ea typeface="+mn-ea"/>
                        <a:cs typeface="+mn-cs"/>
                      </a:endParaRPr>
                    </a:p>
                  </a:txBody>
                  <a:tcPr marL="45720" marR="45720" anchor="ctr"/>
                </a:tc>
                <a:tc hMerge="1">
                  <a:txBody>
                    <a:bodyPr/>
                    <a:lstStyle/>
                    <a:p>
                      <a:endParaRPr lang="en-GB"/>
                    </a:p>
                  </a:txBody>
                  <a:tcP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Playing sport as part of a club or </a:t>
                      </a:r>
                      <a:r>
                        <a:rPr lang="en-GB" sz="800" b="1" u="none" strike="noStrike" kern="1200" dirty="0" smtClean="0">
                          <a:solidFill>
                            <a:srgbClr val="1B3F59"/>
                          </a:solidFill>
                          <a:effectLst/>
                          <a:latin typeface="+mn-lt"/>
                          <a:ea typeface="+mn-ea"/>
                          <a:cs typeface="+mn-cs"/>
                        </a:rPr>
                        <a:t>organisation</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Moving about while playing with family and </a:t>
                      </a:r>
                      <a:r>
                        <a:rPr lang="en-GB" sz="800" b="1" u="none" strike="noStrike" kern="1200" dirty="0" smtClean="0">
                          <a:solidFill>
                            <a:srgbClr val="1B3F59"/>
                          </a:solidFill>
                          <a:effectLst/>
                          <a:latin typeface="+mn-lt"/>
                          <a:ea typeface="+mn-ea"/>
                          <a:cs typeface="+mn-cs"/>
                        </a:rPr>
                        <a:t>friends</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Walking for fun/leisure </a:t>
                      </a: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Walking for </a:t>
                      </a:r>
                      <a:r>
                        <a:rPr lang="en-GB" sz="800" b="1" u="none" strike="noStrike" kern="1200" dirty="0" smtClean="0">
                          <a:solidFill>
                            <a:srgbClr val="1B3F59"/>
                          </a:solidFill>
                          <a:effectLst/>
                          <a:latin typeface="+mn-lt"/>
                          <a:ea typeface="+mn-ea"/>
                          <a:cs typeface="+mn-cs"/>
                        </a:rPr>
                        <a:t>travel</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Cycling for fun/leisure or sport </a:t>
                      </a: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Cycling for </a:t>
                      </a:r>
                      <a:r>
                        <a:rPr lang="en-GB" sz="800" b="1" u="none" strike="noStrike" kern="1200" dirty="0" smtClean="0">
                          <a:solidFill>
                            <a:srgbClr val="1B3F59"/>
                          </a:solidFill>
                          <a:effectLst/>
                          <a:latin typeface="+mn-lt"/>
                          <a:ea typeface="+mn-ea"/>
                          <a:cs typeface="+mn-cs"/>
                        </a:rPr>
                        <a:t>travel</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Dancing as part of a class/lesson or informally with friends/family/on my own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Going to a gym/leisure centre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Doing fitness/exercise sessions at home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Doing housework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DIY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Gardening </a:t>
                      </a: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Being active as part of your </a:t>
                      </a:r>
                      <a:r>
                        <a:rPr lang="en-GB" sz="800" b="1" u="none" strike="noStrike" kern="1200" dirty="0" smtClean="0">
                          <a:solidFill>
                            <a:srgbClr val="1B3F59"/>
                          </a:solidFill>
                          <a:effectLst/>
                          <a:latin typeface="+mn-lt"/>
                          <a:ea typeface="+mn-ea"/>
                          <a:cs typeface="+mn-cs"/>
                        </a:rPr>
                        <a:t>job</a:t>
                      </a:r>
                      <a:endParaRPr lang="en-GB" sz="800" b="1" u="none" strike="noStrike" kern="1200" dirty="0">
                        <a:solidFill>
                          <a:srgbClr val="1B3F59"/>
                        </a:solidFill>
                        <a:effectLst/>
                        <a:latin typeface="+mn-lt"/>
                        <a:ea typeface="+mn-ea"/>
                        <a:cs typeface="+mn-cs"/>
                      </a:endParaRPr>
                    </a:p>
                  </a:txBody>
                  <a:tcPr marL="45720" marR="45720" anchor="ctr"/>
                </a:tc>
              </a:tr>
              <a:tr h="0">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45720" marR="45720" anchor="ctr"/>
                </a:tc>
                <a:tc>
                  <a:txBody>
                    <a:bodyPr/>
                    <a:lstStyle/>
                    <a:p>
                      <a:pPr algn="r" fontAlgn="t"/>
                      <a:r>
                        <a:rPr lang="en-GB" sz="800" u="none" strike="noStrike" dirty="0">
                          <a:effectLst/>
                        </a:rPr>
                        <a:t>77%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noFill/>
                  </a:tcPr>
                </a:tc>
                <a:tc>
                  <a:txBody>
                    <a:bodyPr/>
                    <a:lstStyle/>
                    <a:p>
                      <a:pPr algn="r" fontAlgn="t"/>
                      <a:r>
                        <a:rPr lang="en-GB" sz="800" u="none" strike="noStrike" dirty="0">
                          <a:effectLst/>
                        </a:rPr>
                        <a:t>74%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150642">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noFill/>
                  </a:tcP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79%</a:t>
                      </a:r>
                    </a:p>
                  </a:txBody>
                  <a:tcPr marL="45720" marR="45720" anchor="ctr">
                    <a:solidFill>
                      <a:srgbClr val="4A93C8"/>
                    </a:solidFill>
                  </a:tcPr>
                </a:tc>
                <a:tc>
                  <a:txBody>
                    <a:bodyPr/>
                    <a:lstStyle/>
                    <a:p>
                      <a:pPr algn="r" fontAlgn="t"/>
                      <a:r>
                        <a:rPr lang="en-GB" sz="800" u="none" strike="noStrike">
                          <a:effectLst/>
                        </a:rPr>
                        <a:t>71%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57%</a:t>
                      </a:r>
                    </a:p>
                  </a:txBody>
                  <a:tcPr marL="45720" marR="45720" anchor="ctr">
                    <a:solidFill>
                      <a:schemeClr val="accent4"/>
                    </a:solidFill>
                  </a:tcPr>
                </a:tc>
                <a:tc>
                  <a:txBody>
                    <a:bodyPr/>
                    <a:lstStyle/>
                    <a:p>
                      <a:pPr algn="r" fontAlgn="t"/>
                      <a:r>
                        <a:rPr lang="en-GB" sz="800" u="none" strike="noStrike">
                          <a:effectLst/>
                        </a:rPr>
                        <a:t>71%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7%</a:t>
                      </a:r>
                    </a:p>
                  </a:txBody>
                  <a:tcPr marL="45720" marR="45720" anchor="ctr">
                    <a:solidFill>
                      <a:schemeClr val="accent4"/>
                    </a:solidFill>
                  </a:tcPr>
                </a:tc>
                <a:tc>
                  <a:txBody>
                    <a:bodyPr/>
                    <a:lstStyle/>
                    <a:p>
                      <a:pPr algn="r" fontAlgn="t"/>
                      <a:r>
                        <a:rPr lang="en-GB" sz="800" u="none" strike="noStrike">
                          <a:effectLst/>
                        </a:rPr>
                        <a:t>43%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43%</a:t>
                      </a:r>
                    </a:p>
                  </a:txBody>
                  <a:tcPr marL="45720" marR="45720" anchor="ctr">
                    <a:solidFill>
                      <a:schemeClr val="accent4"/>
                    </a:solidFill>
                  </a:tcPr>
                </a:tc>
              </a:tr>
              <a:tr h="150642">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One adult and two or more children aged 18 or under</a:t>
                      </a:r>
                    </a:p>
                  </a:txBody>
                  <a:tcPr marL="45720" marR="45720" anchor="ctr"/>
                </a:tc>
                <a:tc>
                  <a:txBody>
                    <a:bodyPr/>
                    <a:lstStyle/>
                    <a:p>
                      <a:pPr algn="r" fontAlgn="t"/>
                      <a:r>
                        <a:rPr lang="en-GB" sz="800" u="none" strike="noStrike">
                          <a:effectLst/>
                        </a:rPr>
                        <a:t>77%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dirty="0">
                          <a:solidFill>
                            <a:schemeClr val="bg1"/>
                          </a:solidFill>
                          <a:effectLst/>
                        </a:rPr>
                        <a:t>46%</a:t>
                      </a:r>
                      <a:endParaRPr lang="en-GB" sz="800" b="1" i="0" u="none" strike="noStrike" dirty="0">
                        <a:solidFill>
                          <a:schemeClr val="bg1"/>
                        </a:solidFill>
                        <a:effectLst/>
                        <a:latin typeface="Arial" panose="020B0604020202020204" pitchFamily="34" charset="0"/>
                        <a:cs typeface="Arial" panose="020B0604020202020204" pitchFamily="34" charset="0"/>
                      </a:endParaRPr>
                    </a:p>
                  </a:txBody>
                  <a:tcPr marL="45720" marR="45720" anchor="ctr">
                    <a:solidFill>
                      <a:schemeClr val="accent4"/>
                    </a:solidFill>
                  </a:tcPr>
                </a:tc>
                <a:tc>
                  <a:txBody>
                    <a:bodyPr/>
                    <a:lstStyle/>
                    <a:p>
                      <a:pPr algn="r" fontAlgn="t"/>
                      <a:r>
                        <a:rPr lang="en-GB" sz="800" u="none" strike="noStrike" dirty="0">
                          <a:effectLst/>
                        </a:rPr>
                        <a:t>69%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77%</a:t>
                      </a:r>
                    </a:p>
                  </a:txBody>
                  <a:tcPr marL="45720" marR="45720" anchor="ctr">
                    <a:solidFill>
                      <a:srgbClr val="4A93C8"/>
                    </a:solidFill>
                  </a:tcP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69%</a:t>
                      </a:r>
                    </a:p>
                  </a:txBody>
                  <a:tcPr marL="45720" marR="45720" anchor="ctr">
                    <a:solidFill>
                      <a:schemeClr val="accent4"/>
                    </a:solidFill>
                  </a:tcPr>
                </a:tc>
                <a:tc>
                  <a:txBody>
                    <a:bodyPr/>
                    <a:lstStyle/>
                    <a:p>
                      <a:pPr algn="r" fontAlgn="t"/>
                      <a:r>
                        <a:rPr lang="en-GB" sz="800" u="none" strike="noStrike">
                          <a:effectLst/>
                        </a:rPr>
                        <a:t>77%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38%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45720" marR="45720" anchor="ctr"/>
                </a:tc>
                <a:tc>
                  <a:txBody>
                    <a:bodyPr/>
                    <a:lstStyle/>
                    <a:p>
                      <a:pPr algn="r" fontAlgn="t"/>
                      <a:r>
                        <a:rPr lang="en-GB" sz="800" u="none" strike="noStrike" dirty="0">
                          <a:effectLst/>
                        </a:rPr>
                        <a:t>78%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150642">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one child aged 18 or under</a:t>
                      </a: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74%</a:t>
                      </a:r>
                    </a:p>
                  </a:txBody>
                  <a:tcPr marL="45720" marR="45720" anchor="ctr">
                    <a:solidFill>
                      <a:srgbClr val="4A93C8"/>
                    </a:solidFill>
                  </a:tcPr>
                </a:tc>
                <a:tc>
                  <a:txBody>
                    <a:bodyPr/>
                    <a:lstStyle/>
                    <a:p>
                      <a:pPr algn="r" fontAlgn="t"/>
                      <a:r>
                        <a:rPr lang="en-GB" sz="800" u="none" strike="noStrike" dirty="0">
                          <a:effectLst/>
                        </a:rPr>
                        <a:t>78%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59%</a:t>
                      </a:r>
                    </a:p>
                  </a:txBody>
                  <a:tcPr marL="45720" marR="45720" anchor="ctr">
                    <a:solidFill>
                      <a:schemeClr val="accent4"/>
                    </a:solidFill>
                  </a:tcPr>
                </a:tc>
                <a:tc>
                  <a:txBody>
                    <a:bodyPr/>
                    <a:lstStyle/>
                    <a:p>
                      <a:pPr algn="r" fontAlgn="t"/>
                      <a:r>
                        <a:rPr lang="en-GB" sz="800" b="1" u="none" strike="noStrike" kern="1200" dirty="0">
                          <a:solidFill>
                            <a:schemeClr val="bg1"/>
                          </a:solidFill>
                          <a:effectLst/>
                          <a:latin typeface="+mn-lt"/>
                          <a:ea typeface="+mn-ea"/>
                          <a:cs typeface="+mn-cs"/>
                        </a:rPr>
                        <a:t>56%</a:t>
                      </a:r>
                    </a:p>
                  </a:txBody>
                  <a:tcPr marL="45720" marR="45720" anchor="ctr">
                    <a:solidFill>
                      <a:schemeClr val="accent4"/>
                    </a:solidFill>
                  </a:tcPr>
                </a:tc>
                <a:tc>
                  <a:txBody>
                    <a:bodyPr/>
                    <a:lstStyle/>
                    <a:p>
                      <a:pPr algn="r" fontAlgn="t"/>
                      <a:r>
                        <a:rPr lang="en-GB" sz="800" u="none" strike="noStrike" dirty="0">
                          <a:effectLst/>
                        </a:rPr>
                        <a:t>78%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63%</a:t>
                      </a:r>
                    </a:p>
                  </a:txBody>
                  <a:tcPr marL="45720" marR="45720" anchor="ctr">
                    <a:solidFill>
                      <a:schemeClr val="accent4"/>
                    </a:solidFill>
                  </a:tcPr>
                </a:tc>
                <a:tc>
                  <a:txBody>
                    <a:bodyPr/>
                    <a:lstStyle/>
                    <a:p>
                      <a:pPr algn="r" fontAlgn="t"/>
                      <a:r>
                        <a:rPr lang="en-GB" sz="800" u="none" strike="noStrike" dirty="0">
                          <a:effectLst/>
                        </a:rPr>
                        <a:t>59%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r>
              <a:tr h="150642">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45720" marR="45720" anchor="ctr"/>
                </a:tc>
                <a:tc>
                  <a:txBody>
                    <a:bodyPr/>
                    <a:lstStyle/>
                    <a:p>
                      <a:pPr algn="r" fontAlgn="t"/>
                      <a:r>
                        <a:rPr lang="en-GB" sz="800" u="none" strike="noStrike" dirty="0">
                          <a:effectLst/>
                        </a:rPr>
                        <a:t>79%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75%</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79%</a:t>
                      </a:r>
                    </a:p>
                  </a:txBody>
                  <a:tcPr marL="45720" marR="45720" anchor="ctr">
                    <a:solidFill>
                      <a:srgbClr val="4A93C8"/>
                    </a:solidFill>
                  </a:tcPr>
                </a:tc>
                <a:tc>
                  <a:txBody>
                    <a:bodyPr/>
                    <a:lstStyle/>
                    <a:p>
                      <a:pPr algn="r" fontAlgn="t"/>
                      <a:r>
                        <a:rPr lang="en-GB" sz="800" b="1" u="none" strike="noStrike" kern="1200" dirty="0">
                          <a:solidFill>
                            <a:schemeClr val="bg1"/>
                          </a:solidFill>
                          <a:effectLst/>
                          <a:latin typeface="+mn-lt"/>
                          <a:ea typeface="+mn-ea"/>
                          <a:cs typeface="+mn-cs"/>
                        </a:rPr>
                        <a:t>89%</a:t>
                      </a:r>
                    </a:p>
                  </a:txBody>
                  <a:tcPr marL="45720" marR="45720" anchor="ctr">
                    <a:solidFill>
                      <a:srgbClr val="4A93C8"/>
                    </a:solidFill>
                  </a:tcPr>
                </a:tc>
                <a:tc>
                  <a:txBody>
                    <a:bodyPr/>
                    <a:lstStyle/>
                    <a:p>
                      <a:pPr algn="r" fontAlgn="t"/>
                      <a:r>
                        <a:rPr lang="en-GB" sz="800" u="none" strike="noStrike" dirty="0">
                          <a:effectLst/>
                        </a:rPr>
                        <a:t>86%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Other</a:t>
                      </a: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60%</a:t>
                      </a:r>
                    </a:p>
                  </a:txBody>
                  <a:tcPr marL="45720" marR="45720" anchor="ctr">
                    <a:solidFill>
                      <a:schemeClr val="accent4"/>
                    </a:solidFill>
                  </a:tcPr>
                </a:tc>
                <a:tc>
                  <a:txBody>
                    <a:bodyPr/>
                    <a:lstStyle/>
                    <a:p>
                      <a:pPr algn="r" fontAlgn="t"/>
                      <a:r>
                        <a:rPr lang="en-GB" sz="800" u="none" strike="noStrike">
                          <a:effectLst/>
                        </a:rPr>
                        <a:t>60%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56%</a:t>
                      </a:r>
                    </a:p>
                  </a:txBody>
                  <a:tcPr marL="45720" marR="45720" anchor="ctr">
                    <a:solidFill>
                      <a:schemeClr val="accent4"/>
                    </a:solidFill>
                  </a:tcPr>
                </a:tc>
                <a:tc>
                  <a:txBody>
                    <a:bodyPr/>
                    <a:lstStyle/>
                    <a:p>
                      <a:pPr algn="r" fontAlgn="t"/>
                      <a:r>
                        <a:rPr lang="en-GB" sz="800" u="none" strike="noStrike">
                          <a:effectLst/>
                        </a:rPr>
                        <a:t>68%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c>
                  <a:txBody>
                    <a:bodyPr/>
                    <a:lstStyle/>
                    <a:p>
                      <a:pPr algn="r" fontAlgn="t"/>
                      <a:r>
                        <a:rPr lang="en-GB" sz="800" b="1" u="none" strike="noStrike" kern="1200" dirty="0">
                          <a:solidFill>
                            <a:schemeClr val="bg1"/>
                          </a:solidFill>
                          <a:effectLst/>
                          <a:latin typeface="+mn-lt"/>
                          <a:ea typeface="+mn-ea"/>
                          <a:cs typeface="+mn-cs"/>
                        </a:rPr>
                        <a:t>68%</a:t>
                      </a:r>
                    </a:p>
                  </a:txBody>
                  <a:tcPr marL="45720" marR="45720" anchor="ctr">
                    <a:solidFill>
                      <a:schemeClr val="accent4"/>
                    </a:solidFill>
                  </a:tcPr>
                </a:tc>
                <a:tc>
                  <a:txBody>
                    <a:bodyPr/>
                    <a:lstStyle/>
                    <a:p>
                      <a:pPr algn="r" fontAlgn="t"/>
                      <a:r>
                        <a:rPr lang="en-GB" sz="800" b="1" u="none" strike="noStrike" kern="1200" dirty="0">
                          <a:solidFill>
                            <a:schemeClr val="bg1"/>
                          </a:solidFill>
                          <a:effectLst/>
                          <a:latin typeface="+mn-lt"/>
                          <a:ea typeface="+mn-ea"/>
                          <a:cs typeface="+mn-cs"/>
                        </a:rPr>
                        <a:t>68%</a:t>
                      </a:r>
                    </a:p>
                  </a:txBody>
                  <a:tcPr marL="45720" marR="45720" anchor="ctr">
                    <a:solidFill>
                      <a:schemeClr val="accent4"/>
                    </a:solidFill>
                  </a:tcPr>
                </a:tc>
                <a:tc>
                  <a:txBody>
                    <a:bodyPr/>
                    <a:lstStyle/>
                    <a:p>
                      <a:pPr algn="r" fontAlgn="t"/>
                      <a:r>
                        <a:rPr lang="en-GB" sz="800" u="none" strike="noStrike" dirty="0">
                          <a:effectLst/>
                        </a:rPr>
                        <a:t>56%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32%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 on joining panel</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Physically inactive</a:t>
                      </a: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38%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r>
              <a:tr h="150642">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Physically active at least once a week</a:t>
                      </a:r>
                    </a:p>
                  </a:txBody>
                  <a:tcPr marL="45720" marR="45720" anchor="ctr"/>
                </a:tc>
                <a:tc>
                  <a:txBody>
                    <a:bodyPr/>
                    <a:lstStyle/>
                    <a:p>
                      <a:pPr algn="r" fontAlgn="t"/>
                      <a:r>
                        <a:rPr lang="en-GB" sz="800" u="none" strike="noStrike">
                          <a:effectLst/>
                        </a:rPr>
                        <a:t>76%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75%</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42%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63%</a:t>
                      </a:r>
                    </a:p>
                  </a:txBody>
                  <a:tcPr marL="45720" marR="45720" anchor="ctr">
                    <a:solidFill>
                      <a:schemeClr val="accent4"/>
                    </a:solidFill>
                  </a:tcPr>
                </a:tc>
                <a:tc>
                  <a:txBody>
                    <a:bodyPr/>
                    <a:lstStyle/>
                    <a:p>
                      <a:pPr algn="r" fontAlgn="t"/>
                      <a:r>
                        <a:rPr lang="en-GB" sz="800" u="none" strike="noStrike">
                          <a:effectLst/>
                        </a:rPr>
                        <a:t>61%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b="1" u="none" strike="noStrike" kern="1200" dirty="0">
                          <a:solidFill>
                            <a:schemeClr val="bg1"/>
                          </a:solidFill>
                          <a:effectLst/>
                          <a:latin typeface="+mn-lt"/>
                          <a:ea typeface="+mn-ea"/>
                          <a:cs typeface="+mn-cs"/>
                        </a:rPr>
                        <a:t>65%</a:t>
                      </a:r>
                    </a:p>
                  </a:txBody>
                  <a:tcPr marL="45720" marR="45720" anchor="ctr">
                    <a:solidFill>
                      <a:schemeClr val="accent4"/>
                    </a:solidFill>
                  </a:tcP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33%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43%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bl>
          </a:graphicData>
        </a:graphic>
      </p:graphicFrame>
    </p:spTree>
    <p:extLst>
      <p:ext uri="{BB962C8B-B14F-4D97-AF65-F5344CB8AC3E}">
        <p14:creationId xmlns:p14="http://schemas.microsoft.com/office/powerpoint/2010/main" val="2278165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693200544"/>
              </p:ext>
            </p:extLst>
          </p:nvPr>
        </p:nvGraphicFramePr>
        <p:xfrm>
          <a:off x="226483" y="394023"/>
          <a:ext cx="8748185" cy="3688080"/>
        </p:xfrm>
        <a:graphic>
          <a:graphicData uri="http://schemas.openxmlformats.org/drawingml/2006/table">
            <a:tbl>
              <a:tblPr>
                <a:tableStyleId>{E8B1032C-EA38-4F05-BA0D-38AFFFC7BED3}</a:tableStyleId>
              </a:tblPr>
              <a:tblGrid>
                <a:gridCol w="772584"/>
                <a:gridCol w="1315948"/>
                <a:gridCol w="512281"/>
                <a:gridCol w="512281"/>
                <a:gridCol w="512281"/>
                <a:gridCol w="512281"/>
                <a:gridCol w="512281"/>
                <a:gridCol w="512281"/>
                <a:gridCol w="512281"/>
                <a:gridCol w="512281"/>
                <a:gridCol w="512281"/>
                <a:gridCol w="512281"/>
                <a:gridCol w="512281"/>
                <a:gridCol w="512281"/>
                <a:gridCol w="512281"/>
              </a:tblGrid>
              <a:tr h="687418">
                <a:tc gridSpan="2">
                  <a:txBody>
                    <a:bodyPr/>
                    <a:lstStyle/>
                    <a:p>
                      <a:pPr marL="0" algn="ctr" defTabSz="685800" rtl="0" eaLnBrk="1" fontAlgn="b" latinLnBrk="0" hangingPunct="1"/>
                      <a:endParaRPr lang="en-GB" sz="800" b="1" u="none" strike="noStrike" kern="1200" dirty="0">
                        <a:solidFill>
                          <a:srgbClr val="1B3F59"/>
                        </a:solidFill>
                        <a:effectLst/>
                        <a:latin typeface="+mn-lt"/>
                        <a:ea typeface="+mn-ea"/>
                        <a:cs typeface="+mn-cs"/>
                      </a:endParaRPr>
                    </a:p>
                  </a:txBody>
                  <a:tcPr marL="45720" marR="45720" anchor="ctr"/>
                </a:tc>
                <a:tc hMerge="1">
                  <a:txBody>
                    <a:bodyPr/>
                    <a:lstStyle/>
                    <a:p>
                      <a:endParaRPr lang="en-GB"/>
                    </a:p>
                  </a:txBody>
                  <a:tcP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Playing sport as part of a club or </a:t>
                      </a:r>
                      <a:r>
                        <a:rPr lang="en-GB" sz="800" b="1" u="none" strike="noStrike" kern="1200" dirty="0" smtClean="0">
                          <a:solidFill>
                            <a:srgbClr val="1B3F59"/>
                          </a:solidFill>
                          <a:effectLst/>
                          <a:latin typeface="+mn-lt"/>
                          <a:ea typeface="+mn-ea"/>
                          <a:cs typeface="+mn-cs"/>
                        </a:rPr>
                        <a:t>organisation</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Moving about while playing with family and </a:t>
                      </a:r>
                      <a:r>
                        <a:rPr lang="en-GB" sz="800" b="1" u="none" strike="noStrike" kern="1200" dirty="0" smtClean="0">
                          <a:solidFill>
                            <a:srgbClr val="1B3F59"/>
                          </a:solidFill>
                          <a:effectLst/>
                          <a:latin typeface="+mn-lt"/>
                          <a:ea typeface="+mn-ea"/>
                          <a:cs typeface="+mn-cs"/>
                        </a:rPr>
                        <a:t>friends</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Walking for fun/leisure </a:t>
                      </a: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Walking for </a:t>
                      </a:r>
                      <a:r>
                        <a:rPr lang="en-GB" sz="800" b="1" u="none" strike="noStrike" kern="1200" dirty="0" smtClean="0">
                          <a:solidFill>
                            <a:srgbClr val="1B3F59"/>
                          </a:solidFill>
                          <a:effectLst/>
                          <a:latin typeface="+mn-lt"/>
                          <a:ea typeface="+mn-ea"/>
                          <a:cs typeface="+mn-cs"/>
                        </a:rPr>
                        <a:t>travel </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Cycling for fun/leisure or sport </a:t>
                      </a: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Cycling for </a:t>
                      </a:r>
                      <a:r>
                        <a:rPr lang="en-GB" sz="800" b="1" u="none" strike="noStrike" kern="1200" dirty="0" smtClean="0">
                          <a:solidFill>
                            <a:srgbClr val="1B3F59"/>
                          </a:solidFill>
                          <a:effectLst/>
                          <a:latin typeface="+mn-lt"/>
                          <a:ea typeface="+mn-ea"/>
                          <a:cs typeface="+mn-cs"/>
                        </a:rPr>
                        <a:t>travel</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Dancing as part of a class/lesson or informally with friends/family/on my own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Going to a gym/leisure centre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Doing fitness/exercise sessions at home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Doing housework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DIY </a:t>
                      </a:r>
                    </a:p>
                  </a:txBody>
                  <a:tcPr marL="45720" marR="45720" anchor="ctr"/>
                </a:tc>
                <a:tc>
                  <a:txBody>
                    <a:bodyPr/>
                    <a:lstStyle/>
                    <a:p>
                      <a:pPr marL="0" algn="ctr" defTabSz="685800" rtl="0" eaLnBrk="1" fontAlgn="b" latinLnBrk="0" hangingPunct="1"/>
                      <a:r>
                        <a:rPr lang="en-GB" sz="800" b="1" u="none" strike="noStrike" kern="1200">
                          <a:solidFill>
                            <a:srgbClr val="1B3F59"/>
                          </a:solidFill>
                          <a:effectLst/>
                          <a:latin typeface="+mn-lt"/>
                          <a:ea typeface="+mn-ea"/>
                          <a:cs typeface="+mn-cs"/>
                        </a:rPr>
                        <a:t>Gardening </a:t>
                      </a:r>
                    </a:p>
                  </a:txBody>
                  <a:tcPr marL="45720" marR="45720" anchor="ctr"/>
                </a:tc>
                <a:tc>
                  <a:txBody>
                    <a:bodyPr/>
                    <a:lstStyle/>
                    <a:p>
                      <a:pPr marL="0" algn="ctr" defTabSz="685800" rtl="0" eaLnBrk="1" fontAlgn="b" latinLnBrk="0" hangingPunct="1"/>
                      <a:r>
                        <a:rPr lang="en-GB" sz="800" b="1" u="none" strike="noStrike" kern="1200" dirty="0">
                          <a:solidFill>
                            <a:srgbClr val="1B3F59"/>
                          </a:solidFill>
                          <a:effectLst/>
                          <a:latin typeface="+mn-lt"/>
                          <a:ea typeface="+mn-ea"/>
                          <a:cs typeface="+mn-cs"/>
                        </a:rPr>
                        <a:t>Being active as part of your </a:t>
                      </a:r>
                      <a:r>
                        <a:rPr lang="en-GB" sz="800" b="1" u="none" strike="noStrike" kern="1200" dirty="0" smtClean="0">
                          <a:solidFill>
                            <a:srgbClr val="1B3F59"/>
                          </a:solidFill>
                          <a:effectLst/>
                          <a:latin typeface="+mn-lt"/>
                          <a:ea typeface="+mn-ea"/>
                          <a:cs typeface="+mn-cs"/>
                        </a:rPr>
                        <a:t>job</a:t>
                      </a:r>
                      <a:endParaRPr lang="en-GB" sz="800" b="1" u="none" strike="noStrike" kern="1200" dirty="0">
                        <a:solidFill>
                          <a:srgbClr val="1B3F59"/>
                        </a:solidFill>
                        <a:effectLst/>
                        <a:latin typeface="+mn-lt"/>
                        <a:ea typeface="+mn-ea"/>
                        <a:cs typeface="+mn-cs"/>
                      </a:endParaRPr>
                    </a:p>
                  </a:txBody>
                  <a:tcPr marL="45720" marR="45720" anchor="ctr"/>
                </a:tc>
              </a:tr>
              <a:tr h="0">
                <a:tc rowSpan="8">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Employment status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45720" marR="45720" anchor="ctr"/>
                </a:tc>
                <a:tc>
                  <a:txBody>
                    <a:bodyPr/>
                    <a:lstStyle/>
                    <a:p>
                      <a:pPr algn="r" fontAlgn="t"/>
                      <a:r>
                        <a:rPr lang="en-GB" sz="800" u="none" strike="noStrike" dirty="0">
                          <a:effectLst/>
                        </a:rPr>
                        <a:t>83%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87%</a:t>
                      </a:r>
                    </a:p>
                  </a:txBody>
                  <a:tcPr marL="45720" marR="45720" anchor="ctr">
                    <a:solidFill>
                      <a:srgbClr val="4A93C8"/>
                    </a:solidFill>
                  </a:tcPr>
                </a:tc>
                <a:tc>
                  <a:txBody>
                    <a:bodyPr/>
                    <a:lstStyle/>
                    <a:p>
                      <a:pPr algn="r" fontAlgn="t"/>
                      <a:r>
                        <a:rPr lang="en-GB" sz="800" u="none" strike="noStrike" dirty="0">
                          <a:effectLst/>
                        </a:rPr>
                        <a:t>73%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90%</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84%</a:t>
                      </a:r>
                    </a:p>
                  </a:txBody>
                  <a:tcPr marL="45720" marR="45720" anchor="ctr">
                    <a:solidFill>
                      <a:srgbClr val="4A93C8"/>
                    </a:solidFill>
                  </a:tcPr>
                </a:tc>
                <a:tc>
                  <a:txBody>
                    <a:bodyPr/>
                    <a:lstStyle/>
                    <a:p>
                      <a:pPr algn="r" fontAlgn="t"/>
                      <a:r>
                        <a:rPr lang="en-GB" sz="800" u="none" strike="noStrike" dirty="0">
                          <a:effectLst/>
                        </a:rPr>
                        <a:t>57%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44%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76%</a:t>
                      </a:r>
                    </a:p>
                  </a:txBody>
                  <a:tcPr marL="45720" marR="45720" anchor="ctr">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Employee part-time</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45720" marR="45720" anchor="ctr">
                    <a:solidFill>
                      <a:schemeClr val="accent4"/>
                    </a:solidFill>
                  </a:tcPr>
                </a:tc>
                <a:tc>
                  <a:txBody>
                    <a:bodyPr/>
                    <a:lstStyle/>
                    <a:p>
                      <a:pPr algn="r" fontAlgn="t"/>
                      <a:r>
                        <a:rPr lang="en-GB" sz="800" u="none" strike="noStrike" dirty="0">
                          <a:effectLst/>
                        </a:rPr>
                        <a:t>56%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44%</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59%</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c>
                  <a:txBody>
                    <a:bodyPr/>
                    <a:lstStyle/>
                    <a:p>
                      <a:pPr algn="r" fontAlgn="t"/>
                      <a:r>
                        <a:rPr lang="en-GB" sz="800" u="none" strike="noStrike" dirty="0">
                          <a:effectLst/>
                        </a:rPr>
                        <a:t>52%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26%</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44%</a:t>
                      </a:r>
                    </a:p>
                  </a:txBody>
                  <a:tcPr marL="45720" marR="45720" anchor="ctr">
                    <a:solidFill>
                      <a:schemeClr val="accent4"/>
                    </a:solidFill>
                  </a:tcPr>
                </a:tc>
                <a:tc>
                  <a:txBody>
                    <a:bodyPr/>
                    <a:lstStyle/>
                    <a:p>
                      <a:pPr algn="r" fontAlgn="t"/>
                      <a:r>
                        <a:rPr lang="en-GB" sz="800" u="none" strike="noStrike" dirty="0">
                          <a:effectLst/>
                        </a:rPr>
                        <a:t>56%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95%</a:t>
                      </a:r>
                    </a:p>
                  </a:txBody>
                  <a:tcPr marL="45720" marR="45720" anchor="ctr">
                    <a:solidFill>
                      <a:srgbClr val="4A93C8"/>
                    </a:solidFill>
                  </a:tcPr>
                </a:tc>
                <a:tc>
                  <a:txBody>
                    <a:bodyPr/>
                    <a:lstStyle/>
                    <a:p>
                      <a:pPr algn="r" fontAlgn="t"/>
                      <a:r>
                        <a:rPr lang="en-GB" sz="800" u="none" strike="noStrike" dirty="0">
                          <a:effectLst/>
                        </a:rPr>
                        <a:t>79%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42%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67%</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73%</a:t>
                      </a:r>
                    </a:p>
                  </a:txBody>
                  <a:tcPr marL="45720" marR="45720" anchor="ctr">
                    <a:solidFill>
                      <a:srgbClr val="4A93C8"/>
                    </a:solidFill>
                  </a:tcPr>
                </a:tc>
                <a:tc>
                  <a:txBody>
                    <a:bodyPr/>
                    <a:lstStyle/>
                    <a:p>
                      <a:pPr algn="r" fontAlgn="t"/>
                      <a:r>
                        <a:rPr lang="en-GB" sz="800" u="none" strike="noStrike" dirty="0">
                          <a:effectLst/>
                        </a:rPr>
                        <a:t>64%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150642">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45720" marR="45720" anchor="ctr">
                    <a:solidFill>
                      <a:schemeClr val="accent4"/>
                    </a:solidFill>
                  </a:tcPr>
                </a:tc>
                <a:tc>
                  <a:txBody>
                    <a:bodyPr/>
                    <a:lstStyle/>
                    <a:p>
                      <a:pPr algn="r" fontAlgn="t"/>
                      <a:r>
                        <a:rPr lang="en-GB" sz="800" u="none" strike="noStrike" dirty="0">
                          <a:effectLst/>
                        </a:rPr>
                        <a:t>40%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45720" marR="45720" anchor="ctr">
                    <a:solidFill>
                      <a:schemeClr val="accent4"/>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Student</a:t>
                      </a:r>
                    </a:p>
                  </a:txBody>
                  <a:tcPr marL="45720" marR="45720" anchor="ctr"/>
                </a:tc>
                <a:tc>
                  <a:txBody>
                    <a:bodyPr/>
                    <a:lstStyle/>
                    <a:p>
                      <a:pPr algn="r" fontAlgn="t"/>
                      <a:r>
                        <a:rPr lang="en-GB" sz="800" u="none" strike="noStrike">
                          <a:effectLst/>
                        </a:rPr>
                        <a:t>69%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algn="r" fontAlgn="t"/>
                      <a:r>
                        <a:rPr lang="en-GB" sz="800" u="none" strike="noStrike" dirty="0">
                          <a:effectLst/>
                        </a:rPr>
                        <a:t>81%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75%</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75%</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81%</a:t>
                      </a:r>
                    </a:p>
                  </a:txBody>
                  <a:tcPr marL="45720" marR="45720" anchor="ctr">
                    <a:solidFill>
                      <a:srgbClr val="4A93C8"/>
                    </a:solidFill>
                  </a:tcPr>
                </a:tc>
                <a:tc>
                  <a:txBody>
                    <a:bodyPr/>
                    <a:lstStyle/>
                    <a:p>
                      <a:pPr algn="r" fontAlgn="t"/>
                      <a:r>
                        <a:rPr lang="en-GB" sz="800" u="none" strike="noStrike" dirty="0">
                          <a:effectLst/>
                        </a:rPr>
                        <a:t>81%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88%</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19%</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44%</a:t>
                      </a:r>
                    </a:p>
                  </a:txBody>
                  <a:tcPr marL="45720" marR="45720" anchor="ctr">
                    <a:solidFill>
                      <a:schemeClr val="accent4"/>
                    </a:solidFill>
                  </a:tcPr>
                </a:tc>
              </a:tr>
              <a:tr h="150642">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Not in work and looking after home or family</a:t>
                      </a:r>
                    </a:p>
                  </a:txBody>
                  <a:tcPr marL="45720" marR="45720" anchor="ctr"/>
                </a:tc>
                <a:tc>
                  <a:txBody>
                    <a:bodyPr/>
                    <a:lstStyle/>
                    <a:p>
                      <a:pPr algn="r" fontAlgn="t"/>
                      <a:r>
                        <a:rPr lang="en-GB" sz="800" u="none" strike="noStrike" dirty="0">
                          <a:effectLst/>
                        </a:rPr>
                        <a:t>80%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75%</a:t>
                      </a:r>
                    </a:p>
                  </a:txBody>
                  <a:tcPr marL="45720" marR="45720" anchor="ctr">
                    <a:solidFill>
                      <a:srgbClr val="4A93C8"/>
                    </a:solidFill>
                  </a:tcPr>
                </a:tc>
                <a:tc>
                  <a:txBody>
                    <a:bodyPr/>
                    <a:lstStyle/>
                    <a:p>
                      <a:pPr algn="r" fontAlgn="t"/>
                      <a:r>
                        <a:rPr lang="en-GB" sz="800" u="none" strike="noStrike" dirty="0">
                          <a:effectLst/>
                        </a:rPr>
                        <a:t>85%</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75%</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80%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90%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70%</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75%</a:t>
                      </a:r>
                    </a:p>
                  </a:txBody>
                  <a:tcPr marL="45720" marR="45720" anchor="ctr">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Long-term sick</a:t>
                      </a: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74%</a:t>
                      </a:r>
                    </a:p>
                  </a:txBody>
                  <a:tcPr marL="45720" marR="45720" anchor="ctr">
                    <a:solidFill>
                      <a:srgbClr val="4A93C8"/>
                    </a:solidFill>
                  </a:tcPr>
                </a:tc>
                <a:tc>
                  <a:txBody>
                    <a:bodyPr/>
                    <a:lstStyle/>
                    <a:p>
                      <a:pPr algn="r" fontAlgn="t"/>
                      <a:r>
                        <a:rPr lang="en-GB" sz="800" u="none" strike="noStrike" dirty="0">
                          <a:effectLst/>
                        </a:rPr>
                        <a:t>79%</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74%</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74%</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58%</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68%</a:t>
                      </a:r>
                    </a:p>
                  </a:txBody>
                  <a:tcPr marL="45720" marR="45720" anchor="ctr">
                    <a:solidFill>
                      <a:srgbClr val="4A93C8"/>
                    </a:solidFill>
                  </a:tcPr>
                </a:tc>
                <a:tc>
                  <a:txBody>
                    <a:bodyPr/>
                    <a:lstStyle/>
                    <a:p>
                      <a:pPr algn="r" fontAlgn="t"/>
                      <a:r>
                        <a:rPr lang="en-GB" sz="800" u="none" strike="noStrike">
                          <a:effectLst/>
                        </a:rPr>
                        <a:t>68%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Low income</a:t>
                      </a: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61%</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73%</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77%</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38%</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53%</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Other income</a:t>
                      </a:r>
                    </a:p>
                  </a:txBody>
                  <a:tcPr marL="45720" marR="45720" anchor="ctr"/>
                </a:tc>
                <a:tc>
                  <a:txBody>
                    <a:bodyPr/>
                    <a:lstStyle/>
                    <a:p>
                      <a:pPr algn="r" fontAlgn="t"/>
                      <a:r>
                        <a:rPr lang="en-GB" sz="800" u="none" strike="noStrike">
                          <a:effectLst/>
                        </a:rPr>
                        <a:t>79%</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60%</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85%</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66%</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80%</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72%</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71%</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85%</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a:effectLst/>
                        </a:rPr>
                        <a:t>75%</a:t>
                      </a:r>
                      <a:endParaRPr lang="en-GB" sz="8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56%</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44%</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62%</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c>
                  <a:txBody>
                    <a:bodyPr/>
                    <a:lstStyle/>
                    <a:p>
                      <a:pPr algn="r" fontAlgn="t"/>
                      <a:r>
                        <a:rPr lang="en-GB" sz="800" u="none" strike="noStrike" dirty="0">
                          <a:effectLst/>
                        </a:rPr>
                        <a:t>68%</a:t>
                      </a:r>
                      <a:endParaRPr lang="en-GB" sz="8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tc>
              </a:tr>
            </a:tbl>
          </a:graphicData>
        </a:graphic>
      </p:graphicFrame>
    </p:spTree>
    <p:extLst>
      <p:ext uri="{BB962C8B-B14F-4D97-AF65-F5344CB8AC3E}">
        <p14:creationId xmlns:p14="http://schemas.microsoft.com/office/powerpoint/2010/main" val="25320058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On how many days in a typical week do you do a total of 30 minutes or more </a:t>
            </a:r>
            <a:r>
              <a:rPr lang="en-GB" sz="2000" dirty="0" smtClean="0"/>
              <a:t>of </a:t>
            </a:r>
            <a:r>
              <a:rPr lang="en-GB" sz="2000" dirty="0"/>
              <a:t>physical activity which was enough to raise your breathing rate</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4" name="Chart 3"/>
          <p:cNvGraphicFramePr>
            <a:graphicFrameLocks/>
          </p:cNvGraphicFramePr>
          <p:nvPr>
            <p:extLst>
              <p:ext uri="{D42A27DB-BD31-4B8C-83A1-F6EECF244321}">
                <p14:modId xmlns:p14="http://schemas.microsoft.com/office/powerpoint/2010/main" val="3111097047"/>
              </p:ext>
            </p:extLst>
          </p:nvPr>
        </p:nvGraphicFramePr>
        <p:xfrm>
          <a:off x="389466" y="1231891"/>
          <a:ext cx="6450677" cy="3362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333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9545845"/>
              </p:ext>
            </p:extLst>
          </p:nvPr>
        </p:nvGraphicFramePr>
        <p:xfrm>
          <a:off x="234266" y="61657"/>
          <a:ext cx="7887691" cy="4998720"/>
        </p:xfrm>
        <a:graphic>
          <a:graphicData uri="http://schemas.openxmlformats.org/drawingml/2006/table">
            <a:tbl>
              <a:tblPr>
                <a:tableStyleId>{E8B1032C-EA38-4F05-BA0D-38AFFFC7BED3}</a:tableStyleId>
              </a:tblPr>
              <a:tblGrid>
                <a:gridCol w="793489"/>
                <a:gridCol w="1586202"/>
                <a:gridCol w="612000"/>
                <a:gridCol w="612000"/>
                <a:gridCol w="612000"/>
                <a:gridCol w="612000"/>
                <a:gridCol w="612000"/>
                <a:gridCol w="612000"/>
                <a:gridCol w="612000"/>
                <a:gridCol w="612000"/>
                <a:gridCol w="612000"/>
              </a:tblGrid>
              <a:tr h="0">
                <a:tc gridSpan="2">
                  <a:txBody>
                    <a:bodyPr/>
                    <a:lstStyle/>
                    <a:p>
                      <a:pPr marL="0" algn="r" defTabSz="685800" rtl="0" eaLnBrk="1" fontAlgn="t" latinLnBrk="0" hangingPunct="1"/>
                      <a:endParaRPr lang="en-GB" sz="800" u="none" strike="noStrike" kern="1200" dirty="0">
                        <a:solidFill>
                          <a:schemeClr val="tx1"/>
                        </a:solidFill>
                        <a:effectLst/>
                        <a:latin typeface="+mn-lt"/>
                        <a:ea typeface="+mn-ea"/>
                        <a:cs typeface="+mn-cs"/>
                      </a:endParaRPr>
                    </a:p>
                  </a:txBody>
                  <a:tcPr marL="45720" marR="4572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2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4 days</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5 days</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6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Don't know</a:t>
                      </a:r>
                    </a:p>
                  </a:txBody>
                  <a:tcPr marL="45720" marR="45720" anchor="ctr"/>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45720" marR="45720" anchor="ctr"/>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19%</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19%</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19%</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21%</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45-64</a:t>
                      </a:r>
                    </a:p>
                  </a:txBody>
                  <a:tcPr marL="45720" marR="45720" anchor="ctr"/>
                </a:tc>
                <a:tc>
                  <a:txBody>
                    <a:bodyPr/>
                    <a:lstStyle/>
                    <a:p>
                      <a:pPr marL="0" algn="r" defTabSz="685800" rtl="0" eaLnBrk="1" fontAlgn="t" latinLnBrk="0" hangingPunct="1"/>
                      <a:r>
                        <a:rPr lang="en-GB" sz="800" u="none" strike="noStrike" kern="1200" dirty="0">
                          <a:effectLst/>
                        </a:rPr>
                        <a:t>13%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29%</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45720" marR="45720" anchor="ctr"/>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17%</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Gender</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45720" marR="4572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19%</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6%</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22%</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8%</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45720" marR="4572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45720" marR="45720" anchor="ctr"/>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12%</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No disability, mental health or illness</a:t>
                      </a: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19%</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22%</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but no substantial impact on daily life</a:t>
                      </a:r>
                    </a:p>
                  </a:txBody>
                  <a:tcPr marL="45720" marR="45720" anchor="ctr"/>
                </a:tc>
                <a:tc>
                  <a:txBody>
                    <a:bodyPr/>
                    <a:lstStyle/>
                    <a:p>
                      <a:pPr marL="0" algn="r" defTabSz="685800" rtl="0" eaLnBrk="1" fontAlgn="t" latinLnBrk="0" hangingPunct="1"/>
                      <a:r>
                        <a:rPr lang="en-GB" sz="800" u="none" strike="noStrike" kern="1200" dirty="0">
                          <a:effectLst/>
                        </a:rPr>
                        <a:t>17%</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45720" marR="45720" anchor="ctr"/>
                </a:tc>
                <a:tc>
                  <a:txBody>
                    <a:bodyPr/>
                    <a:lstStyle/>
                    <a:p>
                      <a:pPr marL="0" algn="r" defTabSz="685800" rtl="0" eaLnBrk="1" fontAlgn="t" latinLnBrk="0" hangingPunct="1"/>
                      <a:r>
                        <a:rPr lang="en-GB" sz="800" u="none" strike="noStrike" kern="1200" dirty="0">
                          <a:effectLst/>
                        </a:rPr>
                        <a:t>15%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30%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rowSpan="8">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Employment status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45720" marR="4572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Employee part-time</a:t>
                      </a: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26%</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45720" marR="45720" anchor="ctr"/>
                </a:tc>
                <a:tc>
                  <a:txBody>
                    <a:bodyPr/>
                    <a:lstStyle/>
                    <a:p>
                      <a:pPr marL="0" algn="r" defTabSz="685800" rtl="0" eaLnBrk="1" fontAlgn="t" latinLnBrk="0" hangingPunct="1"/>
                      <a:r>
                        <a:rPr lang="en-GB" sz="800" u="none" strike="noStrike" kern="1200">
                          <a:effectLst/>
                        </a:rPr>
                        <a:t>12%</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12%</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45720" marR="45720" anchor="ctr"/>
                </a:tc>
                <a:tc>
                  <a:txBody>
                    <a:bodyPr/>
                    <a:lstStyle/>
                    <a:p>
                      <a:pPr marL="0" algn="r" defTabSz="685800" rtl="0" eaLnBrk="1" fontAlgn="t" latinLnBrk="0" hangingPunct="1"/>
                      <a:r>
                        <a:rPr lang="en-GB" sz="800" u="none" strike="noStrike" kern="1200" dirty="0">
                          <a:effectLst/>
                        </a:rPr>
                        <a:t>26%</a:t>
                      </a:r>
                      <a:endParaRPr lang="en-GB" sz="800" u="none" strike="noStrike" kern="1200" dirty="0">
                        <a:solidFill>
                          <a:schemeClr val="tx1"/>
                        </a:solidFill>
                        <a:effectLst/>
                        <a:latin typeface="+mn-lt"/>
                        <a:ea typeface="+mn-ea"/>
                        <a:cs typeface="+mn-cs"/>
                      </a:endParaRPr>
                    </a:p>
                  </a:txBody>
                  <a:tcPr marL="45720" marR="45720" anchor="ctr">
                    <a:solidFill>
                      <a:schemeClr val="accent4"/>
                    </a:solidFill>
                  </a:tcP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16%</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26%</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r>
            </a:tbl>
          </a:graphicData>
        </a:graphic>
      </p:graphicFrame>
      <p:sp>
        <p:nvSpPr>
          <p:cNvPr id="2" name="Rectangle 1"/>
          <p:cNvSpPr/>
          <p:nvPr/>
        </p:nvSpPr>
        <p:spPr>
          <a:xfrm>
            <a:off x="8121957" y="61657"/>
            <a:ext cx="874125" cy="769441"/>
          </a:xfrm>
          <a:prstGeom prst="rect">
            <a:avLst/>
          </a:prstGeom>
        </p:spPr>
        <p:txBody>
          <a:bodyPr wrap="square">
            <a:spAutoFit/>
          </a:bodyPr>
          <a:lstStyle/>
          <a:p>
            <a:r>
              <a:rPr lang="en-GB" sz="1100" i="1" dirty="0">
                <a:solidFill>
                  <a:srgbClr val="3D3D3D"/>
                </a:solidFill>
              </a:rPr>
              <a:t>Colour coding for </a:t>
            </a:r>
            <a:r>
              <a:rPr lang="en-GB" sz="1100" i="1" dirty="0" smtClean="0">
                <a:solidFill>
                  <a:srgbClr val="3D3D3D"/>
                </a:solidFill>
              </a:rPr>
              <a:t>0 days </a:t>
            </a:r>
            <a:r>
              <a:rPr lang="en-GB" sz="1100" i="1" dirty="0">
                <a:solidFill>
                  <a:srgbClr val="3D3D3D"/>
                </a:solidFill>
              </a:rPr>
              <a:t>only</a:t>
            </a:r>
          </a:p>
        </p:txBody>
      </p:sp>
    </p:spTree>
    <p:extLst>
      <p:ext uri="{BB962C8B-B14F-4D97-AF65-F5344CB8AC3E}">
        <p14:creationId xmlns:p14="http://schemas.microsoft.com/office/powerpoint/2010/main" val="2956103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24585"/>
              </p:ext>
            </p:extLst>
          </p:nvPr>
        </p:nvGraphicFramePr>
        <p:xfrm>
          <a:off x="188925" y="342664"/>
          <a:ext cx="8100000" cy="3930787"/>
        </p:xfrm>
        <a:graphic>
          <a:graphicData uri="http://schemas.openxmlformats.org/drawingml/2006/table">
            <a:tbl>
              <a:tblPr>
                <a:tableStyleId>{E8B1032C-EA38-4F05-BA0D-38AFFFC7BED3}</a:tableStyleId>
              </a:tblPr>
              <a:tblGrid>
                <a:gridCol w="792000"/>
                <a:gridCol w="1800000"/>
                <a:gridCol w="612000"/>
                <a:gridCol w="612000"/>
                <a:gridCol w="612000"/>
                <a:gridCol w="612000"/>
                <a:gridCol w="612000"/>
                <a:gridCol w="612000"/>
                <a:gridCol w="612000"/>
                <a:gridCol w="612000"/>
                <a:gridCol w="612000"/>
              </a:tblGrid>
              <a:tr h="0">
                <a:tc gridSpan="2">
                  <a:txBody>
                    <a:bodyPr/>
                    <a:lstStyle/>
                    <a:p>
                      <a:pPr marL="0" algn="r" defTabSz="685800" rtl="0" eaLnBrk="1" fontAlgn="t" latinLnBrk="0" hangingPunct="1"/>
                      <a:endParaRPr lang="en-GB" sz="800" u="none" strike="noStrike" kern="1200" dirty="0">
                        <a:solidFill>
                          <a:schemeClr val="tx1"/>
                        </a:solidFill>
                        <a:effectLst/>
                        <a:latin typeface="+mn-lt"/>
                        <a:ea typeface="+mn-ea"/>
                        <a:cs typeface="+mn-cs"/>
                      </a:endParaRPr>
                    </a:p>
                  </a:txBody>
                  <a:tcPr marL="45720" marR="4572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Don't know</a:t>
                      </a:r>
                    </a:p>
                  </a:txBody>
                  <a:tcPr marL="45720" marR="45720" anchor="ctr"/>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45720" marR="45720" anchor="ctr"/>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6%</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45720" marR="45720" anchor="ctr"/>
                </a:tc>
              </a:tr>
              <a:tr h="137018">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45720" marR="45720" anchor="ctr"/>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12%</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205691">
                <a:tc rowSpan="7">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Household composition</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One adult and no children</a:t>
                      </a: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274037">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7%</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41105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r>
              <a:tr h="20569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no children</a:t>
                      </a:r>
                    </a:p>
                  </a:txBody>
                  <a:tcPr marL="45720" marR="45720" anchor="ctr"/>
                </a:tc>
                <a:tc>
                  <a:txBody>
                    <a:bodyPr/>
                    <a:lstStyle/>
                    <a:p>
                      <a:pPr marL="0" algn="r" defTabSz="685800" rtl="0" eaLnBrk="1" fontAlgn="t" latinLnBrk="0" hangingPunct="1"/>
                      <a:r>
                        <a:rPr lang="en-GB" sz="800" u="none" strike="noStrike" kern="1200">
                          <a:effectLst/>
                        </a:rPr>
                        <a:t>12%</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274037">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45720" marR="45720" anchor="ctr"/>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30%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41105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20569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20%</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274037">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 on joining panel</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45720" marR="45720" anchor="ctr"/>
                </a:tc>
                <a:tc>
                  <a:txBody>
                    <a:bodyPr/>
                    <a:lstStyle/>
                    <a:p>
                      <a:pPr marL="0" algn="r" defTabSz="685800" rtl="0" eaLnBrk="1" fontAlgn="t" latinLnBrk="0" hangingPunct="1"/>
                      <a:r>
                        <a:rPr lang="en-GB" sz="800" u="none" strike="noStrike" kern="1200" dirty="0">
                          <a:effectLst/>
                        </a:rPr>
                        <a:t>30%</a:t>
                      </a:r>
                      <a:endParaRPr lang="en-GB" sz="800" u="none" strike="noStrike" kern="1200" dirty="0">
                        <a:solidFill>
                          <a:schemeClr val="tx1"/>
                        </a:solidFill>
                        <a:effectLst/>
                        <a:latin typeface="+mn-lt"/>
                        <a:ea typeface="+mn-ea"/>
                        <a:cs typeface="+mn-cs"/>
                      </a:endParaRPr>
                    </a:p>
                  </a:txBody>
                  <a:tcPr marL="45720" marR="45720" anchor="ctr">
                    <a:solidFill>
                      <a:schemeClr val="accent4"/>
                    </a:solidFill>
                  </a:tcP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16%</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a:t>
                      </a:r>
                      <a:endParaRPr lang="en-GB" sz="800" u="none" strike="noStrike" kern="1200" dirty="0">
                        <a:solidFill>
                          <a:schemeClr val="tx1"/>
                        </a:solidFill>
                        <a:effectLst/>
                        <a:latin typeface="+mn-lt"/>
                        <a:ea typeface="+mn-ea"/>
                        <a:cs typeface="+mn-cs"/>
                      </a:endParaRPr>
                    </a:p>
                  </a:txBody>
                  <a:tcPr marL="45720" marR="45720" anchor="ctr"/>
                </a:tc>
              </a:tr>
              <a:tr h="274037">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45720" marR="45720" anchor="ctr"/>
                </a:tc>
                <a:tc>
                  <a:txBody>
                    <a:bodyPr/>
                    <a:lstStyle/>
                    <a:p>
                      <a:pPr marL="0" algn="r" defTabSz="685800" rtl="0" eaLnBrk="1" fontAlgn="t" latinLnBrk="0" hangingPunct="1"/>
                      <a:r>
                        <a:rPr lang="en-GB" sz="800" u="none" strike="noStrike" kern="1200" dirty="0">
                          <a:effectLst/>
                        </a:rPr>
                        <a:t>1%</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45720" marR="45720" anchor="ctr"/>
                </a:tc>
              </a:tr>
              <a:tr h="137018">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Active Community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a:t>
                      </a:r>
                    </a:p>
                  </a:txBody>
                  <a:tcPr marL="45720" marR="45720" anchor="ctr"/>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18%</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45720" marR="45720" anchor="ctr"/>
                </a:tc>
              </a:tr>
              <a:tr h="137018">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45720" marR="45720" anchor="ctr"/>
                </a:tc>
                <a:tc>
                  <a:txBody>
                    <a:bodyPr/>
                    <a:lstStyle/>
                    <a:p>
                      <a:pPr marL="0" algn="r" defTabSz="685800" rtl="0" eaLnBrk="1" fontAlgn="t" latinLnBrk="0" hangingPunct="1"/>
                      <a:r>
                        <a:rPr lang="en-GB" sz="800" u="none" strike="noStrike" kern="1200" dirty="0">
                          <a:effectLst/>
                        </a:rPr>
                        <a:t>9%</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18%</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14%</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18%</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25%</a:t>
                      </a:r>
                      <a:endParaRPr lang="en-GB" sz="800" u="none" strike="noStrike" kern="1200" dirty="0">
                        <a:solidFill>
                          <a:schemeClr val="tx1"/>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effectLst/>
                        </a:rPr>
                        <a:t>1%</a:t>
                      </a:r>
                      <a:endParaRPr lang="en-GB" sz="800" u="none" strike="noStrike" kern="1200" dirty="0">
                        <a:solidFill>
                          <a:schemeClr val="tx1"/>
                        </a:solidFill>
                        <a:effectLst/>
                        <a:latin typeface="+mn-lt"/>
                        <a:ea typeface="+mn-ea"/>
                        <a:cs typeface="+mn-cs"/>
                      </a:endParaRPr>
                    </a:p>
                  </a:txBody>
                  <a:tcPr marL="45720" marR="45720" anchor="ctr"/>
                </a:tc>
              </a:tr>
            </a:tbl>
          </a:graphicData>
        </a:graphic>
      </p:graphicFrame>
    </p:spTree>
    <p:extLst>
      <p:ext uri="{BB962C8B-B14F-4D97-AF65-F5344CB8AC3E}">
        <p14:creationId xmlns:p14="http://schemas.microsoft.com/office/powerpoint/2010/main" val="5053207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In the next 3 months do you plan to change the amount of physical activity you normally do?</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4" name="Chart 3"/>
          <p:cNvGraphicFramePr>
            <a:graphicFrameLocks/>
          </p:cNvGraphicFramePr>
          <p:nvPr>
            <p:extLst>
              <p:ext uri="{D42A27DB-BD31-4B8C-83A1-F6EECF244321}">
                <p14:modId xmlns:p14="http://schemas.microsoft.com/office/powerpoint/2010/main" val="1675934324"/>
              </p:ext>
            </p:extLst>
          </p:nvPr>
        </p:nvGraphicFramePr>
        <p:xfrm>
          <a:off x="1160395" y="1593233"/>
          <a:ext cx="6450677" cy="22167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4747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02174443"/>
              </p:ext>
            </p:extLst>
          </p:nvPr>
        </p:nvGraphicFramePr>
        <p:xfrm>
          <a:off x="256934" y="211592"/>
          <a:ext cx="8589830" cy="4511040"/>
        </p:xfrm>
        <a:graphic>
          <a:graphicData uri="http://schemas.openxmlformats.org/drawingml/2006/table">
            <a:tbl>
              <a:tblPr>
                <a:tableStyleId>{E8B1032C-EA38-4F05-BA0D-38AFFFC7BED3}</a:tableStyleId>
              </a:tblPr>
              <a:tblGrid>
                <a:gridCol w="906848"/>
                <a:gridCol w="2822982"/>
                <a:gridCol w="972000"/>
                <a:gridCol w="972000"/>
                <a:gridCol w="972000"/>
                <a:gridCol w="972000"/>
                <a:gridCol w="972000"/>
              </a:tblGrid>
              <a:tr h="433501">
                <a:tc gridSpan="2">
                  <a:txBody>
                    <a:bodyPr/>
                    <a:lstStyle/>
                    <a:p>
                      <a:pPr marL="0" algn="r" defTabSz="685800" rtl="0" eaLnBrk="1" fontAlgn="t" latinLnBrk="0" hangingPunct="1"/>
                      <a:endParaRPr lang="en-GB" sz="800" u="none" strike="noStrike" kern="1200" dirty="0">
                        <a:solidFill>
                          <a:schemeClr val="tx1"/>
                        </a:solidFill>
                        <a:effectLst/>
                        <a:latin typeface="+mn-lt"/>
                        <a:ea typeface="+mn-ea"/>
                        <a:cs typeface="+mn-cs"/>
                      </a:endParaRPr>
                    </a:p>
                  </a:txBody>
                  <a:tcPr marL="45720" marR="4572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plan to do no physical activity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plan to do less physical activity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plan to do the same amount of physical activity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plan to do more physical activity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don’t know</a:t>
                      </a:r>
                    </a:p>
                  </a:txBody>
                  <a:tcPr marL="45720" marR="45720" anchor="ctr"/>
                </a:tc>
              </a:tr>
              <a:tr h="14400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19%</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45720" marR="45720" anchor="ctr"/>
                </a:tc>
              </a:tr>
              <a:tr h="12149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r>
              <a:tr h="12149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45-64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r>
              <a:tr h="12149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65+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41%</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r>
              <a:tr h="121493">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r>
              <a:tr h="12149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Female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45720" marR="45720" anchor="ctr"/>
                </a:tc>
              </a:tr>
              <a:tr h="121493">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Ethnicity</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White British</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r>
              <a:tr h="121493">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r>
              <a:tr h="144000">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but no substantial impact on daily life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32%</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17%</a:t>
                      </a:r>
                    </a:p>
                  </a:txBody>
                  <a:tcPr marL="45720" marR="45720" anchor="ctr"/>
                </a:tc>
              </a:tr>
              <a:tr h="144000">
                <a:tc rowSpan="8">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Employment status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Employee part-time</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11%</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16%</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42%</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20%</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20%</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42%</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16%</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45720" marR="45720" anchor="ctr"/>
                </a:tc>
              </a:tr>
            </a:tbl>
          </a:graphicData>
        </a:graphic>
      </p:graphicFrame>
    </p:spTree>
    <p:extLst>
      <p:ext uri="{BB962C8B-B14F-4D97-AF65-F5344CB8AC3E}">
        <p14:creationId xmlns:p14="http://schemas.microsoft.com/office/powerpoint/2010/main" val="23595339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61773756"/>
              </p:ext>
            </p:extLst>
          </p:nvPr>
        </p:nvGraphicFramePr>
        <p:xfrm>
          <a:off x="211594" y="120910"/>
          <a:ext cx="8751038" cy="4920558"/>
        </p:xfrm>
        <a:graphic>
          <a:graphicData uri="http://schemas.openxmlformats.org/drawingml/2006/table">
            <a:tbl>
              <a:tblPr>
                <a:tableStyleId>{E8B1032C-EA38-4F05-BA0D-38AFFFC7BED3}</a:tableStyleId>
              </a:tblPr>
              <a:tblGrid>
                <a:gridCol w="997530"/>
                <a:gridCol w="2516489"/>
                <a:gridCol w="908355"/>
                <a:gridCol w="1082166"/>
                <a:gridCol w="1082166"/>
                <a:gridCol w="1082166"/>
                <a:gridCol w="1082166"/>
              </a:tblGrid>
              <a:tr h="373607">
                <a:tc gridSpan="2">
                  <a:txBody>
                    <a:bodyPr/>
                    <a:lstStyle/>
                    <a:p>
                      <a:pPr marL="0" algn="r" defTabSz="685800" rtl="0" eaLnBrk="1" fontAlgn="t" latinLnBrk="0" hangingPunct="1"/>
                      <a:endParaRPr lang="en-GB" sz="800" u="none" strike="noStrike" kern="1200" dirty="0">
                        <a:solidFill>
                          <a:schemeClr val="tx1"/>
                        </a:solidFill>
                        <a:effectLst/>
                        <a:latin typeface="+mn-lt"/>
                        <a:ea typeface="+mn-ea"/>
                        <a:cs typeface="+mn-cs"/>
                      </a:endParaRPr>
                    </a:p>
                  </a:txBody>
                  <a:tcPr marL="36000" marR="36000" marT="36000" marB="3600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plan to do no physical activity</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 plan to do less physical activity</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 plan to do the same amount of physical activity</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 plan to do more physical activity</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don’t know</a:t>
                      </a:r>
                    </a:p>
                  </a:txBody>
                  <a:tcPr marL="36000" marR="36000" marT="36000" marB="36000" anchor="ctr"/>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1%</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37%</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48%</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36000" marR="36000" marT="36000" marB="36000" anchor="ctr"/>
                </a:tc>
              </a:tr>
              <a:tr h="14575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nchor="ctr"/>
                </a:tc>
                <a:tc>
                  <a:txBody>
                    <a:bodyPr/>
                    <a:lstStyle/>
                    <a:p>
                      <a:pPr marL="0" algn="r" defTabSz="685800" rtl="0" eaLnBrk="1" fontAlgn="t" latinLnBrk="0" hangingPunct="1"/>
                      <a:r>
                        <a:rPr lang="en-GB" sz="800" u="none" strike="noStrike" kern="1200" dirty="0">
                          <a:effectLst/>
                        </a:rPr>
                        <a:t>1%</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36%</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54%</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36000" marR="36000" marT="36000" marB="36000" anchor="ctr"/>
                </a:tc>
              </a:tr>
              <a:tr h="0">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One adult and no children</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51%</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effectLst/>
                        </a:rPr>
                        <a:t>43%</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7%</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29%</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57%</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nchor="ctr"/>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23%</a:t>
                      </a:r>
                    </a:p>
                  </a:txBody>
                  <a:tcPr marL="36000" marR="36000" marT="36000" marB="3600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a:effectLst/>
                        </a:rPr>
                        <a:t>31%</a:t>
                      </a:r>
                      <a:endParaRPr lang="en-GB" sz="800" u="none" strike="noStrike" kern="120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no children</a:t>
                      </a:r>
                    </a:p>
                  </a:txBody>
                  <a:tcPr marL="36000" marR="36000" marT="36000" marB="36000" anchor="ctr"/>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36%</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49%</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37%</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63%</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29%</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61%</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32%</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48%</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36000" marR="36000" marT="36000" marB="36000" anchor="ctr"/>
                </a:tc>
              </a:tr>
              <a:tr h="21600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Activity level on joining panel</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nchor="ctr"/>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2%</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23%</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dirty="0">
                          <a:effectLst/>
                        </a:rPr>
                        <a:t>49%</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nchor="ctr"/>
                </a:tc>
              </a:tr>
              <a:tr h="21600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Physically active at least once a week</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41%</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52%</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7%</a:t>
                      </a:r>
                      <a:endParaRPr lang="en-GB" sz="800" u="none" strike="noStrike" kern="1200" dirty="0">
                        <a:solidFill>
                          <a:schemeClr val="tx1"/>
                        </a:solidFill>
                        <a:effectLst/>
                        <a:latin typeface="+mn-lt"/>
                        <a:ea typeface="+mn-ea"/>
                        <a:cs typeface="+mn-cs"/>
                      </a:endParaRPr>
                    </a:p>
                  </a:txBody>
                  <a:tcPr marL="36000" marR="36000" marT="36000" marB="36000" anchor="ctr"/>
                </a:tc>
              </a:tr>
              <a:tr h="145755">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32%</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54%</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nchor="ctr"/>
                </a:tc>
              </a:tr>
              <a:tr h="14575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38%</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50%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9%</a:t>
                      </a:r>
                      <a:endParaRPr lang="en-GB" sz="800" u="none" strike="noStrike" kern="1200" dirty="0">
                        <a:solidFill>
                          <a:schemeClr val="tx1"/>
                        </a:solidFill>
                        <a:effectLst/>
                        <a:latin typeface="+mn-lt"/>
                        <a:ea typeface="+mn-ea"/>
                        <a:cs typeface="+mn-cs"/>
                      </a:endParaRPr>
                    </a:p>
                  </a:txBody>
                  <a:tcPr marL="36000" marR="36000" marT="36000" marB="36000" anchor="ctr"/>
                </a:tc>
              </a:tr>
              <a:tr h="145755">
                <a:tc rowSpan="8">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Typical activity level</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11%</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dirty="0">
                          <a:effectLst/>
                        </a:rPr>
                        <a:t>47%</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21%</a:t>
                      </a:r>
                      <a:endParaRPr lang="en-GB" sz="800" u="none" strike="noStrike" kern="1200" dirty="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dirty="0">
                          <a:effectLst/>
                        </a:rPr>
                        <a:t>50%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30%</a:t>
                      </a:r>
                      <a:endParaRPr lang="en-GB" sz="800" u="none" strike="noStrike" kern="1200" dirty="0">
                        <a:solidFill>
                          <a:schemeClr val="tx1"/>
                        </a:solidFill>
                        <a:effectLst/>
                        <a:latin typeface="+mn-lt"/>
                        <a:ea typeface="+mn-ea"/>
                        <a:cs typeface="+mn-cs"/>
                      </a:endParaRPr>
                    </a:p>
                  </a:txBody>
                  <a:tcPr marL="36000" marR="36000" marT="36000" marB="36000" anchor="ctr"/>
                </a:tc>
              </a:tr>
              <a:tr h="218808">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2 days</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14%</a:t>
                      </a:r>
                    </a:p>
                  </a:txBody>
                  <a:tcPr marL="36000" marR="36000" marT="36000" marB="3600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75%</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35%</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62%</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nchor="ctr"/>
                </a:tc>
              </a:tr>
              <a:tr h="29151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44%</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52%</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4%</a:t>
                      </a:r>
                      <a:endParaRPr lang="en-GB" sz="800" u="none" strike="noStrike" kern="1200" dirty="0">
                        <a:solidFill>
                          <a:schemeClr val="tx1"/>
                        </a:solidFill>
                        <a:effectLst/>
                        <a:latin typeface="+mn-lt"/>
                        <a:ea typeface="+mn-ea"/>
                        <a:cs typeface="+mn-cs"/>
                      </a:endParaRPr>
                    </a:p>
                  </a:txBody>
                  <a:tcPr marL="36000" marR="36000" marT="36000" marB="36000" anchor="ctr"/>
                </a:tc>
              </a:tr>
              <a:tr h="14575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a:effectLst/>
                        </a:rPr>
                        <a:t>40%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55%</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nchor="ct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36000" marR="36000" marT="36000" marB="3600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nchor="ctr"/>
                </a:tc>
              </a:tr>
              <a:tr h="14575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nchor="ctr"/>
                </a:tc>
                <a:tc>
                  <a:txBody>
                    <a:bodyPr/>
                    <a:lstStyle/>
                    <a:p>
                      <a:pPr marL="0" algn="r" defTabSz="685800" rtl="0" eaLnBrk="1" fontAlgn="t" latinLnBrk="0" hangingPunct="1"/>
                      <a:r>
                        <a:rPr lang="en-GB" sz="800" u="none" strike="noStrike" kern="1200">
                          <a:effectLst/>
                        </a:rPr>
                        <a:t>2%</a:t>
                      </a:r>
                      <a:endParaRPr lang="en-GB" sz="800" u="none" strike="noStrike" kern="120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u="none" strike="noStrike" kern="1200" dirty="0">
                          <a:effectLst/>
                        </a:rPr>
                        <a:t>2%</a:t>
                      </a:r>
                      <a:endParaRPr lang="en-GB" sz="800" u="none" strike="noStrike" kern="1200" dirty="0">
                        <a:solidFill>
                          <a:schemeClr val="tx1"/>
                        </a:solidFill>
                        <a:effectLst/>
                        <a:latin typeface="+mn-lt"/>
                        <a:ea typeface="+mn-ea"/>
                        <a:cs typeface="+mn-cs"/>
                      </a:endParaRP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51%</a:t>
                      </a:r>
                    </a:p>
                  </a:txBody>
                  <a:tcPr marL="36000" marR="36000" marT="36000" marB="3600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29%</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dirty="0">
                          <a:effectLst/>
                        </a:rPr>
                        <a:t>16%</a:t>
                      </a:r>
                      <a:endParaRPr lang="en-GB" sz="800" u="none" strike="noStrike" kern="1200" dirty="0">
                        <a:solidFill>
                          <a:schemeClr val="tx1"/>
                        </a:solidFill>
                        <a:effectLst/>
                        <a:latin typeface="+mn-lt"/>
                        <a:ea typeface="+mn-ea"/>
                        <a:cs typeface="+mn-cs"/>
                      </a:endParaRPr>
                    </a:p>
                  </a:txBody>
                  <a:tcPr marL="36000" marR="36000" marT="36000" marB="36000" anchor="ctr"/>
                </a:tc>
              </a:tr>
            </a:tbl>
          </a:graphicData>
        </a:graphic>
      </p:graphicFrame>
    </p:spTree>
    <p:extLst>
      <p:ext uri="{BB962C8B-B14F-4D97-AF65-F5344CB8AC3E}">
        <p14:creationId xmlns:p14="http://schemas.microsoft.com/office/powerpoint/2010/main" val="20554284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From the list below please select the reasons why you do not do more physical activity</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6" name="Chart 5"/>
          <p:cNvGraphicFramePr>
            <a:graphicFrameLocks/>
          </p:cNvGraphicFramePr>
          <p:nvPr>
            <p:extLst>
              <p:ext uri="{D42A27DB-BD31-4B8C-83A1-F6EECF244321}">
                <p14:modId xmlns:p14="http://schemas.microsoft.com/office/powerpoint/2010/main" val="137853421"/>
              </p:ext>
            </p:extLst>
          </p:nvPr>
        </p:nvGraphicFramePr>
        <p:xfrm>
          <a:off x="900708" y="1103941"/>
          <a:ext cx="6885139" cy="39344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561490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36543486"/>
              </p:ext>
            </p:extLst>
          </p:nvPr>
        </p:nvGraphicFramePr>
        <p:xfrm>
          <a:off x="166261" y="236865"/>
          <a:ext cx="8844631" cy="4116720"/>
        </p:xfrm>
        <a:graphic>
          <a:graphicData uri="http://schemas.openxmlformats.org/drawingml/2006/table">
            <a:tbl>
              <a:tblPr>
                <a:tableStyleId>{E8B1032C-EA38-4F05-BA0D-38AFFFC7BED3}</a:tableStyleId>
              </a:tblPr>
              <a:tblGrid>
                <a:gridCol w="591485"/>
                <a:gridCol w="1384635"/>
                <a:gridCol w="528347"/>
                <a:gridCol w="528347"/>
                <a:gridCol w="528347"/>
                <a:gridCol w="528347"/>
                <a:gridCol w="528347"/>
                <a:gridCol w="528347"/>
                <a:gridCol w="528347"/>
                <a:gridCol w="528347"/>
                <a:gridCol w="528347"/>
                <a:gridCol w="528347"/>
                <a:gridCol w="528347"/>
                <a:gridCol w="528347"/>
                <a:gridCol w="528347"/>
              </a:tblGrid>
              <a:tr h="1404000">
                <a:tc gridSpan="2">
                  <a:txBody>
                    <a:bodyPr/>
                    <a:lstStyle/>
                    <a:p>
                      <a:pPr marL="0" algn="l" defTabSz="685800" rtl="0" eaLnBrk="1" fontAlgn="t" latinLnBrk="0" hangingPunct="1"/>
                      <a:endParaRPr lang="en-GB" sz="800" b="1" u="none" strike="noStrike" kern="1200" dirty="0">
                        <a:solidFill>
                          <a:srgbClr val="1B3F59"/>
                        </a:solidFill>
                        <a:effectLst/>
                        <a:latin typeface="+mn-lt"/>
                        <a:ea typeface="+mn-ea"/>
                        <a:cs typeface="+mn-cs"/>
                      </a:endParaRPr>
                    </a:p>
                  </a:txBody>
                  <a:tcPr marL="36000" marR="3600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already do the amount of physical activity I want to</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My physical health</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My mental health</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Lack of time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know where to take part</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It is too expensive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It is too far to travel</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enjoy doing it</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There are no opportunities available that I would enjoy</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The opportunities that are available are not suitable for my abilities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have childcare or other caring responsibilities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feel intimidated by others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have no one to go with</a:t>
                      </a:r>
                    </a:p>
                  </a:txBody>
                  <a:tcPr marL="45720" marR="45720" anchor="ctr"/>
                </a:tc>
              </a:tr>
              <a:tr h="173931">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57%</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19%</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19%</a:t>
                      </a:r>
                    </a:p>
                  </a:txBody>
                  <a:tcPr marL="45720" marR="45720" anchor="ctr"/>
                </a:tc>
              </a:tr>
              <a:tr h="17393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53%</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24%</a:t>
                      </a:r>
                    </a:p>
                  </a:txBody>
                  <a:tcPr marL="45720" marR="45720" anchor="ctr"/>
                </a:tc>
              </a:tr>
              <a:tr h="17393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33%</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26%</a:t>
                      </a:r>
                    </a:p>
                  </a:txBody>
                  <a:tcPr marL="45720" marR="45720" anchor="ctr"/>
                </a:tc>
              </a:tr>
              <a:tr h="17393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34%</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14%</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a:t>
                      </a:r>
                    </a:p>
                  </a:txBody>
                  <a:tcPr marL="45720" marR="45720" anchor="ctr">
                    <a:solidFill>
                      <a:schemeClr val="accent4"/>
                    </a:solidFill>
                  </a:tcPr>
                </a:tc>
              </a:tr>
              <a:tr h="173931">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45720" marR="45720" anchor="ctr"/>
                </a:tc>
              </a:tr>
              <a:tr h="17393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25%</a:t>
                      </a:r>
                    </a:p>
                  </a:txBody>
                  <a:tcPr marL="45720" marR="45720" anchor="ctr"/>
                </a:tc>
              </a:tr>
              <a:tr h="173931">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24%</a:t>
                      </a:r>
                    </a:p>
                  </a:txBody>
                  <a:tcPr marL="45720" marR="45720" anchor="ctr"/>
                </a:tc>
              </a:tr>
              <a:tr h="173931">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a:t>
                      </a:r>
                    </a:p>
                  </a:txBody>
                  <a:tcPr marL="45720" marR="45720" anchor="ctr">
                    <a:solidFill>
                      <a:schemeClr val="accent4"/>
                    </a:solidFill>
                  </a:tcPr>
                </a:tc>
              </a:tr>
              <a:tr h="288000">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22%</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45720" marR="45720" anchor="ctr"/>
                </a:tc>
              </a:tr>
              <a:tr h="288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but no substantial impact on daily life</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r>
              <a:tr h="288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19%</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25%</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26%</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45720" marR="45720" anchor="ctr"/>
                </a:tc>
              </a:tr>
            </a:tbl>
          </a:graphicData>
        </a:graphic>
      </p:graphicFrame>
    </p:spTree>
    <p:extLst>
      <p:ext uri="{BB962C8B-B14F-4D97-AF65-F5344CB8AC3E}">
        <p14:creationId xmlns:p14="http://schemas.microsoft.com/office/powerpoint/2010/main" val="12430012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19575894"/>
              </p:ext>
            </p:extLst>
          </p:nvPr>
        </p:nvGraphicFramePr>
        <p:xfrm>
          <a:off x="173812" y="148780"/>
          <a:ext cx="8817325" cy="4023304"/>
        </p:xfrm>
        <a:graphic>
          <a:graphicData uri="http://schemas.openxmlformats.org/drawingml/2006/table">
            <a:tbl>
              <a:tblPr>
                <a:tableStyleId>{E8B1032C-EA38-4F05-BA0D-38AFFFC7BED3}</a:tableStyleId>
              </a:tblPr>
              <a:tblGrid>
                <a:gridCol w="733031"/>
                <a:gridCol w="1064294"/>
                <a:gridCol w="540000"/>
                <a:gridCol w="540000"/>
                <a:gridCol w="540000"/>
                <a:gridCol w="540000"/>
                <a:gridCol w="540000"/>
                <a:gridCol w="540000"/>
                <a:gridCol w="540000"/>
                <a:gridCol w="540000"/>
                <a:gridCol w="540000"/>
                <a:gridCol w="540000"/>
                <a:gridCol w="540000"/>
                <a:gridCol w="540000"/>
                <a:gridCol w="540000"/>
              </a:tblGrid>
              <a:tr h="678749">
                <a:tc gridSpan="2">
                  <a:txBody>
                    <a:bodyPr/>
                    <a:lstStyle/>
                    <a:p>
                      <a:pPr marL="0" algn="l" defTabSz="685800" rtl="0" eaLnBrk="1" fontAlgn="t" latinLnBrk="0" hangingPunct="1"/>
                      <a:endParaRPr lang="en-GB" sz="800" b="1" u="none" strike="noStrike" kern="1200" dirty="0">
                        <a:solidFill>
                          <a:srgbClr val="1B3F59"/>
                        </a:solidFill>
                        <a:effectLst/>
                        <a:latin typeface="+mn-lt"/>
                        <a:ea typeface="+mn-ea"/>
                        <a:cs typeface="+mn-cs"/>
                      </a:endParaRPr>
                    </a:p>
                  </a:txBody>
                  <a:tcPr marL="36000" marR="36000" anchor="b"/>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already do the amount of physical activity I want to</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My physical health</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My mental health</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Lack of time</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know where to take part</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It is too expensive</a:t>
                      </a:r>
                    </a:p>
                  </a:txBody>
                  <a:tcPr marL="36000" marR="36000" anchor="b"/>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It is too far to travel</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enjoy doing it</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There are no opportunities available that I would enjoy</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The opportunities that are available are not suitable for my abilities</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have childcare or other caring responsibilities</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feel intimidated by others</a:t>
                      </a:r>
                    </a:p>
                  </a:txBody>
                  <a:tcPr marL="36000" marR="36000" anchor="b"/>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have no one to go with</a:t>
                      </a:r>
                    </a:p>
                  </a:txBody>
                  <a:tcPr marL="36000" marR="36000" anchor="b"/>
                </a:tc>
              </a:tr>
              <a:tr h="190486">
                <a:tc rowSpan="8">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Employment status</a:t>
                      </a:r>
                    </a:p>
                  </a:txBody>
                  <a:tcPr marL="36000" marR="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Employee full-time</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57%</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24%</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24%</a:t>
                      </a:r>
                    </a:p>
                  </a:txBody>
                  <a:tcPr marL="36000" marR="36000"/>
                </a:tc>
              </a:tr>
              <a:tr h="19048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Employee part-time</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19%</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48%</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37%</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33%</a:t>
                      </a:r>
                    </a:p>
                  </a:txBody>
                  <a:tcPr marL="36000" marR="36000">
                    <a:solidFill>
                      <a:srgbClr val="4A93C8"/>
                    </a:solidFill>
                  </a:tcPr>
                </a:tc>
              </a:tr>
              <a:tr h="19048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32%</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11%</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58%</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36000" marR="36000"/>
                </a:tc>
              </a:tr>
              <a:tr h="13684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Retired</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39%</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42%</a:t>
                      </a:r>
                    </a:p>
                  </a:txBody>
                  <a:tcPr marL="36000" marR="36000">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36000" marR="36000">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18%</a:t>
                      </a:r>
                    </a:p>
                  </a:txBody>
                  <a:tcPr marL="36000" marR="36000">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36000" marR="36000">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12%</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12%</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a:t>
                      </a:r>
                    </a:p>
                  </a:txBody>
                  <a:tcPr marL="36000" marR="36000">
                    <a:solidFill>
                      <a:schemeClr val="accent4"/>
                    </a:solidFill>
                  </a:tcPr>
                </a:tc>
              </a:tr>
              <a:tr h="285957">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Unemployed and seeking work</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36000" marR="36000">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36000" marR="36000">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36000" marR="36000">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36000" marR="36000">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36000" marR="36000">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36000" marR="36000"/>
                </a:tc>
              </a:tr>
              <a:tr h="136841">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Student</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13%</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31%</a:t>
                      </a:r>
                    </a:p>
                  </a:txBody>
                  <a:tcPr marL="36000" marR="36000"/>
                </a:tc>
              </a:tr>
              <a:tr h="380972">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Not in work and looking after home or family</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25%</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36000" marR="36000">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25%</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45%</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36000" marR="36000"/>
                </a:tc>
              </a:tr>
              <a:tr h="19048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36000" marR="36000">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36000" marR="36000">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16%</a:t>
                      </a:r>
                    </a:p>
                  </a:txBody>
                  <a:tcPr marL="36000" marR="36000">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36000" marR="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36000" marR="36000">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a:tc>
              </a:tr>
              <a:tr h="380972">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Income level</a:t>
                      </a:r>
                    </a:p>
                  </a:txBody>
                  <a:tcPr marL="36000" marR="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28%</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38%</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27%</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28%</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36000" marR="36000"/>
                </a:tc>
              </a:tr>
              <a:tr h="380972">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24%</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16%</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48%</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11%</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15%</a:t>
                      </a:r>
                    </a:p>
                  </a:txBody>
                  <a:tcPr marL="36000" marR="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22%</a:t>
                      </a:r>
                    </a:p>
                  </a:txBody>
                  <a:tcPr marL="36000" marR="36000"/>
                </a:tc>
              </a:tr>
            </a:tbl>
          </a:graphicData>
        </a:graphic>
      </p:graphicFrame>
    </p:spTree>
    <p:extLst>
      <p:ext uri="{BB962C8B-B14F-4D97-AF65-F5344CB8AC3E}">
        <p14:creationId xmlns:p14="http://schemas.microsoft.com/office/powerpoint/2010/main" val="15072015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637161639"/>
              </p:ext>
            </p:extLst>
          </p:nvPr>
        </p:nvGraphicFramePr>
        <p:xfrm>
          <a:off x="143584" y="167082"/>
          <a:ext cx="8961917" cy="3912000"/>
        </p:xfrm>
        <a:graphic>
          <a:graphicData uri="http://schemas.openxmlformats.org/drawingml/2006/table">
            <a:tbl>
              <a:tblPr>
                <a:tableStyleId>{E8B1032C-EA38-4F05-BA0D-38AFFFC7BED3}</a:tableStyleId>
              </a:tblPr>
              <a:tblGrid>
                <a:gridCol w="717917"/>
                <a:gridCol w="1692000"/>
                <a:gridCol w="504000"/>
                <a:gridCol w="504000"/>
                <a:gridCol w="504000"/>
                <a:gridCol w="504000"/>
                <a:gridCol w="504000"/>
                <a:gridCol w="504000"/>
                <a:gridCol w="504000"/>
                <a:gridCol w="504000"/>
                <a:gridCol w="504000"/>
                <a:gridCol w="504000"/>
                <a:gridCol w="504000"/>
                <a:gridCol w="504000"/>
                <a:gridCol w="504000"/>
              </a:tblGrid>
              <a:tr h="325620">
                <a:tc gridSpan="2">
                  <a:txBody>
                    <a:bodyPr/>
                    <a:lstStyle/>
                    <a:p>
                      <a:pPr marL="0" algn="l" defTabSz="685800" rtl="0" eaLnBrk="1" fontAlgn="t" latinLnBrk="0" hangingPunct="1"/>
                      <a:endParaRPr lang="en-GB" sz="800" b="1" u="none" strike="noStrike" kern="1200" dirty="0">
                        <a:solidFill>
                          <a:srgbClr val="1B3F59"/>
                        </a:solidFill>
                        <a:effectLst/>
                        <a:latin typeface="+mn-lt"/>
                        <a:ea typeface="+mn-ea"/>
                        <a:cs typeface="+mn-cs"/>
                      </a:endParaRPr>
                    </a:p>
                  </a:txBody>
                  <a:tcPr marL="36000" marR="36000" marT="36000" marB="3600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already do the amount of physical activity I want to</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My physical health</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My mental health</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Lack of time</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know where to take part</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It is too expensive</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It is too far to travel</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enjoy doing it</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There are no opportunities available that I would enjoy</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The opportunities that are available are not suitable for my abilities</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have childcare or other caring responsibilities</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feel intimidated by others</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have no one to go with</a:t>
                      </a:r>
                    </a:p>
                  </a:txBody>
                  <a:tcPr marL="36000" marR="36000" marT="36000" marB="36000" anchor="ctr"/>
                </a:tc>
              </a:tr>
              <a:tr h="137184">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23%</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46%</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26%</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23%</a:t>
                      </a:r>
                    </a:p>
                  </a:txBody>
                  <a:tcPr marL="36000" marR="36000" marT="36000" marB="36000" anchor="ctr"/>
                </a:tc>
              </a:tr>
              <a:tr h="18276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One adult and one child aged 18 or under</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29%</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43%</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29%</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29%</a:t>
                      </a:r>
                    </a:p>
                  </a:txBody>
                  <a:tcPr marL="36000" marR="36000" marT="36000" marB="36000" anchor="ctr"/>
                </a:tc>
              </a:tr>
              <a:tr h="274149">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a:t>
                      </a:r>
                    </a:p>
                  </a:txBody>
                  <a:tcPr marL="36000" marR="36000" marT="36000" marB="3600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36000" marR="36000" marT="36000" marB="3600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23%</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54%</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23%</a:t>
                      </a:r>
                    </a:p>
                  </a:txBody>
                  <a:tcPr marL="36000" marR="36000" marT="36000" marB="36000" anchor="ctr"/>
                </a:tc>
              </a:tr>
              <a:tr h="137184">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24%</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9%</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16%</a:t>
                      </a:r>
                    </a:p>
                  </a:txBody>
                  <a:tcPr marL="36000" marR="36000" marT="36000" marB="36000" anchor="ctr"/>
                </a:tc>
              </a:tr>
              <a:tr h="18276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36000" marR="36000" marT="36000" marB="3600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59%</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44%</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26%</a:t>
                      </a:r>
                    </a:p>
                  </a:txBody>
                  <a:tcPr marL="36000" marR="36000" marT="36000" marB="36000" anchor="ctr"/>
                </a:tc>
              </a:tr>
              <a:tr h="274149">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18%</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54%</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43%</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54%</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29%</a:t>
                      </a:r>
                    </a:p>
                  </a:txBody>
                  <a:tcPr marL="36000" marR="36000" marT="36000" marB="3600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56%</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24%</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16%</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20%</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32%</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20%</a:t>
                      </a:r>
                    </a:p>
                  </a:txBody>
                  <a:tcPr marL="36000" marR="36000" marT="36000" marB="3600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Physically inactive</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34%</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36000" marR="36000" marT="36000" marB="3600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28%</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28%</a:t>
                      </a:r>
                    </a:p>
                  </a:txBody>
                  <a:tcPr marL="36000" marR="36000" marT="36000" marB="36000" anchor="ctr"/>
                </a:tc>
              </a:tr>
              <a:tr h="18276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46%</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6%</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23%</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19%</a:t>
                      </a:r>
                    </a:p>
                  </a:txBody>
                  <a:tcPr marL="36000" marR="36000" marT="36000" marB="36000" anchor="ctr"/>
                </a:tc>
              </a:tr>
              <a:tr h="182766">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Active Community</a:t>
                      </a:r>
                    </a:p>
                  </a:txBody>
                  <a:tcPr marL="36000" marR="36000" marT="36000" marB="3600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26%</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47%</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36000" marR="36000" marT="36000" marB="3600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33%</a:t>
                      </a:r>
                    </a:p>
                  </a:txBody>
                  <a:tcPr marL="36000" marR="36000" marT="36000" marB="3600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16%</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25%</a:t>
                      </a:r>
                    </a:p>
                  </a:txBody>
                  <a:tcPr marL="36000" marR="36000" marT="36000" marB="36000" anchor="ctr"/>
                </a:tc>
              </a:tr>
              <a:tr h="18276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36000" marR="36000" marT="36000" marB="3600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40%</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25%</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19%</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36000" marR="36000" marT="36000" marB="3600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36000" marR="36000" marT="36000" marB="36000" anchor="ctr"/>
                </a:tc>
              </a:tr>
            </a:tbl>
          </a:graphicData>
        </a:graphic>
      </p:graphicFrame>
    </p:spTree>
    <p:extLst>
      <p:ext uri="{BB962C8B-B14F-4D97-AF65-F5344CB8AC3E}">
        <p14:creationId xmlns:p14="http://schemas.microsoft.com/office/powerpoint/2010/main" val="1362049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631115"/>
              </p:ext>
            </p:extLst>
          </p:nvPr>
        </p:nvGraphicFramePr>
        <p:xfrm>
          <a:off x="188926" y="257766"/>
          <a:ext cx="8730000" cy="2895600"/>
        </p:xfrm>
        <a:graphic>
          <a:graphicData uri="http://schemas.openxmlformats.org/drawingml/2006/table">
            <a:tbl>
              <a:tblPr>
                <a:tableStyleId>{E8B1032C-EA38-4F05-BA0D-38AFFFC7BED3}</a:tableStyleId>
              </a:tblPr>
              <a:tblGrid>
                <a:gridCol w="936000"/>
                <a:gridCol w="1008000"/>
                <a:gridCol w="522000"/>
                <a:gridCol w="522000"/>
                <a:gridCol w="522000"/>
                <a:gridCol w="522000"/>
                <a:gridCol w="522000"/>
                <a:gridCol w="522000"/>
                <a:gridCol w="522000"/>
                <a:gridCol w="522000"/>
                <a:gridCol w="522000"/>
                <a:gridCol w="529616"/>
                <a:gridCol w="514384"/>
                <a:gridCol w="522000"/>
                <a:gridCol w="522000"/>
              </a:tblGrid>
              <a:tr h="325620">
                <a:tc gridSpan="2">
                  <a:txBody>
                    <a:bodyPr/>
                    <a:lstStyle/>
                    <a:p>
                      <a:pPr marL="0" algn="l" defTabSz="685800" rtl="0" eaLnBrk="1" fontAlgn="t" latinLnBrk="0" hangingPunct="1"/>
                      <a:endParaRPr lang="en-GB" sz="800" b="1" u="none" strike="noStrike" kern="1200" dirty="0">
                        <a:solidFill>
                          <a:srgbClr val="1B3F59"/>
                        </a:solidFill>
                        <a:effectLst/>
                        <a:latin typeface="+mn-lt"/>
                        <a:ea typeface="+mn-ea"/>
                        <a:cs typeface="+mn-cs"/>
                      </a:endParaRPr>
                    </a:p>
                  </a:txBody>
                  <a:tcPr marL="45720" marR="4572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already do the amount of physical activity I want to</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My physical health</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My mental health</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Lack of time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know where to take part</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It is too expensive</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It is too far to travel</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do not enjoy doing it</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There are no opportunities available that I would enjoy</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The opportunities that are available are not suitable for my abilities</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 have childcare or other caring responsibilities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feel intimidated by others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 have no one to go with</a:t>
                      </a:r>
                    </a:p>
                  </a:txBody>
                  <a:tcPr marL="45720" marR="45720" anchor="ctr"/>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 level</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42%</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32%</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16%</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61%</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36%</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25%</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29%</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32%</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15%</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12%</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r>
              <a:tr h="137184">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55%</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45720" marR="45720" anchor="ctr"/>
                </a:tc>
              </a:tr>
              <a:tr h="18276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13%</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18%</a:t>
                      </a:r>
                    </a:p>
                  </a:txBody>
                  <a:tcPr marL="45720" marR="45720" anchor="ctr"/>
                </a:tc>
              </a:tr>
            </a:tbl>
          </a:graphicData>
        </a:graphic>
      </p:graphicFrame>
    </p:spTree>
    <p:extLst>
      <p:ext uri="{BB962C8B-B14F-4D97-AF65-F5344CB8AC3E}">
        <p14:creationId xmlns:p14="http://schemas.microsoft.com/office/powerpoint/2010/main" val="42633004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In the last 3 months how often did you use the following when doing physical activity?</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5" name="Chart 4"/>
          <p:cNvGraphicFramePr>
            <a:graphicFrameLocks/>
          </p:cNvGraphicFramePr>
          <p:nvPr>
            <p:extLst>
              <p:ext uri="{D42A27DB-BD31-4B8C-83A1-F6EECF244321}">
                <p14:modId xmlns:p14="http://schemas.microsoft.com/office/powerpoint/2010/main" val="923041437"/>
              </p:ext>
            </p:extLst>
          </p:nvPr>
        </p:nvGraphicFramePr>
        <p:xfrm>
          <a:off x="290945" y="973917"/>
          <a:ext cx="8562110" cy="39706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73984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10654835"/>
              </p:ext>
            </p:extLst>
          </p:nvPr>
        </p:nvGraphicFramePr>
        <p:xfrm>
          <a:off x="204041" y="690287"/>
          <a:ext cx="8773704" cy="3247312"/>
        </p:xfrm>
        <a:graphic>
          <a:graphicData uri="http://schemas.openxmlformats.org/drawingml/2006/table">
            <a:tbl>
              <a:tblPr>
                <a:tableStyleId>{E8B1032C-EA38-4F05-BA0D-38AFFFC7BED3}</a:tableStyleId>
              </a:tblPr>
              <a:tblGrid>
                <a:gridCol w="672574"/>
                <a:gridCol w="1243130"/>
                <a:gridCol w="685800"/>
                <a:gridCol w="685800"/>
                <a:gridCol w="685800"/>
                <a:gridCol w="685800"/>
                <a:gridCol w="685800"/>
                <a:gridCol w="685800"/>
                <a:gridCol w="685800"/>
                <a:gridCol w="685800"/>
                <a:gridCol w="685800"/>
                <a:gridCol w="685800"/>
              </a:tblGrid>
              <a:tr h="534592">
                <a:tc gridSpan="2">
                  <a:txBody>
                    <a:bodyPr/>
                    <a:lstStyle/>
                    <a:p>
                      <a:pPr algn="l" fontAlgn="b"/>
                      <a:endParaRPr lang="en-GB" sz="700" b="0" i="0" u="none" strike="noStrike" dirty="0">
                        <a:solidFill>
                          <a:srgbClr val="993300"/>
                        </a:solidFill>
                        <a:effectLst/>
                        <a:latin typeface="Arial" panose="020B0604020202020204" pitchFamily="34" charset="0"/>
                      </a:endParaRPr>
                    </a:p>
                  </a:txBody>
                  <a:tcPr marL="45720" marR="4572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Gym/leisure centre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Sports club</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Community building</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Own house or garden</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 park in Doncaster</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Cycle paths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Footpaths </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Local street/roads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outside space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indoor space</a:t>
                      </a:r>
                    </a:p>
                  </a:txBody>
                  <a:tcPr marL="45720" marR="45720" anchor="ctr"/>
                </a:tc>
              </a:tr>
              <a:tr h="14400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95%</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24%</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43%</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53%</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38%</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45-64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81%</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58%</a:t>
                      </a:r>
                    </a:p>
                  </a:txBody>
                  <a:tcPr marL="45720" marR="4572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65+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86%</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86%</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93%</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28%</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66%</a:t>
                      </a:r>
                    </a:p>
                  </a:txBody>
                  <a:tcPr marL="45720" marR="45720" anchor="ctr">
                    <a:solidFill>
                      <a:srgbClr val="4A93C8"/>
                    </a:solidFill>
                  </a:tcPr>
                </a:tc>
              </a:tr>
              <a:tr h="178001">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Gender</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Male</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53%</a:t>
                      </a:r>
                    </a:p>
                  </a:txBody>
                  <a:tcPr marL="45720" marR="45720" anchor="ctr"/>
                </a:tc>
              </a:tr>
              <a:tr h="178001">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Female</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47%</a:t>
                      </a:r>
                    </a:p>
                  </a:txBody>
                  <a:tcPr marL="45720" marR="45720" anchor="ctr"/>
                </a:tc>
              </a:tr>
              <a:tr h="14400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68%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54%</a:t>
                      </a:r>
                    </a:p>
                  </a:txBody>
                  <a:tcPr marL="45720" marR="45720" anchor="ctr"/>
                </a:tc>
              </a:tr>
              <a:tr h="178001">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23%</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45720" marR="45720" anchor="ctr">
                    <a:solidFill>
                      <a:schemeClr val="accent4"/>
                    </a:solidFill>
                  </a:tcPr>
                </a:tc>
              </a:tr>
              <a:tr h="288000">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44%</a:t>
                      </a:r>
                    </a:p>
                  </a:txBody>
                  <a:tcPr marL="45720" marR="45720" anchor="ctr"/>
                </a:tc>
              </a:tr>
              <a:tr h="288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but no substantial impact on daily life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90%</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87%</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45720" marR="45720" anchor="ctr">
                    <a:solidFill>
                      <a:srgbClr val="4A93C8"/>
                    </a:solidFill>
                  </a:tcPr>
                </a:tc>
              </a:tr>
              <a:tr h="288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89%</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49%</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45%</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55%</a:t>
                      </a:r>
                    </a:p>
                  </a:txBody>
                  <a:tcPr marL="45720" marR="45720" anchor="ctr"/>
                </a:tc>
              </a:tr>
            </a:tbl>
          </a:graphicData>
        </a:graphic>
      </p:graphicFrame>
      <p:sp>
        <p:nvSpPr>
          <p:cNvPr id="4" name="Title 1"/>
          <p:cNvSpPr>
            <a:spLocks noGrp="1"/>
          </p:cNvSpPr>
          <p:nvPr>
            <p:ph type="title"/>
          </p:nvPr>
        </p:nvSpPr>
        <p:spPr>
          <a:xfrm>
            <a:off x="628650" y="54107"/>
            <a:ext cx="7886700" cy="482442"/>
          </a:xfrm>
        </p:spPr>
        <p:txBody>
          <a:bodyPr>
            <a:normAutofit/>
          </a:bodyPr>
          <a:lstStyle/>
          <a:p>
            <a:r>
              <a:rPr lang="en-GB" sz="2000" dirty="0" smtClean="0"/>
              <a:t>% who stated ‘not at all’ in last 3 months</a:t>
            </a:r>
            <a:endParaRPr lang="en-GB" sz="2000" dirty="0"/>
          </a:p>
        </p:txBody>
      </p:sp>
    </p:spTree>
    <p:extLst>
      <p:ext uri="{BB962C8B-B14F-4D97-AF65-F5344CB8AC3E}">
        <p14:creationId xmlns:p14="http://schemas.microsoft.com/office/powerpoint/2010/main" val="3592530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73111723"/>
              </p:ext>
            </p:extLst>
          </p:nvPr>
        </p:nvGraphicFramePr>
        <p:xfrm>
          <a:off x="90684" y="44214"/>
          <a:ext cx="8939962" cy="5069062"/>
        </p:xfrm>
        <a:graphic>
          <a:graphicData uri="http://schemas.openxmlformats.org/drawingml/2006/table">
            <a:tbl>
              <a:tblPr>
                <a:tableStyleId>{E8B1032C-EA38-4F05-BA0D-38AFFFC7BED3}</a:tableStyleId>
              </a:tblPr>
              <a:tblGrid>
                <a:gridCol w="1309626"/>
                <a:gridCol w="1646836"/>
                <a:gridCol w="598350"/>
                <a:gridCol w="598350"/>
                <a:gridCol w="598350"/>
                <a:gridCol w="598350"/>
                <a:gridCol w="598350"/>
                <a:gridCol w="598350"/>
                <a:gridCol w="598350"/>
                <a:gridCol w="598350"/>
                <a:gridCol w="598350"/>
                <a:gridCol w="598350"/>
              </a:tblGrid>
              <a:tr h="758320">
                <a:tc gridSpan="2">
                  <a:txBody>
                    <a:bodyPr/>
                    <a:lstStyle/>
                    <a:p>
                      <a:pPr marL="0" algn="l" defTabSz="685800" rtl="0" eaLnBrk="1" fontAlgn="t" latinLnBrk="0" hangingPunct="1"/>
                      <a:endParaRPr lang="en-GB" sz="800" b="1" u="none" strike="noStrike" kern="1200" dirty="0">
                        <a:solidFill>
                          <a:srgbClr val="1B3F59"/>
                        </a:solidFill>
                        <a:effectLst/>
                        <a:latin typeface="+mn-lt"/>
                        <a:ea typeface="+mn-ea"/>
                        <a:cs typeface="+mn-cs"/>
                      </a:endParaRPr>
                    </a:p>
                  </a:txBody>
                  <a:tcPr marL="45720" marR="4572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Gym/leisure centre</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Sports club</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Community building</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Own house or garden</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 park in Doncaster</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Cycle paths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Footpaths </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Local street/roads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outside space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indoor space</a:t>
                      </a:r>
                    </a:p>
                  </a:txBody>
                  <a:tcPr marL="45720" marR="45720" anchor="ctr"/>
                </a:tc>
              </a:tr>
              <a:tr h="158563">
                <a:tc rowSpan="8">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Employment status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60%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54%</a:t>
                      </a:r>
                    </a:p>
                  </a:txBody>
                  <a:tcPr marL="45720" marR="45720" anchor="ctr"/>
                </a:tc>
              </a:tr>
              <a:tr h="15856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Employee part-time</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89%</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26%</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37%</a:t>
                      </a:r>
                    </a:p>
                  </a:txBody>
                  <a:tcPr marL="45720" marR="45720" anchor="ctr"/>
                </a:tc>
              </a:tr>
              <a:tr h="15856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11%</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37%</a:t>
                      </a:r>
                    </a:p>
                  </a:txBody>
                  <a:tcPr marL="45720" marR="45720" anchor="ctr"/>
                </a:tc>
              </a:tr>
              <a:tr h="154881">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79%</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91%</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91%</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64%</a:t>
                      </a:r>
                    </a:p>
                  </a:txBody>
                  <a:tcPr marL="45720" marR="45720" anchor="ctr">
                    <a:solidFill>
                      <a:srgbClr val="4A93C8"/>
                    </a:solidFill>
                  </a:tcPr>
                </a:tc>
              </a:tr>
              <a:tr h="238034">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Unemployed and seeking work</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40%</a:t>
                      </a:r>
                    </a:p>
                  </a:txBody>
                  <a:tcPr marL="45720" marR="45720" anchor="ctr"/>
                </a:tc>
              </a:tr>
              <a:tr h="154881">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Student</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56%</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94%</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38%</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88%</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31%</a:t>
                      </a:r>
                    </a:p>
                  </a:txBody>
                  <a:tcPr marL="45720" marR="45720" anchor="ctr"/>
                </a:tc>
              </a:tr>
              <a:tr h="31712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Not in work and looking after home or family</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75%</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rgbClr val="4A93C8"/>
                    </a:solidFill>
                  </a:tcPr>
                </a:tc>
              </a:tr>
              <a:tr h="15856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Long-term sick</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84%</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89%</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47%</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42%</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42%</a:t>
                      </a:r>
                    </a:p>
                  </a:txBody>
                  <a:tcPr marL="45720" marR="45720" anchor="ctr"/>
                </a:tc>
              </a:tr>
              <a:tr h="154881">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Income level</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Low income</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48%</a:t>
                      </a:r>
                    </a:p>
                  </a:txBody>
                  <a:tcPr marL="45720" marR="45720" anchor="ctr"/>
                </a:tc>
              </a:tr>
              <a:tr h="15856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Other income</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52%</a:t>
                      </a:r>
                    </a:p>
                  </a:txBody>
                  <a:tcPr marL="45720" marR="45720" anchor="ctr"/>
                </a:tc>
              </a:tr>
              <a:tr h="238034">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One adult and no children</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54%</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43%</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57%</a:t>
                      </a:r>
                    </a:p>
                  </a:txBody>
                  <a:tcPr marL="45720" marR="45720" anchor="ctr"/>
                </a:tc>
              </a:tr>
              <a:tr h="31712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One adult and one child aged 18 or under</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64%</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50%</a:t>
                      </a:r>
                    </a:p>
                  </a:txBody>
                  <a:tcPr marL="45720" marR="45720" anchor="ctr"/>
                </a:tc>
              </a:tr>
              <a:tr h="281031">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One adult and two or more children aged 18 or under</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77%</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54%</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15%</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69%</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54%</a:t>
                      </a:r>
                    </a:p>
                  </a:txBody>
                  <a:tcPr marL="45720" marR="45720" anchor="ctr"/>
                </a:tc>
              </a:tr>
              <a:tr h="238034">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82%</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82%</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19%</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58%</a:t>
                      </a:r>
                    </a:p>
                  </a:txBody>
                  <a:tcPr marL="45720" marR="45720" anchor="ctr"/>
                </a:tc>
              </a:tr>
              <a:tr h="31712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one child aged 18 or under</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52%</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11%</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45720" marR="45720" anchor="ctr">
                    <a:solidFill>
                      <a:schemeClr val="accent4"/>
                    </a:solidFill>
                  </a:tcPr>
                </a:tc>
              </a:tr>
              <a:tr h="181039">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71%</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75%</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14%</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82%</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29%</a:t>
                      </a:r>
                    </a:p>
                  </a:txBody>
                  <a:tcPr marL="45720" marR="45720" anchor="ctr">
                    <a:solidFill>
                      <a:schemeClr val="accent4"/>
                    </a:solidFill>
                  </a:tcPr>
                </a:tc>
              </a:tr>
              <a:tr h="154881">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72%</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32%</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44%</a:t>
                      </a:r>
                    </a:p>
                  </a:txBody>
                  <a:tcPr marL="45720" marR="45720" anchor="ctr"/>
                </a:tc>
              </a:tr>
            </a:tbl>
          </a:graphicData>
        </a:graphic>
      </p:graphicFrame>
    </p:spTree>
    <p:extLst>
      <p:ext uri="{BB962C8B-B14F-4D97-AF65-F5344CB8AC3E}">
        <p14:creationId xmlns:p14="http://schemas.microsoft.com/office/powerpoint/2010/main" val="5851240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69892815"/>
              </p:ext>
            </p:extLst>
          </p:nvPr>
        </p:nvGraphicFramePr>
        <p:xfrm>
          <a:off x="173812" y="143580"/>
          <a:ext cx="8864396" cy="3383280"/>
        </p:xfrm>
        <a:graphic>
          <a:graphicData uri="http://schemas.openxmlformats.org/drawingml/2006/table">
            <a:tbl>
              <a:tblPr>
                <a:tableStyleId>{E8B1032C-EA38-4F05-BA0D-38AFFFC7BED3}</a:tableStyleId>
              </a:tblPr>
              <a:tblGrid>
                <a:gridCol w="1375378"/>
                <a:gridCol w="944628"/>
                <a:gridCol w="654439"/>
                <a:gridCol w="654439"/>
                <a:gridCol w="654439"/>
                <a:gridCol w="654439"/>
                <a:gridCol w="654439"/>
                <a:gridCol w="654439"/>
                <a:gridCol w="654439"/>
                <a:gridCol w="654439"/>
                <a:gridCol w="654439"/>
                <a:gridCol w="654439"/>
              </a:tblGrid>
              <a:tr h="240533">
                <a:tc gridSpan="2">
                  <a:txBody>
                    <a:bodyPr/>
                    <a:lstStyle/>
                    <a:p>
                      <a:pPr marL="0" algn="l" defTabSz="685800" rtl="0" eaLnBrk="1" fontAlgn="t" latinLnBrk="0" hangingPunct="1"/>
                      <a:endParaRPr lang="en-GB" sz="800" b="1" u="none" strike="noStrike" kern="1200" dirty="0">
                        <a:solidFill>
                          <a:srgbClr val="1B3F59"/>
                        </a:solidFill>
                        <a:effectLst/>
                        <a:latin typeface="+mn-lt"/>
                        <a:ea typeface="+mn-ea"/>
                        <a:cs typeface="+mn-cs"/>
                      </a:endParaRPr>
                    </a:p>
                  </a:txBody>
                  <a:tcPr marL="45720" marR="45720" anchor="ctr"/>
                </a:tc>
                <a:tc h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Gym/leisure centre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Sports club</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Community building</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Own house or garden</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 park in Doncaster</a:t>
                      </a:r>
                    </a:p>
                  </a:txBody>
                  <a:tcPr marL="45720" marR="45720" anchor="ct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Cycle paths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Footpaths </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Local street/roads</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outside space</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indoor space</a:t>
                      </a:r>
                    </a:p>
                  </a:txBody>
                  <a:tcPr marL="45720" marR="45720" anchor="ctr"/>
                </a:tc>
              </a:tr>
              <a:tr h="176391">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Activity level</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87%</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92%</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23%</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51%</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49%</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56%</a:t>
                      </a:r>
                    </a:p>
                  </a:txBody>
                  <a:tcPr marL="45720" marR="45720" anchor="ctr"/>
                </a:tc>
              </a:tr>
              <a:tr h="24053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57%</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46%</a:t>
                      </a:r>
                    </a:p>
                  </a:txBody>
                  <a:tcPr marL="45720" marR="45720" anchor="ctr"/>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Active Community</a:t>
                      </a: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60%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49%</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49%</a:t>
                      </a:r>
                    </a:p>
                  </a:txBody>
                  <a:tcPr marL="45720" marR="45720" anchor="ctr"/>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level</a:t>
                      </a:r>
                      <a:endParaRPr lang="en-GB" sz="800" b="1" u="none" strike="noStrike" kern="1200" dirty="0">
                        <a:solidFill>
                          <a:srgbClr val="1B3F59"/>
                        </a:solidFill>
                        <a:effectLst/>
                        <a:latin typeface="+mn-lt"/>
                        <a:ea typeface="+mn-ea"/>
                        <a:cs typeface="+mn-cs"/>
                      </a:endParaRPr>
                    </a:p>
                  </a:txBody>
                  <a:tcPr marL="45720" marR="45720" anchor="ct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95%</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100%</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89%</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42%</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68%</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89%</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53%</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42%</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74%</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74%</a:t>
                      </a:r>
                    </a:p>
                  </a:txBody>
                  <a:tcPr marL="45720" marR="45720" anchor="ctr">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1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80%</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30%</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60%</a:t>
                      </a:r>
                    </a:p>
                  </a:txBody>
                  <a:tcPr marL="45720" marR="45720" anchor="ctr">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2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75%</a:t>
                      </a:r>
                    </a:p>
                  </a:txBody>
                  <a:tcPr marL="45720" marR="4572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82%</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14%</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54%</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3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65%</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68%</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47%</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29%</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53%</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4 days</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48%</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67%</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78%</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22%</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78%</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15%</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33%</a:t>
                      </a:r>
                    </a:p>
                  </a:txBody>
                  <a:tcPr marL="45720" marR="45720" anchor="ctr">
                    <a:solidFill>
                      <a:schemeClr val="accent4"/>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5 days</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35%</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45720" marR="45720" anchor="ctr"/>
                </a:tc>
                <a:tc>
                  <a:txBody>
                    <a:bodyPr/>
                    <a:lstStyle/>
                    <a:p>
                      <a:pPr marL="0" algn="r" defTabSz="685800" rtl="0" eaLnBrk="1" fontAlgn="t" latinLnBrk="0" hangingPunct="1"/>
                      <a:r>
                        <a:rPr lang="en-GB" sz="800" b="1" u="none" strike="noStrike" kern="1200">
                          <a:solidFill>
                            <a:schemeClr val="bg1"/>
                          </a:solidFill>
                          <a:effectLst/>
                          <a:latin typeface="+mn-lt"/>
                          <a:ea typeface="+mn-ea"/>
                          <a:cs typeface="+mn-cs"/>
                        </a:rPr>
                        <a:t>20%</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53%</a:t>
                      </a:r>
                    </a:p>
                  </a:txBody>
                  <a:tcPr marL="45720" marR="4572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6 days</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100%</a:t>
                      </a:r>
                    </a:p>
                  </a:txBody>
                  <a:tcPr marL="45720" marR="4572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25%</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50%</a:t>
                      </a:r>
                    </a:p>
                  </a:txBody>
                  <a:tcPr marL="45720" marR="45720" anchor="ctr">
                    <a:solidFill>
                      <a:srgbClr val="4A93C8"/>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45720" marR="4572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13%</a:t>
                      </a:r>
                    </a:p>
                  </a:txBody>
                  <a:tcPr marL="45720" marR="45720" anchor="ctr">
                    <a:solidFill>
                      <a:schemeClr val="accent4"/>
                    </a:solidFill>
                  </a:tcP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45720" marR="45720" anchor="ctr">
                    <a:solidFill>
                      <a:srgbClr val="4A93C8"/>
                    </a:solidFill>
                  </a:tcPr>
                </a:tc>
              </a:tr>
              <a:tr h="180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71%</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84%</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76%</a:t>
                      </a:r>
                    </a:p>
                  </a:txBody>
                  <a:tcPr marL="45720" marR="4572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33%</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65%</a:t>
                      </a:r>
                    </a:p>
                  </a:txBody>
                  <a:tcPr marL="45720" marR="4572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18%</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6%</a:t>
                      </a:r>
                    </a:p>
                  </a:txBody>
                  <a:tcPr marL="45720" marR="4572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24%</a:t>
                      </a:r>
                    </a:p>
                  </a:txBody>
                  <a:tcPr marL="45720" marR="4572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45720" marR="45720" anchor="ctr">
                    <a:solidFill>
                      <a:schemeClr val="accent4"/>
                    </a:solidFill>
                  </a:tcPr>
                </a:tc>
              </a:tr>
            </a:tbl>
          </a:graphicData>
        </a:graphic>
      </p:graphicFrame>
    </p:spTree>
    <p:extLst>
      <p:ext uri="{BB962C8B-B14F-4D97-AF65-F5344CB8AC3E}">
        <p14:creationId xmlns:p14="http://schemas.microsoft.com/office/powerpoint/2010/main" val="1435035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To what extent do you agree or disagree with the following statements? </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sp>
        <p:nvSpPr>
          <p:cNvPr id="3" name="Rectangle 2"/>
          <p:cNvSpPr/>
          <p:nvPr/>
        </p:nvSpPr>
        <p:spPr>
          <a:xfrm>
            <a:off x="7169150" y="2339019"/>
            <a:ext cx="2042583" cy="769441"/>
          </a:xfrm>
          <a:prstGeom prst="rect">
            <a:avLst/>
          </a:prstGeom>
        </p:spPr>
        <p:txBody>
          <a:bodyPr wrap="square">
            <a:spAutoFit/>
          </a:bodyPr>
          <a:lstStyle/>
          <a:p>
            <a:r>
              <a:rPr lang="en-GB" sz="1100" i="1" dirty="0">
                <a:solidFill>
                  <a:srgbClr val="3D3D3D"/>
                </a:solidFill>
              </a:rPr>
              <a:t>Please rate this on a scale of 0-10, where 0=strongly disagree and 10=strongly agree.</a:t>
            </a:r>
          </a:p>
        </p:txBody>
      </p:sp>
      <p:graphicFrame>
        <p:nvGraphicFramePr>
          <p:cNvPr id="5" name="Chart 4"/>
          <p:cNvGraphicFramePr>
            <a:graphicFrameLocks/>
          </p:cNvGraphicFramePr>
          <p:nvPr>
            <p:extLst>
              <p:ext uri="{D42A27DB-BD31-4B8C-83A1-F6EECF244321}">
                <p14:modId xmlns:p14="http://schemas.microsoft.com/office/powerpoint/2010/main" val="3599630900"/>
              </p:ext>
            </p:extLst>
          </p:nvPr>
        </p:nvGraphicFramePr>
        <p:xfrm>
          <a:off x="768157" y="973917"/>
          <a:ext cx="6151419" cy="40487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501089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072125837"/>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1" i="0" u="none" strike="noStrike" dirty="0">
                          <a:solidFill>
                            <a:schemeClr val="bg1"/>
                          </a:solidFill>
                          <a:effectLst/>
                          <a:latin typeface="Arial" panose="020B0604020202020204" pitchFamily="34" charset="0"/>
                        </a:rPr>
                        <a:t>76%</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72%</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1" i="0" u="none" strike="noStrike" kern="1200" dirty="0">
                          <a:solidFill>
                            <a:schemeClr val="bg1"/>
                          </a:solidFill>
                          <a:effectLst/>
                          <a:latin typeface="Arial" panose="020B0604020202020204" pitchFamily="34" charset="0"/>
                          <a:ea typeface="+mn-ea"/>
                          <a:cs typeface="+mn-cs"/>
                        </a:rPr>
                        <a:t>60%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53%</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751926359"/>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69%</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100%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a:t>
                      </a:r>
                    </a:p>
                  </a:txBody>
                  <a:tcPr marL="8313" marR="8313" marT="8313" marB="0"/>
                </a:tc>
              </a:tr>
            </a:tbl>
          </a:graphicData>
        </a:graphic>
      </p:graphicFrame>
      <p:sp>
        <p:nvSpPr>
          <p:cNvPr id="10" name="Rectangle 9"/>
          <p:cNvSpPr/>
          <p:nvPr/>
        </p:nvSpPr>
        <p:spPr>
          <a:xfrm>
            <a:off x="173812" y="139039"/>
            <a:ext cx="4150495" cy="400110"/>
          </a:xfrm>
          <a:prstGeom prst="rect">
            <a:avLst/>
          </a:prstGeom>
        </p:spPr>
        <p:txBody>
          <a:bodyPr wrap="none">
            <a:spAutoFit/>
          </a:bodyPr>
          <a:lstStyle/>
          <a:p>
            <a:r>
              <a:rPr lang="en-GB" sz="1100" i="1" dirty="0" smtClean="0">
                <a:solidFill>
                  <a:srgbClr val="3D3D3D"/>
                </a:solidFill>
              </a:rPr>
              <a:t>Physical </a:t>
            </a:r>
            <a:r>
              <a:rPr lang="en-GB" sz="1100" i="1" dirty="0">
                <a:solidFill>
                  <a:srgbClr val="3D3D3D"/>
                </a:solidFill>
              </a:rPr>
              <a:t>activity can benefit people’s physical or mental </a:t>
            </a:r>
            <a:r>
              <a:rPr lang="en-GB" sz="1100" i="1" dirty="0" smtClean="0">
                <a:solidFill>
                  <a:srgbClr val="3D3D3D"/>
                </a:solidFill>
              </a:rPr>
              <a:t>health</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9015451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973950936"/>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58%</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920506481"/>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69%</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96%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74%</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100%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sp>
        <p:nvSpPr>
          <p:cNvPr id="10" name="Rectangle 9"/>
          <p:cNvSpPr/>
          <p:nvPr/>
        </p:nvSpPr>
        <p:spPr>
          <a:xfrm>
            <a:off x="173812" y="139039"/>
            <a:ext cx="3804247" cy="400110"/>
          </a:xfrm>
          <a:prstGeom prst="rect">
            <a:avLst/>
          </a:prstGeom>
        </p:spPr>
        <p:txBody>
          <a:bodyPr wrap="none">
            <a:spAutoFit/>
          </a:bodyPr>
          <a:lstStyle/>
          <a:p>
            <a:r>
              <a:rPr lang="en-GB" sz="1100" i="1" dirty="0">
                <a:solidFill>
                  <a:srgbClr val="3D3D3D"/>
                </a:solidFill>
              </a:rPr>
              <a:t>Physical activity can benefit my physical or mental </a:t>
            </a:r>
            <a:r>
              <a:rPr lang="en-GB" sz="1100" i="1" dirty="0" smtClean="0">
                <a:solidFill>
                  <a:srgbClr val="3D3D3D"/>
                </a:solidFill>
              </a:rPr>
              <a:t>health</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2692983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736716021"/>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62%</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58%</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47%</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094922290"/>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1" i="0" u="none" strike="noStrike" kern="1200" dirty="0">
                          <a:solidFill>
                            <a:schemeClr val="bg1"/>
                          </a:solidFill>
                          <a:effectLst/>
                          <a:latin typeface="Arial" panose="020B0604020202020204" pitchFamily="34" charset="0"/>
                          <a:ea typeface="+mn-ea"/>
                          <a:cs typeface="+mn-cs"/>
                        </a:rPr>
                        <a:t>86%</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62%</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57%</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42%</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88%</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100%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86%</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sp>
        <p:nvSpPr>
          <p:cNvPr id="10" name="Rectangle 9"/>
          <p:cNvSpPr/>
          <p:nvPr/>
        </p:nvSpPr>
        <p:spPr>
          <a:xfrm>
            <a:off x="0" y="103269"/>
            <a:ext cx="4552849" cy="392415"/>
          </a:xfrm>
          <a:prstGeom prst="rect">
            <a:avLst/>
          </a:prstGeom>
        </p:spPr>
        <p:txBody>
          <a:bodyPr wrap="none">
            <a:spAutoFit/>
          </a:bodyPr>
          <a:lstStyle/>
          <a:p>
            <a:r>
              <a:rPr lang="en-GB" sz="1050" i="1" dirty="0">
                <a:solidFill>
                  <a:srgbClr val="3D3D3D"/>
                </a:solidFill>
              </a:rPr>
              <a:t>I intend to (or want to) be physically active for 30 minutes or more a </a:t>
            </a:r>
            <a:r>
              <a:rPr lang="en-GB" sz="1050" i="1" dirty="0" smtClean="0">
                <a:solidFill>
                  <a:srgbClr val="3D3D3D"/>
                </a:solidFill>
              </a:rPr>
              <a:t>week</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0974028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876761220"/>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19933"/>
                <a:gridCol w="328067"/>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38%</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48%</a:t>
                      </a:r>
                    </a:p>
                  </a:txBody>
                  <a:tcPr marL="8313" marR="8313" marT="8313" marB="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17%</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74%</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86%</a:t>
                      </a:r>
                    </a:p>
                  </a:txBody>
                  <a:tcPr marL="8313" marR="8313" marT="8313" marB="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4%</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75%</a:t>
                      </a:r>
                    </a:p>
                  </a:txBody>
                  <a:tcPr marL="8313" marR="8313" marT="8313" marB="0" anchor="ctr">
                    <a:no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71%</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17%</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71%</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83%</a:t>
                      </a:r>
                    </a:p>
                  </a:txBody>
                  <a:tcPr marL="8313" marR="8313" marT="8313" marB="0" anchor="ctr">
                    <a:solidFill>
                      <a:srgbClr val="4A93C8"/>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4%</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13%</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77%</a:t>
                      </a:r>
                    </a:p>
                  </a:txBody>
                  <a:tcPr marL="8313" marR="8313" marT="8313" marB="0" anchor="ctr">
                    <a:no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8%</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23%</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53%</a:t>
                      </a:r>
                    </a:p>
                  </a:txBody>
                  <a:tcPr marL="8313" marR="8313" marT="8313" marB="0" anchor="ctr">
                    <a:solidFill>
                      <a:schemeClr val="accent4"/>
                    </a:solidFill>
                  </a:tcP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a:t>
                      </a:r>
                    </a:p>
                  </a:txBody>
                  <a:tcPr marL="8313" marR="8313" marT="8313" marB="0" anchor="ctr"/>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20%</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71%</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85%</a:t>
                      </a:r>
                    </a:p>
                  </a:txBody>
                  <a:tcPr marL="8313" marR="8313" marT="8313" marB="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84%</a:t>
                      </a:r>
                    </a:p>
                  </a:txBody>
                  <a:tcPr marL="8313" marR="8313" marT="8313" marB="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85%</a:t>
                      </a:r>
                    </a:p>
                  </a:txBody>
                  <a:tcPr marL="8313" marR="8313" marT="8313" marB="0" anchor="ctr">
                    <a:solidFill>
                      <a:srgbClr val="4A93C8"/>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8313" marR="8313" marT="8313" marB="0" anchor="ctr"/>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70%</a:t>
                      </a:r>
                    </a:p>
                  </a:txBody>
                  <a:tcPr marL="8313" marR="8313" marT="8313" marB="0" anchor="ctr">
                    <a:no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31%</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63%</a:t>
                      </a:r>
                    </a:p>
                  </a:txBody>
                  <a:tcPr marL="8313" marR="8313" marT="8313" marB="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8313" marR="8313" marT="8313" marB="0" anchor="ctr"/>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0%</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15%</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65%</a:t>
                      </a:r>
                    </a:p>
                  </a:txBody>
                  <a:tcPr marL="8313" marR="8313" marT="8313" marB="0" anchor="ct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10%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5%</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16%</a:t>
                      </a:r>
                    </a:p>
                  </a:txBody>
                  <a:tcPr marL="8313" marR="8313" marT="8313" marB="0" anchor="ctr"/>
                </a:tc>
                <a:tc>
                  <a:txBody>
                    <a:bodyPr/>
                    <a:lstStyle/>
                    <a:p>
                      <a:pPr marL="0" algn="r" defTabSz="685800" rtl="0" eaLnBrk="1" fontAlgn="t" latinLnBrk="0" hangingPunct="1"/>
                      <a:r>
                        <a:rPr lang="en-GB" sz="800" u="none" strike="noStrike" kern="1200">
                          <a:solidFill>
                            <a:schemeClr val="tx1"/>
                          </a:solidFill>
                          <a:effectLst/>
                          <a:latin typeface="+mn-lt"/>
                          <a:ea typeface="+mn-ea"/>
                          <a:cs typeface="+mn-cs"/>
                        </a:rPr>
                        <a:t>11%</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53%</a:t>
                      </a:r>
                    </a:p>
                  </a:txBody>
                  <a:tcPr marL="8313" marR="8313" marT="8313" marB="0" anchor="ctr">
                    <a:solidFill>
                      <a:schemeClr val="accent4"/>
                    </a:solidFill>
                  </a:tcPr>
                </a:tc>
                <a:tc>
                  <a:txBody>
                    <a:bodyPr/>
                    <a:lstStyle/>
                    <a:p>
                      <a:pPr marL="0" algn="r" defTabSz="685800" rtl="0" eaLnBrk="1" fontAlgn="t" latinLnBrk="0" hangingPunct="1"/>
                      <a:r>
                        <a:rPr lang="en-GB" sz="800" u="none" strike="noStrike" kern="1200" dirty="0">
                          <a:solidFill>
                            <a:schemeClr val="tx1"/>
                          </a:solidFill>
                          <a:effectLst/>
                          <a:latin typeface="+mn-lt"/>
                          <a:ea typeface="+mn-ea"/>
                          <a:cs typeface="+mn-cs"/>
                        </a:rPr>
                        <a:t>0%</a:t>
                      </a:r>
                    </a:p>
                  </a:txBody>
                  <a:tcPr marL="8313" marR="8313" marT="8313"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36669504"/>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78%</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54%</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89%</a:t>
                      </a:r>
                    </a:p>
                  </a:txBody>
                  <a:tcPr marL="8313" marR="8313" marT="8313" marB="0" anchor="ctr">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79%</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24%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18%</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56%</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79%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61%</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77%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58%</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60%</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74%</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78%</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75%</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chor="ctr"/>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88%</a:t>
                      </a:r>
                    </a:p>
                  </a:txBody>
                  <a:tcPr marL="8313" marR="8313" marT="8313" marB="0" anchor="ctr">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76%</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bl>
          </a:graphicData>
        </a:graphic>
      </p:graphicFrame>
      <p:sp>
        <p:nvSpPr>
          <p:cNvPr id="10" name="Rectangle 9"/>
          <p:cNvSpPr/>
          <p:nvPr/>
        </p:nvSpPr>
        <p:spPr>
          <a:xfrm>
            <a:off x="113356" y="107813"/>
            <a:ext cx="4467890" cy="400110"/>
          </a:xfrm>
          <a:prstGeom prst="rect">
            <a:avLst/>
          </a:prstGeom>
        </p:spPr>
        <p:txBody>
          <a:bodyPr wrap="none">
            <a:spAutoFit/>
          </a:bodyPr>
          <a:lstStyle/>
          <a:p>
            <a:r>
              <a:rPr lang="en-GB" sz="1100" i="1" dirty="0">
                <a:solidFill>
                  <a:srgbClr val="3D3D3D"/>
                </a:solidFill>
              </a:rPr>
              <a:t>It is my responsibility to find opportunities/time to be physically </a:t>
            </a:r>
            <a:r>
              <a:rPr lang="en-GB" sz="1100" i="1" dirty="0" smtClean="0">
                <a:solidFill>
                  <a:srgbClr val="3D3D3D"/>
                </a:solidFill>
              </a:rPr>
              <a:t>active</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0090432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169563005"/>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1" i="0" u="none" strike="noStrike" dirty="0">
                          <a:solidFill>
                            <a:schemeClr val="bg1"/>
                          </a:solidFill>
                          <a:effectLst/>
                          <a:latin typeface="Arial" panose="020B0604020202020204" pitchFamily="34" charset="0"/>
                        </a:rPr>
                        <a:t>67%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69%</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19%</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40%</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11%</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771499665"/>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79%</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38%</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54%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42%</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36%</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71%</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1" i="0" u="none" strike="noStrike" kern="1200" dirty="0">
                          <a:solidFill>
                            <a:schemeClr val="bg1"/>
                          </a:solidFill>
                          <a:effectLst/>
                          <a:latin typeface="Arial" panose="020B0604020202020204" pitchFamily="34" charset="0"/>
                          <a:ea typeface="+mn-ea"/>
                          <a:cs typeface="+mn-cs"/>
                        </a:rPr>
                        <a:t>75%</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a:t>
                      </a:r>
                    </a:p>
                  </a:txBody>
                  <a:tcPr marL="8313" marR="8313" marT="8313" marB="0"/>
                </a:tc>
              </a:tr>
            </a:tbl>
          </a:graphicData>
        </a:graphic>
      </p:graphicFrame>
      <p:sp>
        <p:nvSpPr>
          <p:cNvPr id="10" name="Rectangle 9"/>
          <p:cNvSpPr/>
          <p:nvPr/>
        </p:nvSpPr>
        <p:spPr>
          <a:xfrm>
            <a:off x="173812" y="139039"/>
            <a:ext cx="2775119" cy="400110"/>
          </a:xfrm>
          <a:prstGeom prst="rect">
            <a:avLst/>
          </a:prstGeom>
        </p:spPr>
        <p:txBody>
          <a:bodyPr wrap="none">
            <a:spAutoFit/>
          </a:bodyPr>
          <a:lstStyle/>
          <a:p>
            <a:r>
              <a:rPr lang="en-GB" sz="1100" i="1" dirty="0">
                <a:solidFill>
                  <a:srgbClr val="3D3D3D"/>
                </a:solidFill>
              </a:rPr>
              <a:t>I feel able to take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40787631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229398810"/>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38%</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marL="0" algn="r" defTabSz="685800" rtl="0" eaLnBrk="1" fontAlgn="t" latinLnBrk="0" hangingPunct="1"/>
                      <a:r>
                        <a:rPr lang="en-GB" sz="800" u="none" strike="noStrike" kern="1200" dirty="0">
                          <a:effectLst/>
                        </a:rPr>
                        <a:t>7%</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20%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7%</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59%</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64%</a:t>
                      </a:r>
                    </a:p>
                  </a:txBody>
                  <a:tcPr marL="36000" marR="36000" marT="36000" marB="36000">
                    <a:solidFill>
                      <a:srgbClr val="4A93C8"/>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47%</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36000" marR="36000" marT="36000" marB="3600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52%</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73%</a:t>
                      </a:r>
                    </a:p>
                  </a:txBody>
                  <a:tcPr marL="36000" marR="36000" marT="36000" marB="36000">
                    <a:solidFill>
                      <a:srgbClr val="4A93C8"/>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marL="0" algn="r" defTabSz="685800" rtl="0" eaLnBrk="1" fontAlgn="t" latinLnBrk="0" hangingPunct="1"/>
                      <a:r>
                        <a:rPr lang="en-GB" sz="800" u="none" strike="noStrike" kern="1200" dirty="0">
                          <a:effectLst/>
                        </a:rPr>
                        <a:t>23%</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9%</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28%</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23%</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dirty="0">
                          <a:effectLst/>
                        </a:rPr>
                        <a:t>2%</a:t>
                      </a:r>
                      <a:endParaRPr lang="en-GB" sz="800" u="none" strike="noStrike" kern="1200" dirty="0">
                        <a:solidFill>
                          <a:schemeClr val="tx1"/>
                        </a:solidFill>
                        <a:effectLst/>
                        <a:latin typeface="+mn-lt"/>
                        <a:ea typeface="+mn-ea"/>
                        <a:cs typeface="+mn-cs"/>
                      </a:endParaRPr>
                    </a:p>
                  </a:txBody>
                  <a:tcPr marL="36000" marR="36000" marT="36000" marB="3600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marL="0" algn="r" defTabSz="685800" rtl="0" eaLnBrk="1" fontAlgn="t" latinLnBrk="0" hangingPunct="1"/>
                      <a:r>
                        <a:rPr lang="en-GB" sz="800" u="none" strike="noStrike" kern="1200" dirty="0">
                          <a:effectLst/>
                        </a:rPr>
                        <a:t>6%</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3%</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67%</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11%</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84%</a:t>
                      </a:r>
                    </a:p>
                  </a:txBody>
                  <a:tcPr marL="36000" marR="36000" marT="36000" marB="36000">
                    <a:solidFill>
                      <a:srgbClr val="4A93C8"/>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marL="0" algn="r" defTabSz="685800" rtl="0" eaLnBrk="1" fontAlgn="t" latinLnBrk="0" hangingPunct="1"/>
                      <a:r>
                        <a:rPr lang="en-GB" sz="800" u="none" strike="noStrike" kern="1200" dirty="0">
                          <a:effectLst/>
                        </a:rPr>
                        <a:t>12%</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15%</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9%</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marL="0" algn="r" defTabSz="685800" rtl="0" eaLnBrk="1" fontAlgn="t" latinLnBrk="0" hangingPunct="1"/>
                      <a:r>
                        <a:rPr lang="en-GB" sz="800" u="none" strike="noStrike" kern="1200" dirty="0">
                          <a:effectLst/>
                        </a:rPr>
                        <a:t>10%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30%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40%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20%</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marL="0" algn="r" defTabSz="685800" rtl="0" eaLnBrk="1" fontAlgn="t" latinLnBrk="0" hangingPunct="1"/>
                      <a:r>
                        <a:rPr lang="en-GB" sz="800" u="none" strike="noStrike" kern="1200" dirty="0">
                          <a:effectLst/>
                        </a:rPr>
                        <a:t>6%</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50%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38%</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55%</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marL="0" algn="r" defTabSz="685800" rtl="0" eaLnBrk="1" fontAlgn="t" latinLnBrk="0" hangingPunct="1"/>
                      <a:r>
                        <a:rPr lang="en-GB" sz="800" u="none" strike="noStrike" kern="1200" dirty="0">
                          <a:effectLst/>
                        </a:rPr>
                        <a:t>32%</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32%</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746615270"/>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6%</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19%</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18%</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46%</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65%</a:t>
                      </a:r>
                    </a:p>
                  </a:txBody>
                  <a:tcPr marL="36000" marR="36000" marT="36000" marB="36000">
                    <a:solidFill>
                      <a:srgbClr val="4A93C8"/>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49%</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36000" marR="36000" marT="36000" marB="3600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36%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58%</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59%</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7%</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64%</a:t>
                      </a:r>
                    </a:p>
                  </a:txBody>
                  <a:tcPr marL="36000" marR="36000" marT="36000" marB="36000">
                    <a:solidFill>
                      <a:srgbClr val="4A93C8"/>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32%</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44%</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33%</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a:effectLst/>
                        </a:rPr>
                        <a:t>2%</a:t>
                      </a:r>
                      <a:endParaRPr lang="en-GB" sz="800" u="none" strike="noStrike" kern="1200">
                        <a:solidFill>
                          <a:schemeClr val="tx1"/>
                        </a:solidFill>
                        <a:effectLst/>
                        <a:latin typeface="+mn-lt"/>
                        <a:ea typeface="+mn-ea"/>
                        <a:cs typeface="+mn-cs"/>
                      </a:endParaRPr>
                    </a:p>
                  </a:txBody>
                  <a:tcPr marL="36000" marR="36000" marT="36000" marB="3600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62%</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19%</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44%</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a:t>
                      </a:r>
                      <a:endParaRPr lang="en-GB" sz="800" u="none" strike="noStrike" kern="1200">
                        <a:solidFill>
                          <a:schemeClr val="tx1"/>
                        </a:solidFill>
                        <a:effectLst/>
                        <a:latin typeface="+mn-lt"/>
                        <a:ea typeface="+mn-ea"/>
                        <a:cs typeface="+mn-cs"/>
                      </a:endParaRPr>
                    </a:p>
                  </a:txBody>
                  <a:tcPr marL="36000" marR="36000" marT="36000" marB="3600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marL="0" algn="r" defTabSz="685800" rtl="0" eaLnBrk="1" fontAlgn="t" latinLnBrk="0" hangingPunct="1"/>
                      <a:r>
                        <a:rPr lang="en-GB" sz="800" u="none" strike="noStrike" kern="1200">
                          <a:effectLst/>
                        </a:rPr>
                        <a:t>37%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16%</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dirty="0">
                          <a:effectLst/>
                        </a:rPr>
                        <a:t>5%</a:t>
                      </a:r>
                      <a:endParaRPr lang="en-GB" sz="800" u="none" strike="noStrike" kern="1200" dirty="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marL="0" algn="r" defTabSz="685800" rtl="0" eaLnBrk="1" fontAlgn="t" latinLnBrk="0" hangingPunct="1"/>
                      <a:r>
                        <a:rPr lang="en-GB" sz="800" u="none" strike="noStrike" kern="1200">
                          <a:effectLst/>
                        </a:rPr>
                        <a:t>20%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30%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36000" marR="36000" marT="36000" marB="36000">
                    <a:solidFill>
                      <a:schemeClr val="accent4"/>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marL="0" algn="r" defTabSz="685800" rtl="0" eaLnBrk="1" fontAlgn="t" latinLnBrk="0" hangingPunct="1"/>
                      <a:r>
                        <a:rPr lang="en-GB" sz="800" u="none" strike="noStrike" kern="1200">
                          <a:effectLst/>
                        </a:rPr>
                        <a:t>7%</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46%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marL="0" algn="r" defTabSz="685800" rtl="0" eaLnBrk="1" fontAlgn="t" latinLnBrk="0" hangingPunct="1"/>
                      <a:r>
                        <a:rPr lang="en-GB" sz="800" u="none" strike="noStrike" kern="1200">
                          <a:effectLst/>
                        </a:rPr>
                        <a:t>9%</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12%</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62%</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11%</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26%</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63%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15%</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58%</a:t>
                      </a:r>
                      <a:endParaRPr lang="en-GB" sz="800" u="none" strike="noStrike" kern="1200" dirty="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marL="0" algn="r" defTabSz="685800" rtl="0" eaLnBrk="1" fontAlgn="t" latinLnBrk="0" hangingPunct="1"/>
                      <a:r>
                        <a:rPr lang="en-GB" sz="800" u="none" strike="noStrike" kern="1200">
                          <a:effectLst/>
                        </a:rPr>
                        <a:t>13%</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88%</a:t>
                      </a:r>
                    </a:p>
                  </a:txBody>
                  <a:tcPr marL="36000" marR="36000" marT="36000" marB="36000">
                    <a:solidFill>
                      <a:srgbClr val="4A93C8"/>
                    </a:solidFill>
                  </a:tcPr>
                </a:tc>
                <a:tc>
                  <a:txBody>
                    <a:bodyPr/>
                    <a:lstStyle/>
                    <a:p>
                      <a:pPr marL="0" algn="r" defTabSz="685800" rtl="0" eaLnBrk="1" fontAlgn="t" latinLnBrk="0" hangingPunct="1"/>
                      <a:r>
                        <a:rPr lang="en-GB" sz="800" u="none" strike="noStrike" kern="1200">
                          <a:effectLst/>
                        </a:rPr>
                        <a:t>0%</a:t>
                      </a:r>
                      <a:endParaRPr lang="en-GB" sz="800" u="none" strike="noStrike" kern="1200">
                        <a:solidFill>
                          <a:schemeClr val="tx1"/>
                        </a:solidFill>
                        <a:effectLst/>
                        <a:latin typeface="+mn-lt"/>
                        <a:ea typeface="+mn-ea"/>
                        <a:cs typeface="+mn-cs"/>
                      </a:endParaRPr>
                    </a:p>
                  </a:txBody>
                  <a:tcPr marL="36000" marR="36000" marT="36000" marB="3600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marL="0" algn="r" defTabSz="685800" rtl="0" eaLnBrk="1" fontAlgn="t" latinLnBrk="0" hangingPunct="1"/>
                      <a:r>
                        <a:rPr lang="en-GB" sz="800" u="none" strike="noStrike" kern="1200">
                          <a:effectLst/>
                        </a:rPr>
                        <a:t>8%</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14%</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a:effectLst/>
                        </a:rPr>
                        <a:t>59%</a:t>
                      </a:r>
                      <a:endParaRPr lang="en-GB" sz="800" u="none" strike="noStrike" kern="1200">
                        <a:solidFill>
                          <a:schemeClr val="tx1"/>
                        </a:solidFill>
                        <a:effectLst/>
                        <a:latin typeface="+mn-lt"/>
                        <a:ea typeface="+mn-ea"/>
                        <a:cs typeface="+mn-cs"/>
                      </a:endParaRPr>
                    </a:p>
                  </a:txBody>
                  <a:tcPr marL="36000" marR="36000" marT="36000" marB="36000"/>
                </a:tc>
                <a:tc>
                  <a:txBody>
                    <a:bodyPr/>
                    <a:lstStyle/>
                    <a:p>
                      <a:pPr marL="0" algn="r" defTabSz="685800" rtl="0" eaLnBrk="1" fontAlgn="t" latinLnBrk="0" hangingPunct="1"/>
                      <a:r>
                        <a:rPr lang="en-GB" sz="800" u="none" strike="noStrike" kern="1200" dirty="0">
                          <a:effectLst/>
                        </a:rPr>
                        <a:t>0%</a:t>
                      </a:r>
                      <a:endParaRPr lang="en-GB" sz="800" u="none" strike="noStrike" kern="1200" dirty="0">
                        <a:solidFill>
                          <a:schemeClr val="tx1"/>
                        </a:solidFill>
                        <a:effectLst/>
                        <a:latin typeface="+mn-lt"/>
                        <a:ea typeface="+mn-ea"/>
                        <a:cs typeface="+mn-cs"/>
                      </a:endParaRPr>
                    </a:p>
                  </a:txBody>
                  <a:tcPr marL="36000" marR="36000" marT="36000" marB="36000"/>
                </a:tc>
              </a:tr>
            </a:tbl>
          </a:graphicData>
        </a:graphic>
      </p:graphicFrame>
      <p:sp>
        <p:nvSpPr>
          <p:cNvPr id="10" name="Rectangle 9"/>
          <p:cNvSpPr/>
          <p:nvPr/>
        </p:nvSpPr>
        <p:spPr>
          <a:xfrm>
            <a:off x="173812" y="139039"/>
            <a:ext cx="2464136" cy="400110"/>
          </a:xfrm>
          <a:prstGeom prst="rect">
            <a:avLst/>
          </a:prstGeom>
        </p:spPr>
        <p:txBody>
          <a:bodyPr wrap="none">
            <a:spAutoFit/>
          </a:bodyPr>
          <a:lstStyle/>
          <a:p>
            <a:r>
              <a:rPr lang="en-GB" sz="1100" i="1" dirty="0">
                <a:solidFill>
                  <a:srgbClr val="3D3D3D"/>
                </a:solidFill>
              </a:rPr>
              <a:t>I enjoy taking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4407436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643465466"/>
              </p:ext>
            </p:extLst>
          </p:nvPr>
        </p:nvGraphicFramePr>
        <p:xfrm>
          <a:off x="173812" y="54154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57%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225895134"/>
              </p:ext>
            </p:extLst>
          </p:nvPr>
        </p:nvGraphicFramePr>
        <p:xfrm>
          <a:off x="4490134" y="15370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37%</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71%</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65%</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55%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14%</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65%</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82%</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sp>
        <p:nvSpPr>
          <p:cNvPr id="10" name="Rectangle 9"/>
          <p:cNvSpPr/>
          <p:nvPr/>
        </p:nvSpPr>
        <p:spPr>
          <a:xfrm>
            <a:off x="173812" y="-27844"/>
            <a:ext cx="4107690" cy="569387"/>
          </a:xfrm>
          <a:prstGeom prst="rect">
            <a:avLst/>
          </a:prstGeom>
        </p:spPr>
        <p:txBody>
          <a:bodyPr wrap="square">
            <a:spAutoFit/>
          </a:bodyPr>
          <a:lstStyle/>
          <a:p>
            <a:r>
              <a:rPr lang="en-GB" sz="1100" i="1" dirty="0">
                <a:solidFill>
                  <a:srgbClr val="3D3D3D"/>
                </a:solidFill>
              </a:rPr>
              <a:t>Being physically active for 30 minutes or more a week is something I do automatically (without thinking about it)</a:t>
            </a:r>
            <a:endParaRPr lang="en-GB" sz="1100" i="1" dirty="0" smtClean="0">
              <a:solidFill>
                <a:srgbClr val="3D3D3D"/>
              </a:solidFill>
            </a:endParaRP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11953085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47226316"/>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29%</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50%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20%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20%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47%</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28%</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8313" marR="8313" marT="8313" marB="0" anchor="ctr">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8313" marR="8313" marT="8313" marB="0" anchor="ctr">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52%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8313" marR="8313" marT="8313" marB="0" anchor="ctr">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35%</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26%</a:t>
                      </a:r>
                    </a:p>
                  </a:txBody>
                  <a:tcPr marL="8313" marR="8313" marT="8313" marB="0" anchor="ctr">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536418151"/>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49%</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31%</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29%</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21%</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nchor="ctr">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chor="ctr"/>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11%</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0%</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18%</a:t>
                      </a:r>
                    </a:p>
                  </a:txBody>
                  <a:tcPr marL="8313" marR="8313" marT="8313" marB="0" anchor="ctr">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12%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45%</a:t>
                      </a:r>
                    </a:p>
                  </a:txBody>
                  <a:tcPr marL="8313" marR="8313" marT="8313" marB="0" anchor="ct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8313" marR="8313" marT="8313" marB="0" anchor="ctr">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13%</a:t>
                      </a:r>
                    </a:p>
                  </a:txBody>
                  <a:tcPr marL="8313" marR="8313" marT="8313" marB="0" anchor="ctr"/>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chor="ct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chor="ctr"/>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69%</a:t>
                      </a:r>
                    </a:p>
                  </a:txBody>
                  <a:tcPr marL="8313" marR="8313" marT="8313" marB="0" anchor="ctr">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chor="ctr"/>
                </a:tc>
              </a:tr>
            </a:tbl>
          </a:graphicData>
        </a:graphic>
      </p:graphicFrame>
      <p:sp>
        <p:nvSpPr>
          <p:cNvPr id="10" name="Rectangle 9"/>
          <p:cNvSpPr/>
          <p:nvPr/>
        </p:nvSpPr>
        <p:spPr>
          <a:xfrm>
            <a:off x="173812" y="139039"/>
            <a:ext cx="3103735" cy="400110"/>
          </a:xfrm>
          <a:prstGeom prst="rect">
            <a:avLst/>
          </a:prstGeom>
        </p:spPr>
        <p:txBody>
          <a:bodyPr wrap="none">
            <a:spAutoFit/>
          </a:bodyPr>
          <a:lstStyle/>
          <a:p>
            <a:r>
              <a:rPr lang="en-GB" sz="1100" i="1" dirty="0" smtClean="0">
                <a:solidFill>
                  <a:srgbClr val="3D3D3D"/>
                </a:solidFill>
              </a:rPr>
              <a:t>I </a:t>
            </a:r>
            <a:r>
              <a:rPr lang="en-GB" sz="1100" i="1" dirty="0">
                <a:solidFill>
                  <a:srgbClr val="3D3D3D"/>
                </a:solidFill>
              </a:rPr>
              <a:t>ensure I regularly take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2323276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147427404"/>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noFill/>
                  </a:tcPr>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312239994"/>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24%</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16%</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18%</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48%</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49%</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6%</a:t>
                      </a:r>
                    </a:p>
                  </a:txBody>
                  <a:tcPr marL="8313" marR="8313" marT="8313" marB="0"/>
                </a:tc>
              </a:tr>
            </a:tbl>
          </a:graphicData>
        </a:graphic>
      </p:graphicFrame>
      <p:sp>
        <p:nvSpPr>
          <p:cNvPr id="10" name="Rectangle 9"/>
          <p:cNvSpPr/>
          <p:nvPr/>
        </p:nvSpPr>
        <p:spPr>
          <a:xfrm>
            <a:off x="173812" y="139039"/>
            <a:ext cx="3877985" cy="400110"/>
          </a:xfrm>
          <a:prstGeom prst="rect">
            <a:avLst/>
          </a:prstGeom>
        </p:spPr>
        <p:txBody>
          <a:bodyPr wrap="none">
            <a:spAutoFit/>
          </a:bodyPr>
          <a:lstStyle/>
          <a:p>
            <a:r>
              <a:rPr lang="en-GB" sz="1100" i="1" dirty="0">
                <a:solidFill>
                  <a:srgbClr val="3D3D3D"/>
                </a:solidFill>
              </a:rPr>
              <a:t>Many of my friends and family take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4721783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365355949"/>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44%</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16%</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222676551"/>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47%</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4%</a:t>
                      </a:r>
                    </a:p>
                  </a:txBody>
                  <a:tcPr marL="8313" marR="8313" marT="8313" marB="0"/>
                </a:tc>
              </a:tr>
            </a:tbl>
          </a:graphicData>
        </a:graphic>
      </p:graphicFrame>
      <p:sp>
        <p:nvSpPr>
          <p:cNvPr id="10" name="Rectangle 9"/>
          <p:cNvSpPr/>
          <p:nvPr/>
        </p:nvSpPr>
        <p:spPr>
          <a:xfrm>
            <a:off x="173812" y="139039"/>
            <a:ext cx="4166525" cy="400110"/>
          </a:xfrm>
          <a:prstGeom prst="rect">
            <a:avLst/>
          </a:prstGeom>
        </p:spPr>
        <p:txBody>
          <a:bodyPr wrap="none">
            <a:spAutoFit/>
          </a:bodyPr>
          <a:lstStyle/>
          <a:p>
            <a:r>
              <a:rPr lang="en-GB" sz="1100" i="1" dirty="0">
                <a:solidFill>
                  <a:srgbClr val="3D3D3D"/>
                </a:solidFill>
              </a:rPr>
              <a:t>My friends and family support me to take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2707199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94772335"/>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57%</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84%</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82%</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58%</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oFill/>
                  </a:tcPr>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739649144"/>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85%</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44%</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58%</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88%</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6%</a:t>
                      </a:r>
                    </a:p>
                  </a:txBody>
                  <a:tcPr marL="8313" marR="8313" marT="8313" marB="0"/>
                </a:tc>
              </a:tr>
            </a:tbl>
          </a:graphicData>
        </a:graphic>
      </p:graphicFrame>
      <p:sp>
        <p:nvSpPr>
          <p:cNvPr id="10" name="Rectangle 9"/>
          <p:cNvSpPr/>
          <p:nvPr/>
        </p:nvSpPr>
        <p:spPr>
          <a:xfrm>
            <a:off x="173812" y="-13448"/>
            <a:ext cx="4230100" cy="569387"/>
          </a:xfrm>
          <a:prstGeom prst="rect">
            <a:avLst/>
          </a:prstGeom>
        </p:spPr>
        <p:txBody>
          <a:bodyPr wrap="square">
            <a:spAutoFit/>
          </a:bodyPr>
          <a:lstStyle/>
          <a:p>
            <a:r>
              <a:rPr lang="en-GB" sz="1100" i="1" dirty="0">
                <a:solidFill>
                  <a:srgbClr val="3D3D3D"/>
                </a:solidFill>
              </a:rPr>
              <a:t>I worry about taking part in physical activity as it is not seen as ‘normal</a:t>
            </a:r>
            <a:r>
              <a:rPr lang="en-GB" sz="1100" i="1" dirty="0" smtClean="0">
                <a:solidFill>
                  <a:srgbClr val="3D3D3D"/>
                </a:solidFill>
              </a:rPr>
              <a:t>’</a:t>
            </a:r>
          </a:p>
          <a:p>
            <a:r>
              <a:rPr lang="en-GB" sz="900" i="1" dirty="0" smtClean="0">
                <a:solidFill>
                  <a:srgbClr val="3D3D3D"/>
                </a:solidFill>
              </a:rPr>
              <a:t>Colour coding for </a:t>
            </a:r>
            <a:r>
              <a:rPr lang="en-GB" sz="900" b="1" i="1" dirty="0" smtClean="0">
                <a:solidFill>
                  <a:srgbClr val="3D3D3D"/>
                </a:solidFill>
              </a:rPr>
              <a:t>0-2</a:t>
            </a:r>
            <a:r>
              <a:rPr lang="en-GB" sz="900" i="1" dirty="0" smtClean="0">
                <a:solidFill>
                  <a:srgbClr val="3D3D3D"/>
                </a:solidFill>
              </a:rPr>
              <a:t> only</a:t>
            </a:r>
            <a:endParaRPr lang="en-GB" sz="900" i="1" dirty="0">
              <a:solidFill>
                <a:srgbClr val="3D3D3D"/>
              </a:solidFill>
            </a:endParaRPr>
          </a:p>
        </p:txBody>
      </p:sp>
    </p:spTree>
    <p:extLst>
      <p:ext uri="{BB962C8B-B14F-4D97-AF65-F5344CB8AC3E}">
        <p14:creationId xmlns:p14="http://schemas.microsoft.com/office/powerpoint/2010/main" val="37748707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464140442"/>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66%</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85%</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47%</a:t>
                      </a:r>
                    </a:p>
                  </a:txBody>
                  <a:tcPr marL="8313" marR="8313" marT="8313" marB="0">
                    <a:solidFill>
                      <a:schemeClr val="accent4"/>
                    </a:solidFill>
                  </a:tcPr>
                </a:tc>
                <a:tc>
                  <a:txBody>
                    <a:bodyPr/>
                    <a:lstStyle/>
                    <a:p>
                      <a:pPr marL="0" algn="r" defTabSz="685800" rtl="0" eaLnBrk="1" fontAlgn="t" latinLnBrk="0" hangingPunct="1"/>
                      <a:r>
                        <a:rPr lang="en-GB" sz="800" b="0" i="0" u="none" strike="noStrike" kern="1200" dirty="0">
                          <a:solidFill>
                            <a:srgbClr val="000000"/>
                          </a:solidFill>
                          <a:effectLst/>
                          <a:latin typeface="Arial" panose="020B0604020202020204" pitchFamily="34" charset="0"/>
                          <a:ea typeface="+mn-ea"/>
                          <a:cs typeface="+mn-cs"/>
                        </a:rPr>
                        <a:t>16%</a:t>
                      </a:r>
                    </a:p>
                  </a:txBody>
                  <a:tcPr marL="8313" marR="8313" marT="8313" marB="0"/>
                </a:tc>
                <a:tc>
                  <a:txBody>
                    <a:bodyPr/>
                    <a:lstStyle/>
                    <a:p>
                      <a:pPr marL="0" algn="r" defTabSz="685800" rtl="0" eaLnBrk="1" fontAlgn="t" latinLnBrk="0" hangingPunct="1"/>
                      <a:r>
                        <a:rPr lang="en-GB" sz="800" b="0" i="0" u="none" strike="noStrike" kern="1200" dirty="0">
                          <a:solidFill>
                            <a:srgbClr val="000000"/>
                          </a:solidFill>
                          <a:effectLst/>
                          <a:latin typeface="Arial" panose="020B0604020202020204" pitchFamily="34" charset="0"/>
                          <a:ea typeface="+mn-ea"/>
                          <a:cs typeface="+mn-cs"/>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oFill/>
                  </a:tcPr>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583073010"/>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69%</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64%</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53%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70%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94%</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marL="0" algn="r" defTabSz="685800" rtl="0" eaLnBrk="1" fontAlgn="t" latinLnBrk="0" hangingPunct="1"/>
                      <a:r>
                        <a:rPr lang="en-GB" sz="800" b="1" u="none" strike="noStrike" kern="1200" dirty="0">
                          <a:solidFill>
                            <a:schemeClr val="bg1"/>
                          </a:solidFill>
                          <a:effectLst/>
                          <a:latin typeface="+mn-lt"/>
                          <a:ea typeface="+mn-ea"/>
                          <a:cs typeface="+mn-cs"/>
                        </a:rPr>
                        <a:t>100%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82%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sp>
        <p:nvSpPr>
          <p:cNvPr id="10" name="Rectangle 9"/>
          <p:cNvSpPr/>
          <p:nvPr/>
        </p:nvSpPr>
        <p:spPr>
          <a:xfrm>
            <a:off x="173812" y="139039"/>
            <a:ext cx="2903359" cy="400110"/>
          </a:xfrm>
          <a:prstGeom prst="rect">
            <a:avLst/>
          </a:prstGeom>
        </p:spPr>
        <p:txBody>
          <a:bodyPr wrap="none">
            <a:spAutoFit/>
          </a:bodyPr>
          <a:lstStyle/>
          <a:p>
            <a:r>
              <a:rPr lang="en-GB" sz="1100" i="1" dirty="0" smtClean="0">
                <a:solidFill>
                  <a:srgbClr val="3D3D3D"/>
                </a:solidFill>
              </a:rPr>
              <a:t>I </a:t>
            </a:r>
            <a:r>
              <a:rPr lang="en-GB" sz="1100" i="1" dirty="0">
                <a:solidFill>
                  <a:srgbClr val="3D3D3D"/>
                </a:solidFill>
              </a:rPr>
              <a:t>feel that doing physical activity is </a:t>
            </a:r>
            <a:r>
              <a:rPr lang="en-GB" sz="1100" i="1" dirty="0" smtClean="0">
                <a:solidFill>
                  <a:srgbClr val="3D3D3D"/>
                </a:solidFill>
              </a:rPr>
              <a:t>pointless</a:t>
            </a:r>
          </a:p>
          <a:p>
            <a:r>
              <a:rPr lang="en-GB" sz="900" i="1" dirty="0" smtClean="0">
                <a:solidFill>
                  <a:srgbClr val="3D3D3D"/>
                </a:solidFill>
              </a:rPr>
              <a:t>Colour coding for </a:t>
            </a:r>
            <a:r>
              <a:rPr lang="en-GB" sz="900" b="1" i="1" dirty="0" smtClean="0">
                <a:solidFill>
                  <a:srgbClr val="3D3D3D"/>
                </a:solidFill>
              </a:rPr>
              <a:t>0-2</a:t>
            </a:r>
            <a:r>
              <a:rPr lang="en-GB" sz="900" i="1" dirty="0" smtClean="0">
                <a:solidFill>
                  <a:srgbClr val="3D3D3D"/>
                </a:solidFill>
              </a:rPr>
              <a:t> only</a:t>
            </a:r>
            <a:endParaRPr lang="en-GB" sz="900" i="1" dirty="0">
              <a:solidFill>
                <a:srgbClr val="3D3D3D"/>
              </a:solidFill>
            </a:endParaRPr>
          </a:p>
        </p:txBody>
      </p:sp>
    </p:spTree>
    <p:extLst>
      <p:ext uri="{BB962C8B-B14F-4D97-AF65-F5344CB8AC3E}">
        <p14:creationId xmlns:p14="http://schemas.microsoft.com/office/powerpoint/2010/main" val="34673686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To what extent do you agree or disagree with the following statements? </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7" name="Chart 6"/>
          <p:cNvGraphicFramePr>
            <a:graphicFrameLocks/>
          </p:cNvGraphicFramePr>
          <p:nvPr>
            <p:extLst>
              <p:ext uri="{D42A27DB-BD31-4B8C-83A1-F6EECF244321}">
                <p14:modId xmlns:p14="http://schemas.microsoft.com/office/powerpoint/2010/main" val="2843724275"/>
              </p:ext>
            </p:extLst>
          </p:nvPr>
        </p:nvGraphicFramePr>
        <p:xfrm>
          <a:off x="700424" y="1501485"/>
          <a:ext cx="6151419" cy="2140529"/>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7169150" y="2339019"/>
            <a:ext cx="2042583" cy="769441"/>
          </a:xfrm>
          <a:prstGeom prst="rect">
            <a:avLst/>
          </a:prstGeom>
        </p:spPr>
        <p:txBody>
          <a:bodyPr wrap="square">
            <a:spAutoFit/>
          </a:bodyPr>
          <a:lstStyle/>
          <a:p>
            <a:r>
              <a:rPr lang="en-GB" sz="1100" i="1" dirty="0">
                <a:solidFill>
                  <a:srgbClr val="3D3D3D"/>
                </a:solidFill>
              </a:rPr>
              <a:t>Please rate this on a scale of 0-10, where 0=strongly disagree and 10=strongly agree.</a:t>
            </a:r>
          </a:p>
        </p:txBody>
      </p:sp>
    </p:spTree>
    <p:extLst>
      <p:ext uri="{BB962C8B-B14F-4D97-AF65-F5344CB8AC3E}">
        <p14:creationId xmlns:p14="http://schemas.microsoft.com/office/powerpoint/2010/main" val="3415555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529127407"/>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55%</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26%</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64383564"/>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23%</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8%</a:t>
                      </a:r>
                    </a:p>
                  </a:txBody>
                  <a:tcPr marL="8313" marR="8313" marT="8313" marB="0"/>
                </a:tc>
              </a:tr>
            </a:tbl>
          </a:graphicData>
        </a:graphic>
      </p:graphicFrame>
      <p:sp>
        <p:nvSpPr>
          <p:cNvPr id="10" name="Rectangle 9"/>
          <p:cNvSpPr/>
          <p:nvPr/>
        </p:nvSpPr>
        <p:spPr>
          <a:xfrm>
            <a:off x="98242" y="-8386"/>
            <a:ext cx="4107690" cy="569387"/>
          </a:xfrm>
          <a:prstGeom prst="rect">
            <a:avLst/>
          </a:prstGeom>
        </p:spPr>
        <p:txBody>
          <a:bodyPr wrap="square">
            <a:spAutoFit/>
          </a:bodyPr>
          <a:lstStyle/>
          <a:p>
            <a:r>
              <a:rPr lang="en-GB" sz="1100" i="1" dirty="0" smtClean="0">
                <a:solidFill>
                  <a:srgbClr val="3D3D3D"/>
                </a:solidFill>
              </a:rPr>
              <a:t>There </a:t>
            </a:r>
            <a:r>
              <a:rPr lang="en-GB" sz="1100" i="1" dirty="0">
                <a:solidFill>
                  <a:srgbClr val="3D3D3D"/>
                </a:solidFill>
              </a:rPr>
              <a:t>are plenty of opportunities for me to take part in physical activity in my local area</a:t>
            </a:r>
            <a:endParaRPr lang="en-GB" sz="1100" i="1" dirty="0" smtClean="0">
              <a:solidFill>
                <a:srgbClr val="3D3D3D"/>
              </a:solidFill>
            </a:endParaRP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4769212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919575836"/>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48%</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1" i="0" u="none" strike="noStrike" kern="1200" dirty="0">
                          <a:solidFill>
                            <a:schemeClr val="bg1"/>
                          </a:solidFill>
                          <a:effectLst/>
                          <a:latin typeface="Arial" panose="020B0604020202020204" pitchFamily="34" charset="0"/>
                          <a:ea typeface="+mn-ea"/>
                          <a:cs typeface="+mn-cs"/>
                        </a:rPr>
                        <a:t>53%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27%</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55%</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no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043326023"/>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26%</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26%</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48%</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1" i="0" u="none" strike="noStrike" kern="1200" dirty="0">
                          <a:solidFill>
                            <a:schemeClr val="bg1"/>
                          </a:solidFill>
                          <a:effectLst/>
                          <a:latin typeface="Arial" panose="020B0604020202020204" pitchFamily="34" charset="0"/>
                          <a:ea typeface="+mn-ea"/>
                          <a:cs typeface="+mn-cs"/>
                        </a:rPr>
                        <a:t>49%</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sp>
        <p:nvSpPr>
          <p:cNvPr id="10" name="Rectangle 9"/>
          <p:cNvSpPr/>
          <p:nvPr/>
        </p:nvSpPr>
        <p:spPr>
          <a:xfrm>
            <a:off x="173812" y="139039"/>
            <a:ext cx="4193777" cy="400110"/>
          </a:xfrm>
          <a:prstGeom prst="rect">
            <a:avLst/>
          </a:prstGeom>
        </p:spPr>
        <p:txBody>
          <a:bodyPr wrap="none">
            <a:spAutoFit/>
          </a:bodyPr>
          <a:lstStyle/>
          <a:p>
            <a:r>
              <a:rPr lang="en-GB" sz="1100" i="1" dirty="0">
                <a:solidFill>
                  <a:srgbClr val="3D3D3D"/>
                </a:solidFill>
              </a:rPr>
              <a:t>I often see people in my local area taking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8089944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92088271"/>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32%</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o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935774538"/>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29%</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31%</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4%</a:t>
                      </a:r>
                    </a:p>
                  </a:txBody>
                  <a:tcPr marL="8313" marR="8313" marT="8313" marB="0"/>
                </a:tc>
              </a:tr>
            </a:tbl>
          </a:graphicData>
        </a:graphic>
      </p:graphicFrame>
      <p:sp>
        <p:nvSpPr>
          <p:cNvPr id="10" name="Rectangle 9"/>
          <p:cNvSpPr/>
          <p:nvPr/>
        </p:nvSpPr>
        <p:spPr>
          <a:xfrm>
            <a:off x="173812" y="-2155"/>
            <a:ext cx="4107690" cy="569387"/>
          </a:xfrm>
          <a:prstGeom prst="rect">
            <a:avLst/>
          </a:prstGeom>
        </p:spPr>
        <p:txBody>
          <a:bodyPr wrap="square">
            <a:spAutoFit/>
          </a:bodyPr>
          <a:lstStyle/>
          <a:p>
            <a:r>
              <a:rPr lang="en-GB" sz="1100" i="1" dirty="0">
                <a:solidFill>
                  <a:srgbClr val="3D3D3D"/>
                </a:solidFill>
              </a:rPr>
              <a:t>I actively support other residents in my local community to take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18381832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848650768"/>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dirty="0">
                          <a:solidFill>
                            <a:srgbClr val="000000"/>
                          </a:solidFill>
                          <a:effectLst/>
                          <a:latin typeface="Arial" panose="020B0604020202020204" pitchFamily="34" charset="0"/>
                        </a:rPr>
                        <a:t>11%</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329957950"/>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a:t>
                      </a:r>
                    </a:p>
                  </a:txBody>
                  <a:tcPr marL="8313" marR="8313" marT="8313" marB="0"/>
                </a:tc>
              </a:tr>
            </a:tbl>
          </a:graphicData>
        </a:graphic>
      </p:graphicFrame>
      <p:sp>
        <p:nvSpPr>
          <p:cNvPr id="10" name="Rectangle 9"/>
          <p:cNvSpPr/>
          <p:nvPr/>
        </p:nvSpPr>
        <p:spPr>
          <a:xfrm>
            <a:off x="173813" y="-8879"/>
            <a:ext cx="4107690" cy="569387"/>
          </a:xfrm>
          <a:prstGeom prst="rect">
            <a:avLst/>
          </a:prstGeom>
        </p:spPr>
        <p:txBody>
          <a:bodyPr wrap="square">
            <a:spAutoFit/>
          </a:bodyPr>
          <a:lstStyle/>
          <a:p>
            <a:r>
              <a:rPr lang="en-GB" sz="1100" i="1" dirty="0">
                <a:solidFill>
                  <a:srgbClr val="3D3D3D"/>
                </a:solidFill>
              </a:rPr>
              <a:t>I can help shape the physical activity opportunities available in my local </a:t>
            </a:r>
            <a:r>
              <a:rPr lang="en-GB" sz="1100" i="1" dirty="0" smtClean="0">
                <a:solidFill>
                  <a:srgbClr val="3D3D3D"/>
                </a:solidFill>
              </a:rPr>
              <a:t>area</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9164642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To what extent do you agree or disagree with the following statements? </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6" name="Chart 5"/>
          <p:cNvGraphicFramePr>
            <a:graphicFrameLocks/>
          </p:cNvGraphicFramePr>
          <p:nvPr>
            <p:extLst>
              <p:ext uri="{D42A27DB-BD31-4B8C-83A1-F6EECF244321}">
                <p14:modId xmlns:p14="http://schemas.microsoft.com/office/powerpoint/2010/main" val="1063606559"/>
              </p:ext>
            </p:extLst>
          </p:nvPr>
        </p:nvGraphicFramePr>
        <p:xfrm>
          <a:off x="700423" y="1325457"/>
          <a:ext cx="6151419" cy="3017519"/>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7169150" y="2339019"/>
            <a:ext cx="2042583" cy="769441"/>
          </a:xfrm>
          <a:prstGeom prst="rect">
            <a:avLst/>
          </a:prstGeom>
        </p:spPr>
        <p:txBody>
          <a:bodyPr wrap="square">
            <a:spAutoFit/>
          </a:bodyPr>
          <a:lstStyle/>
          <a:p>
            <a:r>
              <a:rPr lang="en-GB" sz="1100" i="1" dirty="0">
                <a:solidFill>
                  <a:srgbClr val="3D3D3D"/>
                </a:solidFill>
              </a:rPr>
              <a:t>Please rate this on a scale of 0-10, where 0=strongly disagree and 10=strongly agree.</a:t>
            </a:r>
          </a:p>
        </p:txBody>
      </p:sp>
    </p:spTree>
    <p:extLst>
      <p:ext uri="{BB962C8B-B14F-4D97-AF65-F5344CB8AC3E}">
        <p14:creationId xmlns:p14="http://schemas.microsoft.com/office/powerpoint/2010/main" val="16150151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640095350"/>
              </p:ext>
            </p:extLst>
          </p:nvPr>
        </p:nvGraphicFramePr>
        <p:xfrm>
          <a:off x="173812" y="507923"/>
          <a:ext cx="4107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1" i="0" u="none" strike="noStrike" dirty="0">
                          <a:solidFill>
                            <a:schemeClr val="bg1"/>
                          </a:solidFill>
                          <a:effectLst/>
                          <a:latin typeface="Arial" panose="020B0604020202020204" pitchFamily="34" charset="0"/>
                        </a:rPr>
                        <a:t>29%</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51%</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26%</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21%</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977032688"/>
              </p:ext>
            </p:extLst>
          </p:nvPr>
        </p:nvGraphicFramePr>
        <p:xfrm>
          <a:off x="4490134" y="120083"/>
          <a:ext cx="4428000" cy="487584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51%</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52%</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50%</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24%</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59%</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25%</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51%</a:t>
                      </a:r>
                    </a:p>
                  </a:txBody>
                  <a:tcPr marL="8313" marR="8313" marT="8313" marB="0">
                    <a:solidFill>
                      <a:srgbClr val="4A93C8"/>
                    </a:solidFill>
                  </a:tcPr>
                </a:tc>
                <a:tc>
                  <a:txBody>
                    <a:bodyPr/>
                    <a:lstStyle/>
                    <a:p>
                      <a:pPr algn="r" fontAlgn="t"/>
                      <a:r>
                        <a:rPr lang="en-GB" sz="800" b="0" i="0" u="none" strike="noStrike" dirty="0">
                          <a:solidFill>
                            <a:srgbClr val="000000"/>
                          </a:solidFill>
                          <a:effectLst/>
                          <a:latin typeface="Arial" panose="020B0604020202020204" pitchFamily="34" charset="0"/>
                        </a:rPr>
                        <a:t>4%</a:t>
                      </a:r>
                    </a:p>
                  </a:txBody>
                  <a:tcPr marL="8313" marR="8313" marT="8313" marB="0"/>
                </a:tc>
              </a:tr>
            </a:tbl>
          </a:graphicData>
        </a:graphic>
      </p:graphicFrame>
      <p:sp>
        <p:nvSpPr>
          <p:cNvPr id="10" name="Rectangle 9"/>
          <p:cNvSpPr/>
          <p:nvPr/>
        </p:nvSpPr>
        <p:spPr>
          <a:xfrm>
            <a:off x="92655" y="85487"/>
            <a:ext cx="4293163" cy="400110"/>
          </a:xfrm>
          <a:prstGeom prst="rect">
            <a:avLst/>
          </a:prstGeom>
        </p:spPr>
        <p:txBody>
          <a:bodyPr wrap="none">
            <a:spAutoFit/>
          </a:bodyPr>
          <a:lstStyle/>
          <a:p>
            <a:r>
              <a:rPr lang="en-GB" sz="1100" i="1" dirty="0">
                <a:solidFill>
                  <a:srgbClr val="3D3D3D"/>
                </a:solidFill>
              </a:rPr>
              <a:t>I actively support friends and family to take part in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7114213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To what extent do you agree or disagree with the following statements? </a:t>
            </a:r>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6" name="Chart 5"/>
          <p:cNvGraphicFramePr>
            <a:graphicFrameLocks/>
          </p:cNvGraphicFramePr>
          <p:nvPr>
            <p:extLst>
              <p:ext uri="{D42A27DB-BD31-4B8C-83A1-F6EECF244321}">
                <p14:modId xmlns:p14="http://schemas.microsoft.com/office/powerpoint/2010/main" val="1156442592"/>
              </p:ext>
            </p:extLst>
          </p:nvPr>
        </p:nvGraphicFramePr>
        <p:xfrm>
          <a:off x="628650" y="1367726"/>
          <a:ext cx="6369627" cy="2712025"/>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7169150" y="2339019"/>
            <a:ext cx="2042583" cy="769441"/>
          </a:xfrm>
          <a:prstGeom prst="rect">
            <a:avLst/>
          </a:prstGeom>
        </p:spPr>
        <p:txBody>
          <a:bodyPr wrap="square">
            <a:spAutoFit/>
          </a:bodyPr>
          <a:lstStyle/>
          <a:p>
            <a:r>
              <a:rPr lang="en-GB" sz="1100" i="1" dirty="0">
                <a:solidFill>
                  <a:srgbClr val="3D3D3D"/>
                </a:solidFill>
              </a:rPr>
              <a:t>Please rate this on a scale of 0-10, where 0=strongly disagree and 10=strongly agree.</a:t>
            </a:r>
          </a:p>
        </p:txBody>
      </p:sp>
    </p:spTree>
    <p:extLst>
      <p:ext uri="{BB962C8B-B14F-4D97-AF65-F5344CB8AC3E}">
        <p14:creationId xmlns:p14="http://schemas.microsoft.com/office/powerpoint/2010/main" val="2211671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872734356"/>
              </p:ext>
            </p:extLst>
          </p:nvPr>
        </p:nvGraphicFramePr>
        <p:xfrm>
          <a:off x="173812" y="507923"/>
          <a:ext cx="4122526" cy="4609920"/>
        </p:xfrm>
        <a:graphic>
          <a:graphicData uri="http://schemas.openxmlformats.org/drawingml/2006/table">
            <a:tbl>
              <a:tblPr>
                <a:tableStyleId>{E8B1032C-EA38-4F05-BA0D-38AFFFC7BED3}</a:tableStyleId>
              </a:tblPr>
              <a:tblGrid>
                <a:gridCol w="693699"/>
                <a:gridCol w="1248659"/>
                <a:gridCol w="307178"/>
                <a:gridCol w="312165"/>
                <a:gridCol w="312165"/>
                <a:gridCol w="312165"/>
                <a:gridCol w="312165"/>
                <a:gridCol w="312165"/>
                <a:gridCol w="312165"/>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58%</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1" i="0" u="none" strike="noStrike" kern="1200" dirty="0">
                          <a:solidFill>
                            <a:schemeClr val="bg1"/>
                          </a:solidFill>
                          <a:effectLst/>
                          <a:latin typeface="Arial" panose="020B0604020202020204" pitchFamily="34" charset="0"/>
                          <a:ea typeface="+mn-ea"/>
                          <a:cs typeface="+mn-cs"/>
                        </a:rPr>
                        <a:t>38%</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37%</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340000086"/>
              </p:ext>
            </p:extLst>
          </p:nvPr>
        </p:nvGraphicFramePr>
        <p:xfrm>
          <a:off x="4490134" y="120083"/>
          <a:ext cx="4569086" cy="4997760"/>
        </p:xfrm>
        <a:graphic>
          <a:graphicData uri="http://schemas.openxmlformats.org/drawingml/2006/table">
            <a:tbl>
              <a:tblPr>
                <a:tableStyleId>{E8B1032C-EA38-4F05-BA0D-38AFFFC7BED3}</a:tableStyleId>
              </a:tblPr>
              <a:tblGrid>
                <a:gridCol w="684000"/>
                <a:gridCol w="1440000"/>
                <a:gridCol w="349298"/>
                <a:gridCol w="349298"/>
                <a:gridCol w="349298"/>
                <a:gridCol w="349298"/>
                <a:gridCol w="349298"/>
                <a:gridCol w="349298"/>
                <a:gridCol w="349298"/>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37%</a:t>
                      </a:r>
                    </a:p>
                  </a:txBody>
                  <a:tcPr marL="8313" marR="8313" marT="8313" marB="0">
                    <a:solidFill>
                      <a:schemeClr val="accent4"/>
                    </a:solidFill>
                  </a:tcPr>
                </a:tc>
                <a:tc>
                  <a:txBody>
                    <a:bodyPr/>
                    <a:lstStyle/>
                    <a:p>
                      <a:pPr algn="r" fontAlgn="t"/>
                      <a:r>
                        <a:rPr lang="en-GB" sz="800" b="0" i="0" u="none" strike="noStrike" dirty="0">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36%</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32%</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sp>
        <p:nvSpPr>
          <p:cNvPr id="10" name="Rectangle 9"/>
          <p:cNvSpPr/>
          <p:nvPr/>
        </p:nvSpPr>
        <p:spPr>
          <a:xfrm>
            <a:off x="173812" y="139039"/>
            <a:ext cx="3793026" cy="400110"/>
          </a:xfrm>
          <a:prstGeom prst="rect">
            <a:avLst/>
          </a:prstGeom>
        </p:spPr>
        <p:txBody>
          <a:bodyPr wrap="none">
            <a:spAutoFit/>
          </a:bodyPr>
          <a:lstStyle/>
          <a:p>
            <a:r>
              <a:rPr lang="en-GB" sz="1100" i="1" dirty="0">
                <a:solidFill>
                  <a:srgbClr val="3D3D3D"/>
                </a:solidFill>
              </a:rPr>
              <a:t>I feel able to use/access the local park for physical </a:t>
            </a:r>
            <a:r>
              <a:rPr lang="en-GB" sz="1100" i="1" dirty="0" smtClean="0">
                <a:solidFill>
                  <a:srgbClr val="3D3D3D"/>
                </a:solidFill>
              </a:rPr>
              <a:t>activity</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1416253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39950056"/>
              </p:ext>
            </p:extLst>
          </p:nvPr>
        </p:nvGraphicFramePr>
        <p:xfrm>
          <a:off x="173812" y="507923"/>
          <a:ext cx="4122526" cy="4609920"/>
        </p:xfrm>
        <a:graphic>
          <a:graphicData uri="http://schemas.openxmlformats.org/drawingml/2006/table">
            <a:tbl>
              <a:tblPr>
                <a:tableStyleId>{E8B1032C-EA38-4F05-BA0D-38AFFFC7BED3}</a:tableStyleId>
              </a:tblPr>
              <a:tblGrid>
                <a:gridCol w="693699"/>
                <a:gridCol w="1248659"/>
                <a:gridCol w="307178"/>
                <a:gridCol w="312165"/>
                <a:gridCol w="312165"/>
                <a:gridCol w="312165"/>
                <a:gridCol w="312165"/>
                <a:gridCol w="312165"/>
                <a:gridCol w="312165"/>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25%</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53%</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5%</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159125256"/>
              </p:ext>
            </p:extLst>
          </p:nvPr>
        </p:nvGraphicFramePr>
        <p:xfrm>
          <a:off x="4490134" y="120083"/>
          <a:ext cx="4569086" cy="4997760"/>
        </p:xfrm>
        <a:graphic>
          <a:graphicData uri="http://schemas.openxmlformats.org/drawingml/2006/table">
            <a:tbl>
              <a:tblPr>
                <a:tableStyleId>{E8B1032C-EA38-4F05-BA0D-38AFFFC7BED3}</a:tableStyleId>
              </a:tblPr>
              <a:tblGrid>
                <a:gridCol w="684000"/>
                <a:gridCol w="1440000"/>
                <a:gridCol w="349298"/>
                <a:gridCol w="349298"/>
                <a:gridCol w="349298"/>
                <a:gridCol w="349298"/>
                <a:gridCol w="349298"/>
                <a:gridCol w="349298"/>
                <a:gridCol w="349298"/>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sp>
        <p:nvSpPr>
          <p:cNvPr id="10" name="Rectangle 9"/>
          <p:cNvSpPr/>
          <p:nvPr/>
        </p:nvSpPr>
        <p:spPr>
          <a:xfrm>
            <a:off x="173813" y="-8879"/>
            <a:ext cx="4122526" cy="569387"/>
          </a:xfrm>
          <a:prstGeom prst="rect">
            <a:avLst/>
          </a:prstGeom>
        </p:spPr>
        <p:txBody>
          <a:bodyPr wrap="square">
            <a:spAutoFit/>
          </a:bodyPr>
          <a:lstStyle/>
          <a:p>
            <a:r>
              <a:rPr lang="en-GB" sz="1100" i="1" dirty="0">
                <a:solidFill>
                  <a:srgbClr val="3D3D3D"/>
                </a:solidFill>
              </a:rPr>
              <a:t>I would be happy to use the local park for physical activity in its current </a:t>
            </a:r>
            <a:r>
              <a:rPr lang="en-GB" sz="1100" i="1" dirty="0" smtClean="0">
                <a:solidFill>
                  <a:srgbClr val="3D3D3D"/>
                </a:solidFill>
              </a:rPr>
              <a:t>condition</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6749007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260426352"/>
              </p:ext>
            </p:extLst>
          </p:nvPr>
        </p:nvGraphicFramePr>
        <p:xfrm>
          <a:off x="173812" y="507923"/>
          <a:ext cx="4122526" cy="4609920"/>
        </p:xfrm>
        <a:graphic>
          <a:graphicData uri="http://schemas.openxmlformats.org/drawingml/2006/table">
            <a:tbl>
              <a:tblPr>
                <a:tableStyleId>{E8B1032C-EA38-4F05-BA0D-38AFFFC7BED3}</a:tableStyleId>
              </a:tblPr>
              <a:tblGrid>
                <a:gridCol w="693699"/>
                <a:gridCol w="1248659"/>
                <a:gridCol w="307178"/>
                <a:gridCol w="312165"/>
                <a:gridCol w="312165"/>
                <a:gridCol w="312165"/>
                <a:gridCol w="312165"/>
                <a:gridCol w="312165"/>
                <a:gridCol w="312165"/>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48%</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45%</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0%</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04241737"/>
              </p:ext>
            </p:extLst>
          </p:nvPr>
        </p:nvGraphicFramePr>
        <p:xfrm>
          <a:off x="4490134" y="120083"/>
          <a:ext cx="4569086" cy="4997760"/>
        </p:xfrm>
        <a:graphic>
          <a:graphicData uri="http://schemas.openxmlformats.org/drawingml/2006/table">
            <a:tbl>
              <a:tblPr>
                <a:tableStyleId>{E8B1032C-EA38-4F05-BA0D-38AFFFC7BED3}</a:tableStyleId>
              </a:tblPr>
              <a:tblGrid>
                <a:gridCol w="684000"/>
                <a:gridCol w="1440000"/>
                <a:gridCol w="349298"/>
                <a:gridCol w="349298"/>
                <a:gridCol w="349298"/>
                <a:gridCol w="349298"/>
                <a:gridCol w="349298"/>
                <a:gridCol w="349298"/>
                <a:gridCol w="349298"/>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71%</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11%</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10%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4%</a:t>
                      </a:r>
                    </a:p>
                  </a:txBody>
                  <a:tcPr marL="8313" marR="8313" marT="8313" marB="0"/>
                </a:tc>
              </a:tr>
            </a:tbl>
          </a:graphicData>
        </a:graphic>
      </p:graphicFrame>
      <p:sp>
        <p:nvSpPr>
          <p:cNvPr id="10" name="Rectangle 9"/>
          <p:cNvSpPr/>
          <p:nvPr/>
        </p:nvSpPr>
        <p:spPr>
          <a:xfrm>
            <a:off x="173812" y="-29049"/>
            <a:ext cx="4122526" cy="569387"/>
          </a:xfrm>
          <a:prstGeom prst="rect">
            <a:avLst/>
          </a:prstGeom>
        </p:spPr>
        <p:txBody>
          <a:bodyPr wrap="square">
            <a:spAutoFit/>
          </a:bodyPr>
          <a:lstStyle/>
          <a:p>
            <a:r>
              <a:rPr lang="en-GB" sz="1100" i="1" dirty="0">
                <a:solidFill>
                  <a:srgbClr val="3D3D3D"/>
                </a:solidFill>
              </a:rPr>
              <a:t>I would be happy to use the footpaths in my local area for walking or running in their current </a:t>
            </a:r>
            <a:r>
              <a:rPr lang="en-GB" sz="1100" i="1" dirty="0" smtClean="0">
                <a:solidFill>
                  <a:srgbClr val="3D3D3D"/>
                </a:solidFill>
              </a:rPr>
              <a:t>condition</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10557305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52590129"/>
              </p:ext>
            </p:extLst>
          </p:nvPr>
        </p:nvGraphicFramePr>
        <p:xfrm>
          <a:off x="173812" y="507923"/>
          <a:ext cx="4122526" cy="4609920"/>
        </p:xfrm>
        <a:graphic>
          <a:graphicData uri="http://schemas.openxmlformats.org/drawingml/2006/table">
            <a:tbl>
              <a:tblPr>
                <a:tableStyleId>{E8B1032C-EA38-4F05-BA0D-38AFFFC7BED3}</a:tableStyleId>
              </a:tblPr>
              <a:tblGrid>
                <a:gridCol w="693699"/>
                <a:gridCol w="1248659"/>
                <a:gridCol w="307178"/>
                <a:gridCol w="312165"/>
                <a:gridCol w="312165"/>
                <a:gridCol w="312165"/>
                <a:gridCol w="312165"/>
                <a:gridCol w="312165"/>
                <a:gridCol w="312165"/>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24%</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27%</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38%</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16%</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48554930"/>
              </p:ext>
            </p:extLst>
          </p:nvPr>
        </p:nvGraphicFramePr>
        <p:xfrm>
          <a:off x="4490134" y="120083"/>
          <a:ext cx="4569086" cy="4997760"/>
        </p:xfrm>
        <a:graphic>
          <a:graphicData uri="http://schemas.openxmlformats.org/drawingml/2006/table">
            <a:tbl>
              <a:tblPr>
                <a:tableStyleId>{E8B1032C-EA38-4F05-BA0D-38AFFFC7BED3}</a:tableStyleId>
              </a:tblPr>
              <a:tblGrid>
                <a:gridCol w="684000"/>
                <a:gridCol w="1440000"/>
                <a:gridCol w="349298"/>
                <a:gridCol w="349298"/>
                <a:gridCol w="349298"/>
                <a:gridCol w="349298"/>
                <a:gridCol w="349298"/>
                <a:gridCol w="349298"/>
                <a:gridCol w="349298"/>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GB" sz="800" u="none" strike="noStrike" kern="1200" dirty="0" smtClean="0">
                          <a:solidFill>
                            <a:schemeClr val="tx1"/>
                          </a:solidFill>
                          <a:effectLst/>
                          <a:latin typeface="+mn-lt"/>
                          <a:ea typeface="+mn-ea"/>
                          <a:cs typeface="+mn-cs"/>
                        </a:rPr>
                        <a:t>Not one</a:t>
                      </a:r>
                    </a:p>
                  </a:txBody>
                  <a:tcPr marL="36000" marR="36000" marT="36000" marB="36000" anchor="b"/>
                </a:tc>
                <a:tc>
                  <a:txBody>
                    <a:bodyPr/>
                    <a:lstStyle/>
                    <a:p>
                      <a:pPr marL="0" algn="l" defTabSz="685800" rtl="0" eaLnBrk="1" fontAlgn="t" latinLnBrk="0" hangingPunct="1"/>
                      <a:r>
                        <a:rPr lang="en-GB" sz="800" u="none" strike="noStrike" kern="1200" dirty="0" smtClean="0">
                          <a:effectLst/>
                        </a:rPr>
                        <a:t>d/k</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29%</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noFill/>
                  </a:tcPr>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r>
              <a:tr h="0">
                <a:tc rowSpan="8">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Typical activity</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0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3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26%</a:t>
                      </a:r>
                    </a:p>
                  </a:txBody>
                  <a:tcPr marL="8313" marR="8313" marT="8313" marB="0">
                    <a:solidFill>
                      <a:srgbClr val="4A93C8"/>
                    </a:solidFill>
                  </a:tcPr>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5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r>
              <a:tr h="14400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7 days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16%</a:t>
                      </a:r>
                    </a:p>
                  </a:txBody>
                  <a:tcPr marL="8313" marR="8313" marT="8313" marB="0"/>
                </a:tc>
              </a:tr>
            </a:tbl>
          </a:graphicData>
        </a:graphic>
      </p:graphicFrame>
      <p:sp>
        <p:nvSpPr>
          <p:cNvPr id="10" name="Rectangle 9"/>
          <p:cNvSpPr/>
          <p:nvPr/>
        </p:nvSpPr>
        <p:spPr>
          <a:xfrm>
            <a:off x="173813" y="0"/>
            <a:ext cx="4122526" cy="569387"/>
          </a:xfrm>
          <a:prstGeom prst="rect">
            <a:avLst/>
          </a:prstGeom>
        </p:spPr>
        <p:txBody>
          <a:bodyPr wrap="square">
            <a:spAutoFit/>
          </a:bodyPr>
          <a:lstStyle/>
          <a:p>
            <a:r>
              <a:rPr lang="en-GB" sz="1100" i="1" dirty="0">
                <a:solidFill>
                  <a:srgbClr val="3D3D3D"/>
                </a:solidFill>
              </a:rPr>
              <a:t>I would be happy to use the cycle paths in my local area in their current condition</a:t>
            </a:r>
          </a:p>
          <a:p>
            <a:r>
              <a:rPr lang="en-GB" sz="900" i="1" dirty="0">
                <a:solidFill>
                  <a:srgbClr val="3D3D3D"/>
                </a:solidFill>
              </a:rPr>
              <a:t>Colour coding for 8-10 only</a:t>
            </a:r>
          </a:p>
        </p:txBody>
      </p:sp>
    </p:spTree>
    <p:extLst>
      <p:ext uri="{BB962C8B-B14F-4D97-AF65-F5344CB8AC3E}">
        <p14:creationId xmlns:p14="http://schemas.microsoft.com/office/powerpoint/2010/main" val="18444196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a:bodyPr>
          <a:lstStyle/>
          <a:p>
            <a:r>
              <a:rPr lang="en-GB" sz="3600" dirty="0"/>
              <a:t>Residents </a:t>
            </a:r>
            <a:r>
              <a:rPr lang="en-GB" sz="3600" dirty="0" smtClean="0"/>
              <a:t>panel</a:t>
            </a:r>
            <a:endParaRPr lang="en-GB" sz="3600" dirty="0"/>
          </a:p>
          <a:p>
            <a:r>
              <a:rPr lang="en-GB" sz="3600" dirty="0" smtClean="0"/>
              <a:t>poll</a:t>
            </a:r>
            <a:endParaRPr lang="en-GB" sz="3600" dirty="0"/>
          </a:p>
        </p:txBody>
      </p:sp>
    </p:spTree>
    <p:extLst>
      <p:ext uri="{BB962C8B-B14F-4D97-AF65-F5344CB8AC3E}">
        <p14:creationId xmlns:p14="http://schemas.microsoft.com/office/powerpoint/2010/main" val="25911810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000" dirty="0" smtClean="0"/>
              <a:t>Demographics</a:t>
            </a:r>
            <a:endParaRPr lang="en-GB" sz="2000" dirty="0"/>
          </a:p>
        </p:txBody>
      </p:sp>
      <p:cxnSp>
        <p:nvCxnSpPr>
          <p:cNvPr id="8" name="Straight Connector 7"/>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892871962"/>
              </p:ext>
            </p:extLst>
          </p:nvPr>
        </p:nvGraphicFramePr>
        <p:xfrm>
          <a:off x="655546" y="919919"/>
          <a:ext cx="2430667" cy="1451770"/>
        </p:xfrm>
        <a:graphic>
          <a:graphicData uri="http://schemas.openxmlformats.org/drawingml/2006/table">
            <a:tbl>
              <a:tblPr>
                <a:tableStyleId>{E8B1032C-EA38-4F05-BA0D-38AFFFC7BED3}</a:tableStyleId>
              </a:tblPr>
              <a:tblGrid>
                <a:gridCol w="846667"/>
                <a:gridCol w="1584000"/>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Age</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16-24</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19</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25-44</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81</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45-64</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69</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algn="r" fontAlgn="t"/>
                      <a:r>
                        <a:rPr lang="en-GB" sz="1000" u="none" strike="noStrike" dirty="0">
                          <a:effectLst/>
                          <a:latin typeface="Arial" panose="020B0604020202020204" pitchFamily="34" charset="0"/>
                          <a:cs typeface="Arial" panose="020B0604020202020204" pitchFamily="34" charset="0"/>
                        </a:rPr>
                        <a:t>65+</a:t>
                      </a:r>
                      <a:endParaRPr lang="en-GB" sz="1000" b="0" i="0" u="none" strike="noStrike" dirty="0">
                        <a:solidFill>
                          <a:srgbClr val="333399"/>
                        </a:solidFill>
                        <a:effectLst/>
                        <a:latin typeface="Arial" panose="020B0604020202020204" pitchFamily="34" charset="0"/>
                        <a:cs typeface="Arial" panose="020B0604020202020204" pitchFamily="34" charset="0"/>
                      </a:endParaRPr>
                    </a:p>
                  </a:txBody>
                  <a:tcPr marL="45720" marR="4572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27</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45720" marR="45720"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018226750"/>
              </p:ext>
            </p:extLst>
          </p:nvPr>
        </p:nvGraphicFramePr>
        <p:xfrm>
          <a:off x="655546" y="2762219"/>
          <a:ext cx="2430667" cy="871062"/>
        </p:xfrm>
        <a:graphic>
          <a:graphicData uri="http://schemas.openxmlformats.org/drawingml/2006/table">
            <a:tbl>
              <a:tblPr>
                <a:tableStyleId>{E8B1032C-EA38-4F05-BA0D-38AFFFC7BED3}</a:tableStyleId>
              </a:tblPr>
              <a:tblGrid>
                <a:gridCol w="846667"/>
                <a:gridCol w="1584000"/>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Gender</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Male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76</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Female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120</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65505846"/>
              </p:ext>
            </p:extLst>
          </p:nvPr>
        </p:nvGraphicFramePr>
        <p:xfrm>
          <a:off x="655546" y="4037265"/>
          <a:ext cx="2430667" cy="887260"/>
        </p:xfrm>
        <a:graphic>
          <a:graphicData uri="http://schemas.openxmlformats.org/drawingml/2006/table">
            <a:tbl>
              <a:tblPr>
                <a:tableStyleId>{E8B1032C-EA38-4F05-BA0D-38AFFFC7BED3}</a:tableStyleId>
              </a:tblPr>
              <a:tblGrid>
                <a:gridCol w="846667"/>
                <a:gridCol w="1584000"/>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Ethnicity</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White British</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171</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306552">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BAME</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25</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757400778"/>
              </p:ext>
            </p:extLst>
          </p:nvPr>
        </p:nvGraphicFramePr>
        <p:xfrm>
          <a:off x="3693583" y="918122"/>
          <a:ext cx="4811682" cy="1325544"/>
        </p:xfrm>
        <a:graphic>
          <a:graphicData uri="http://schemas.openxmlformats.org/drawingml/2006/table">
            <a:tbl>
              <a:tblPr>
                <a:tableStyleId>{E8B1032C-EA38-4F05-BA0D-38AFFFC7BED3}</a:tableStyleId>
              </a:tblPr>
              <a:tblGrid>
                <a:gridCol w="2781176"/>
                <a:gridCol w="2030506"/>
              </a:tblGrid>
              <a:tr h="341523">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Disability</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328007">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No disability, mental health or illness</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114</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328007">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Yes, but no substantial </a:t>
                      </a:r>
                      <a:r>
                        <a:rPr lang="en-GB" sz="1000" u="none" strike="noStrike" kern="1200" dirty="0">
                          <a:solidFill>
                            <a:schemeClr val="tx1"/>
                          </a:solidFill>
                          <a:effectLst/>
                          <a:latin typeface="Arial" panose="020B0604020202020204" pitchFamily="34" charset="0"/>
                          <a:ea typeface="+mn-ea"/>
                          <a:cs typeface="Arial" panose="020B0604020202020204" pitchFamily="34" charset="0"/>
                        </a:rPr>
                        <a:t>impact on daily life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31</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328007">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Yes, has substantial impact on daily life</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50</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472332028"/>
              </p:ext>
            </p:extLst>
          </p:nvPr>
        </p:nvGraphicFramePr>
        <p:xfrm>
          <a:off x="3693583" y="2392144"/>
          <a:ext cx="4798235" cy="2532381"/>
        </p:xfrm>
        <a:graphic>
          <a:graphicData uri="http://schemas.openxmlformats.org/drawingml/2006/table">
            <a:tbl>
              <a:tblPr>
                <a:tableStyleId>{E8B1032C-EA38-4F05-BA0D-38AFFFC7BED3}</a:tableStyleId>
              </a:tblPr>
              <a:tblGrid>
                <a:gridCol w="2801346"/>
                <a:gridCol w="1996889"/>
              </a:tblGrid>
              <a:tr h="260188">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Main employment status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Employee full-time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64</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Employee part-time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27</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Self-employed</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17</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Retired</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31</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Unemployed and seeking work</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8</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Student</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13</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334105">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Not in work and looking after home or family</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15</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Long-term sick</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19</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Other economic activity</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2</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spTree>
    <p:extLst>
      <p:ext uri="{BB962C8B-B14F-4D97-AF65-F5344CB8AC3E}">
        <p14:creationId xmlns:p14="http://schemas.microsoft.com/office/powerpoint/2010/main" val="34807324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000" dirty="0" smtClean="0"/>
              <a:t>Demographics</a:t>
            </a:r>
            <a:endParaRPr lang="en-GB" sz="2000" dirty="0"/>
          </a:p>
        </p:txBody>
      </p:sp>
      <p:cxnSp>
        <p:nvCxnSpPr>
          <p:cNvPr id="8" name="Straight Connector 7"/>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3679541989"/>
              </p:ext>
            </p:extLst>
          </p:nvPr>
        </p:nvGraphicFramePr>
        <p:xfrm>
          <a:off x="682441" y="876732"/>
          <a:ext cx="2859617" cy="1290061"/>
        </p:xfrm>
        <a:graphic>
          <a:graphicData uri="http://schemas.openxmlformats.org/drawingml/2006/table">
            <a:tbl>
              <a:tblPr>
                <a:tableStyleId>{E8B1032C-EA38-4F05-BA0D-38AFFFC7BED3}</a:tableStyleId>
              </a:tblPr>
              <a:tblGrid>
                <a:gridCol w="1428750"/>
                <a:gridCol w="1430867"/>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Income</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Low income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109</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Other income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80</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90354">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Unknown/prefer not to say</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7</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760321968"/>
              </p:ext>
            </p:extLst>
          </p:nvPr>
        </p:nvGraphicFramePr>
        <p:xfrm>
          <a:off x="682441" y="2400610"/>
          <a:ext cx="2859617" cy="976948"/>
        </p:xfrm>
        <a:graphic>
          <a:graphicData uri="http://schemas.openxmlformats.org/drawingml/2006/table">
            <a:tbl>
              <a:tblPr>
                <a:tableStyleId>{E8B1032C-EA38-4F05-BA0D-38AFFFC7BED3}</a:tableStyleId>
              </a:tblPr>
              <a:tblGrid>
                <a:gridCol w="1419354"/>
                <a:gridCol w="1440263"/>
              </a:tblGrid>
              <a:tr h="372926">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In an</a:t>
                      </a:r>
                      <a:r>
                        <a:rPr lang="en-GB" sz="1000" b="1" u="none" strike="noStrike" kern="1200" baseline="0" dirty="0" smtClean="0">
                          <a:solidFill>
                            <a:srgbClr val="1B3F59"/>
                          </a:solidFill>
                          <a:effectLst/>
                          <a:latin typeface="Arial" panose="020B0604020202020204" pitchFamily="34" charset="0"/>
                          <a:ea typeface="+mn-ea"/>
                          <a:cs typeface="Arial" panose="020B0604020202020204" pitchFamily="34" charset="0"/>
                        </a:rPr>
                        <a:t> Active Communities area</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Yes</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50</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No</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146</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61350952"/>
              </p:ext>
            </p:extLst>
          </p:nvPr>
        </p:nvGraphicFramePr>
        <p:xfrm>
          <a:off x="682441" y="3730265"/>
          <a:ext cx="2859617" cy="1152107"/>
        </p:xfrm>
        <a:graphic>
          <a:graphicData uri="http://schemas.openxmlformats.org/drawingml/2006/table">
            <a:tbl>
              <a:tblPr>
                <a:tableStyleId>{E8B1032C-EA38-4F05-BA0D-38AFFFC7BED3}</a:tableStyleId>
              </a:tblPr>
              <a:tblGrid>
                <a:gridCol w="1403350"/>
                <a:gridCol w="1456267"/>
              </a:tblGrid>
              <a:tr h="290354">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Physical activity level when joined the panel</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90354">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Physically inactive</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53</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306552">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Physically active at least once a week</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143</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22554572"/>
              </p:ext>
            </p:extLst>
          </p:nvPr>
        </p:nvGraphicFramePr>
        <p:xfrm>
          <a:off x="3972983" y="881623"/>
          <a:ext cx="4498664" cy="2189563"/>
        </p:xfrm>
        <a:graphic>
          <a:graphicData uri="http://schemas.openxmlformats.org/drawingml/2006/table">
            <a:tbl>
              <a:tblPr>
                <a:tableStyleId>{E8B1032C-EA38-4F05-BA0D-38AFFFC7BED3}</a:tableStyleId>
              </a:tblPr>
              <a:tblGrid>
                <a:gridCol w="2535393"/>
                <a:gridCol w="1963271"/>
              </a:tblGrid>
              <a:tr h="260188">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Household</a:t>
                      </a:r>
                      <a:r>
                        <a:rPr lang="en-GB" sz="1000" b="1" u="none" strike="noStrike" kern="1200" baseline="0" dirty="0" smtClean="0">
                          <a:solidFill>
                            <a:srgbClr val="1B3F59"/>
                          </a:solidFill>
                          <a:effectLst/>
                          <a:latin typeface="Arial" panose="020B0604020202020204" pitchFamily="34" charset="0"/>
                          <a:ea typeface="+mn-ea"/>
                          <a:cs typeface="Arial" panose="020B0604020202020204" pitchFamily="34" charset="0"/>
                        </a:rPr>
                        <a:t> composition</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c>
                  <a:txBody>
                    <a:bodyPr/>
                    <a:lstStyle/>
                    <a:p>
                      <a:pPr algn="r" fontAlgn="t"/>
                      <a:r>
                        <a:rPr lang="en-GB" sz="1000" b="1" u="none" strike="noStrike" kern="1200" dirty="0" smtClean="0">
                          <a:solidFill>
                            <a:srgbClr val="1B3F59"/>
                          </a:solidFill>
                          <a:effectLst/>
                          <a:latin typeface="Arial" panose="020B0604020202020204" pitchFamily="34" charset="0"/>
                          <a:ea typeface="+mn-ea"/>
                          <a:cs typeface="Arial" panose="020B0604020202020204" pitchFamily="34" charset="0"/>
                        </a:rPr>
                        <a:t>Number of respondents</a:t>
                      </a:r>
                      <a:endParaRPr lang="en-GB" sz="1000" b="1" u="none" strike="noStrike" kern="1200" dirty="0">
                        <a:solidFill>
                          <a:srgbClr val="1B3F59"/>
                        </a:solidFill>
                        <a:effectLst/>
                        <a:latin typeface="Arial" panose="020B0604020202020204" pitchFamily="34" charset="0"/>
                        <a:ea typeface="+mn-ea"/>
                        <a:cs typeface="Arial" panose="020B0604020202020204" pitchFamily="34" charset="0"/>
                      </a:endParaRPr>
                    </a:p>
                  </a:txBody>
                  <a:tcPr marL="45720" marR="45720" anchor="ctr"/>
                </a:tc>
              </a:tr>
              <a:tr h="242261">
                <a:tc>
                  <a:txBody>
                    <a:bodyPr/>
                    <a:lstStyle/>
                    <a:p>
                      <a:pPr marL="0" algn="r" defTabSz="685800" rtl="0" eaLnBrk="1" fontAlgn="t" latinLnBrk="0" hangingPunct="1"/>
                      <a:r>
                        <a:rPr lang="en-GB" sz="1000" u="none" strike="noStrike" kern="1200" dirty="0">
                          <a:solidFill>
                            <a:schemeClr val="tx1"/>
                          </a:solidFill>
                          <a:effectLst/>
                          <a:latin typeface="Arial" panose="020B0604020202020204" pitchFamily="34" charset="0"/>
                          <a:ea typeface="+mn-ea"/>
                          <a:cs typeface="Arial" panose="020B0604020202020204" pitchFamily="34" charset="0"/>
                        </a:rPr>
                        <a:t>One adult and no children</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31</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One adult and one child aged 18 or under</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12</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One adult and two or more children aged 18 or under</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9</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Two adults and no children</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69</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Two adults and one child aged 18 or under</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24</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242261">
                <a:tc>
                  <a:txBody>
                    <a:bodyPr/>
                    <a:lstStyle/>
                    <a:p>
                      <a:pPr marL="0" algn="r" defTabSz="685800" rtl="0" eaLnBrk="1" fontAlgn="t" latinLnBrk="0" hangingPunct="1"/>
                      <a:r>
                        <a:rPr lang="en-GB" sz="1000" u="none" strike="noStrike" kern="1200">
                          <a:solidFill>
                            <a:schemeClr val="tx1"/>
                          </a:solidFill>
                          <a:effectLst/>
                          <a:latin typeface="Arial" panose="020B0604020202020204" pitchFamily="34" charset="0"/>
                          <a:ea typeface="+mn-ea"/>
                          <a:cs typeface="Arial" panose="020B0604020202020204" pitchFamily="34" charset="0"/>
                        </a:rPr>
                        <a:t>Two adults and two or more children aged 18 or under</a:t>
                      </a: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26</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r h="334105">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Other</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c>
                  <a:txBody>
                    <a:bodyPr/>
                    <a:lstStyle/>
                    <a:p>
                      <a:pPr marL="0" algn="r" defTabSz="685800" rtl="0" eaLnBrk="1" fontAlgn="t" latinLnBrk="0" hangingPunct="1"/>
                      <a:r>
                        <a:rPr lang="en-GB" sz="1000" u="none" strike="noStrike" kern="1200" dirty="0" smtClean="0">
                          <a:solidFill>
                            <a:schemeClr val="tx1"/>
                          </a:solidFill>
                          <a:effectLst/>
                          <a:latin typeface="Arial" panose="020B0604020202020204" pitchFamily="34" charset="0"/>
                          <a:ea typeface="+mn-ea"/>
                          <a:cs typeface="Arial" panose="020B0604020202020204" pitchFamily="34" charset="0"/>
                        </a:rPr>
                        <a:t>25</a:t>
                      </a:r>
                      <a:endParaRPr lang="en-GB" sz="10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8313" marR="8313" marT="8313" marB="0" anchor="ctr"/>
                </a:tc>
              </a:tr>
            </a:tbl>
          </a:graphicData>
        </a:graphic>
      </p:graphicFrame>
    </p:spTree>
    <p:extLst>
      <p:ext uri="{BB962C8B-B14F-4D97-AF65-F5344CB8AC3E}">
        <p14:creationId xmlns:p14="http://schemas.microsoft.com/office/powerpoint/2010/main" val="7783641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83"/>
            <a:ext cx="7886700" cy="1080426"/>
          </a:xfrm>
        </p:spPr>
        <p:txBody>
          <a:bodyPr>
            <a:normAutofit/>
          </a:bodyPr>
          <a:lstStyle/>
          <a:p>
            <a:r>
              <a:rPr lang="en-GB" sz="2000" dirty="0"/>
              <a:t>Are you aware that Doncaster has hosted major sporting events in the last 12 months (e.g. Tour de Yorkshire, UCI Road World Championships, Women’s Six Nations Rugby</a:t>
            </a:r>
            <a:r>
              <a:rPr lang="en-GB" sz="2000" dirty="0" smtClean="0"/>
              <a:t>)?</a:t>
            </a:r>
            <a:endParaRPr lang="en-GB" sz="2000" dirty="0"/>
          </a:p>
        </p:txBody>
      </p:sp>
      <p:cxnSp>
        <p:nvCxnSpPr>
          <p:cNvPr id="8" name="Straight Connector 7"/>
          <p:cNvCxnSpPr/>
          <p:nvPr/>
        </p:nvCxnSpPr>
        <p:spPr>
          <a:xfrm flipV="1">
            <a:off x="628650" y="1157568"/>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6" name="Chart 5"/>
          <p:cNvGraphicFramePr>
            <a:graphicFrameLocks/>
          </p:cNvGraphicFramePr>
          <p:nvPr>
            <p:extLst>
              <p:ext uri="{D42A27DB-BD31-4B8C-83A1-F6EECF244321}">
                <p14:modId xmlns:p14="http://schemas.microsoft.com/office/powerpoint/2010/main" val="1230270791"/>
              </p:ext>
            </p:extLst>
          </p:nvPr>
        </p:nvGraphicFramePr>
        <p:xfrm>
          <a:off x="628650" y="1790110"/>
          <a:ext cx="3133899" cy="16126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349314818"/>
              </p:ext>
            </p:extLst>
          </p:nvPr>
        </p:nvGraphicFramePr>
        <p:xfrm>
          <a:off x="4867835" y="2428430"/>
          <a:ext cx="3133899" cy="1097280"/>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4867835" y="1839267"/>
            <a:ext cx="4572000" cy="461665"/>
          </a:xfrm>
          <a:prstGeom prst="rect">
            <a:avLst/>
          </a:prstGeom>
        </p:spPr>
        <p:txBody>
          <a:bodyPr>
            <a:spAutoFit/>
          </a:bodyPr>
          <a:lstStyle/>
          <a:p>
            <a:r>
              <a:rPr lang="en-GB" sz="1200" i="1" spc="50" dirty="0">
                <a:solidFill>
                  <a:schemeClr val="tx2"/>
                </a:solidFill>
                <a:latin typeface="Playfair Display" charset="0"/>
                <a:ea typeface="Playfair Display" charset="0"/>
                <a:cs typeface="Playfair Display" charset="0"/>
              </a:rPr>
              <a:t>Have you attended a major sporting event held in Doncaster in the last 12 months</a:t>
            </a:r>
          </a:p>
        </p:txBody>
      </p:sp>
      <p:cxnSp>
        <p:nvCxnSpPr>
          <p:cNvPr id="9" name="Elbow Connector 8"/>
          <p:cNvCxnSpPr>
            <a:endCxn id="3" idx="1"/>
          </p:cNvCxnSpPr>
          <p:nvPr/>
        </p:nvCxnSpPr>
        <p:spPr>
          <a:xfrm>
            <a:off x="3704665" y="2070100"/>
            <a:ext cx="1163170" cy="0"/>
          </a:xfrm>
          <a:prstGeom prst="bentConnector3">
            <a:avLst>
              <a:gd name="adj1" fmla="val 867"/>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3988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521311851"/>
              </p:ext>
            </p:extLst>
          </p:nvPr>
        </p:nvGraphicFramePr>
        <p:xfrm>
          <a:off x="324144" y="498134"/>
          <a:ext cx="4104000" cy="3894705"/>
        </p:xfrm>
        <a:graphic>
          <a:graphicData uri="http://schemas.openxmlformats.org/drawingml/2006/table">
            <a:tbl>
              <a:tblPr>
                <a:tableStyleId>{E8B1032C-EA38-4F05-BA0D-38AFFFC7BED3}</a:tableStyleId>
              </a:tblPr>
              <a:tblGrid>
                <a:gridCol w="972000"/>
                <a:gridCol w="2657291"/>
                <a:gridCol w="474709"/>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Yes </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1" i="0" u="none" strike="noStrike" dirty="0">
                          <a:solidFill>
                            <a:schemeClr val="bg1"/>
                          </a:solidFill>
                          <a:effectLst/>
                          <a:latin typeface="Arial" panose="020B0604020202020204" pitchFamily="34" charset="0"/>
                        </a:rPr>
                        <a:t>13%</a:t>
                      </a:r>
                    </a:p>
                  </a:txBody>
                  <a:tcPr marL="8313" marR="8313" marT="8313" marB="0">
                    <a:solidFill>
                      <a:schemeClr val="accent4"/>
                    </a:solidFill>
                  </a:tcPr>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1" i="0" u="none" strike="noStrike" dirty="0">
                          <a:solidFill>
                            <a:schemeClr val="bg1"/>
                          </a:solidFill>
                          <a:effectLst/>
                          <a:latin typeface="Arial" panose="020B0604020202020204" pitchFamily="34" charset="0"/>
                        </a:rPr>
                        <a:t>11%</a:t>
                      </a:r>
                    </a:p>
                  </a:txBody>
                  <a:tcPr marL="8313" marR="8313" marT="8313" marB="0">
                    <a:solidFill>
                      <a:schemeClr val="accent4"/>
                    </a:solid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24%</a:t>
                      </a:r>
                    </a:p>
                  </a:txBody>
                  <a:tcPr marL="8313" marR="8313" marT="8313"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660620487"/>
              </p:ext>
            </p:extLst>
          </p:nvPr>
        </p:nvGraphicFramePr>
        <p:xfrm>
          <a:off x="4664947" y="498134"/>
          <a:ext cx="4104000" cy="2927465"/>
        </p:xfrm>
        <a:graphic>
          <a:graphicData uri="http://schemas.openxmlformats.org/drawingml/2006/table">
            <a:tbl>
              <a:tblPr>
                <a:tableStyleId>{E8B1032C-EA38-4F05-BA0D-38AFFFC7BED3}</a:tableStyleId>
              </a:tblPr>
              <a:tblGrid>
                <a:gridCol w="972000"/>
                <a:gridCol w="2700229"/>
                <a:gridCol w="431771"/>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smtClean="0">
                          <a:effectLst/>
                        </a:rPr>
                        <a:t>Yes</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23%</a:t>
                      </a:r>
                    </a:p>
                  </a:txBody>
                  <a:tcPr marL="8313" marR="8313" marT="8313" marB="0"/>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1" i="0" u="none" strike="noStrike" dirty="0">
                          <a:solidFill>
                            <a:schemeClr val="bg1"/>
                          </a:solidFill>
                          <a:effectLst/>
                          <a:latin typeface="Arial" panose="020B0604020202020204" pitchFamily="34" charset="0"/>
                        </a:rPr>
                        <a:t>14%</a:t>
                      </a:r>
                    </a:p>
                  </a:txBody>
                  <a:tcPr marL="8313" marR="8313" marT="8313" marB="0">
                    <a:solidFill>
                      <a:schemeClr val="accent4"/>
                    </a:solid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29%</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1" i="0" u="none" strike="noStrike" dirty="0">
                          <a:solidFill>
                            <a:schemeClr val="bg1"/>
                          </a:solidFill>
                          <a:effectLst/>
                          <a:latin typeface="Arial" panose="020B0604020202020204" pitchFamily="34" charset="0"/>
                        </a:rPr>
                        <a:t>39%</a:t>
                      </a:r>
                    </a:p>
                  </a:txBody>
                  <a:tcPr marL="8313" marR="8313" marT="8313" marB="0">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25%</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dirty="0">
                          <a:solidFill>
                            <a:srgbClr val="000000"/>
                          </a:solidFill>
                          <a:effectLst/>
                          <a:latin typeface="Arial" panose="020B0604020202020204" pitchFamily="34" charset="0"/>
                        </a:rPr>
                        <a:t>24%</a:t>
                      </a:r>
                    </a:p>
                  </a:txBody>
                  <a:tcPr marL="8313" marR="8313" marT="8313" marB="0"/>
                </a:tc>
              </a:tr>
            </a:tbl>
          </a:graphicData>
        </a:graphic>
      </p:graphicFrame>
      <p:sp>
        <p:nvSpPr>
          <p:cNvPr id="10" name="Rectangle 9"/>
          <p:cNvSpPr/>
          <p:nvPr/>
        </p:nvSpPr>
        <p:spPr>
          <a:xfrm>
            <a:off x="173812" y="139039"/>
            <a:ext cx="4692310" cy="261610"/>
          </a:xfrm>
          <a:prstGeom prst="rect">
            <a:avLst/>
          </a:prstGeom>
        </p:spPr>
        <p:txBody>
          <a:bodyPr wrap="none">
            <a:spAutoFit/>
          </a:bodyPr>
          <a:lstStyle/>
          <a:p>
            <a:r>
              <a:rPr lang="en-GB" sz="1100" i="1" dirty="0">
                <a:solidFill>
                  <a:srgbClr val="3D3D3D"/>
                </a:solidFill>
              </a:rPr>
              <a:t> </a:t>
            </a:r>
            <a:r>
              <a:rPr lang="en-GB" sz="1100" i="1" dirty="0" smtClean="0">
                <a:solidFill>
                  <a:srgbClr val="3D3D3D"/>
                </a:solidFill>
              </a:rPr>
              <a:t>Attended </a:t>
            </a:r>
            <a:r>
              <a:rPr lang="en-GB" sz="1100" i="1" dirty="0">
                <a:solidFill>
                  <a:srgbClr val="3D3D3D"/>
                </a:solidFill>
              </a:rPr>
              <a:t>a major sporting event held in Doncaster in the last </a:t>
            </a:r>
            <a:r>
              <a:rPr lang="en-GB" sz="1100" i="1" dirty="0" smtClean="0">
                <a:solidFill>
                  <a:srgbClr val="3D3D3D"/>
                </a:solidFill>
              </a:rPr>
              <a:t>12 months</a:t>
            </a:r>
            <a:endParaRPr lang="en-GB" sz="900" i="1" dirty="0">
              <a:solidFill>
                <a:srgbClr val="3D3D3D"/>
              </a:solidFill>
            </a:endParaRPr>
          </a:p>
        </p:txBody>
      </p:sp>
    </p:spTree>
    <p:extLst>
      <p:ext uri="{BB962C8B-B14F-4D97-AF65-F5344CB8AC3E}">
        <p14:creationId xmlns:p14="http://schemas.microsoft.com/office/powerpoint/2010/main" val="3620224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7192" y="-293721"/>
            <a:ext cx="7886700" cy="1080426"/>
          </a:xfrm>
        </p:spPr>
        <p:txBody>
          <a:bodyPr>
            <a:normAutofit/>
          </a:bodyPr>
          <a:lstStyle/>
          <a:p>
            <a:r>
              <a:rPr lang="en-GB" sz="2000" dirty="0" smtClean="0"/>
              <a:t>To </a:t>
            </a:r>
            <a:r>
              <a:rPr lang="en-GB" sz="2000" dirty="0"/>
              <a:t>what extent do you agree or disagree with the following statements about major sporting events held in </a:t>
            </a:r>
            <a:r>
              <a:rPr lang="en-GB" sz="2000" dirty="0" smtClean="0"/>
              <a:t>Doncaster</a:t>
            </a:r>
            <a:endParaRPr lang="en-GB" sz="2000" dirty="0"/>
          </a:p>
        </p:txBody>
      </p:sp>
      <p:cxnSp>
        <p:nvCxnSpPr>
          <p:cNvPr id="8" name="Straight Connector 7"/>
          <p:cNvCxnSpPr/>
          <p:nvPr/>
        </p:nvCxnSpPr>
        <p:spPr>
          <a:xfrm flipV="1">
            <a:off x="737192" y="864330"/>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10" name="Chart 9"/>
          <p:cNvGraphicFramePr>
            <a:graphicFrameLocks/>
          </p:cNvGraphicFramePr>
          <p:nvPr>
            <p:extLst>
              <p:ext uri="{D42A27DB-BD31-4B8C-83A1-F6EECF244321}">
                <p14:modId xmlns:p14="http://schemas.microsoft.com/office/powerpoint/2010/main" val="928325851"/>
              </p:ext>
            </p:extLst>
          </p:nvPr>
        </p:nvGraphicFramePr>
        <p:xfrm>
          <a:off x="411097" y="1007015"/>
          <a:ext cx="4104000" cy="1872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5710204" y="3702541"/>
            <a:ext cx="2668279" cy="600164"/>
          </a:xfrm>
          <a:prstGeom prst="rect">
            <a:avLst/>
          </a:prstGeom>
        </p:spPr>
        <p:txBody>
          <a:bodyPr wrap="square">
            <a:spAutoFit/>
          </a:bodyPr>
          <a:lstStyle/>
          <a:p>
            <a:r>
              <a:rPr lang="en-GB" sz="1100" i="1" dirty="0">
                <a:solidFill>
                  <a:srgbClr val="3D3D3D"/>
                </a:solidFill>
              </a:rPr>
              <a:t>Please rate this on a scale of 0-10, where 0=strongly disagree and 10=strongly agree.</a:t>
            </a:r>
          </a:p>
        </p:txBody>
      </p:sp>
      <p:graphicFrame>
        <p:nvGraphicFramePr>
          <p:cNvPr id="12" name="Chart 11"/>
          <p:cNvGraphicFramePr>
            <a:graphicFrameLocks/>
          </p:cNvGraphicFramePr>
          <p:nvPr>
            <p:extLst>
              <p:ext uri="{D42A27DB-BD31-4B8C-83A1-F6EECF244321}">
                <p14:modId xmlns:p14="http://schemas.microsoft.com/office/powerpoint/2010/main" val="2543343475"/>
              </p:ext>
            </p:extLst>
          </p:nvPr>
        </p:nvGraphicFramePr>
        <p:xfrm>
          <a:off x="4467066" y="980304"/>
          <a:ext cx="4104000" cy="1872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a:graphicFrameLocks/>
          </p:cNvGraphicFramePr>
          <p:nvPr>
            <p:extLst>
              <p:ext uri="{D42A27DB-BD31-4B8C-83A1-F6EECF244321}">
                <p14:modId xmlns:p14="http://schemas.microsoft.com/office/powerpoint/2010/main" val="2035512132"/>
              </p:ext>
            </p:extLst>
          </p:nvPr>
        </p:nvGraphicFramePr>
        <p:xfrm>
          <a:off x="363066" y="3099325"/>
          <a:ext cx="4104000" cy="1944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250907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341551531"/>
              </p:ext>
            </p:extLst>
          </p:nvPr>
        </p:nvGraphicFramePr>
        <p:xfrm>
          <a:off x="173812" y="507923"/>
          <a:ext cx="3783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27%</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32%</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1" i="0" u="none" strike="noStrike" dirty="0">
                          <a:solidFill>
                            <a:schemeClr val="bg1"/>
                          </a:solidFill>
                          <a:effectLst/>
                          <a:latin typeface="Arial" panose="020B0604020202020204" pitchFamily="34" charset="0"/>
                        </a:rPr>
                        <a:t>44%</a:t>
                      </a:r>
                    </a:p>
                  </a:txBody>
                  <a:tcPr marL="8313" marR="8313" marT="8313" marB="0">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25%</a:t>
                      </a:r>
                    </a:p>
                  </a:txBody>
                  <a:tcPr marL="8313" marR="8313" marT="8313" marB="0">
                    <a:noFill/>
                  </a:tcP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34%</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no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noFill/>
                  </a:tcPr>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28%</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63%</a:t>
                      </a:r>
                    </a:p>
                  </a:txBody>
                  <a:tcPr marL="8313" marR="8313" marT="8313" marB="0">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a:solidFill>
                            <a:schemeClr val="bg1"/>
                          </a:solidFill>
                          <a:effectLst/>
                          <a:latin typeface="Arial" panose="020B0604020202020204" pitchFamily="34" charset="0"/>
                          <a:ea typeface="+mn-ea"/>
                          <a:cs typeface="+mn-cs"/>
                        </a:rPr>
                        <a:t>17%</a:t>
                      </a:r>
                    </a:p>
                  </a:txBody>
                  <a:tcPr marL="8313" marR="8313" marT="8313" marB="0">
                    <a:solidFill>
                      <a:schemeClr val="accent4"/>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a:solidFill>
                            <a:schemeClr val="bg1"/>
                          </a:solidFill>
                          <a:effectLst/>
                          <a:latin typeface="Arial" panose="020B0604020202020204" pitchFamily="34" charset="0"/>
                          <a:ea typeface="+mn-ea"/>
                          <a:cs typeface="+mn-cs"/>
                        </a:rPr>
                        <a:t>17%</a:t>
                      </a:r>
                    </a:p>
                  </a:txBody>
                  <a:tcPr marL="8313" marR="8313" marT="8313" marB="0">
                    <a:solidFill>
                      <a:schemeClr val="accent4"/>
                    </a:solidFill>
                  </a:tcPr>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22%</a:t>
                      </a:r>
                    </a:p>
                  </a:txBody>
                  <a:tcPr marL="8313" marR="8313" marT="8313" marB="0">
                    <a:solidFill>
                      <a:schemeClr val="accent4"/>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31%</a:t>
                      </a:r>
                    </a:p>
                  </a:txBody>
                  <a:tcPr marL="8313" marR="8313" marT="8313" marB="0">
                    <a:no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602937179"/>
              </p:ext>
            </p:extLst>
          </p:nvPr>
        </p:nvGraphicFramePr>
        <p:xfrm>
          <a:off x="4490134" y="507923"/>
          <a:ext cx="4068000" cy="332448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tblGrid>
              <a:tr h="191324">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noFill/>
                  </a:tcPr>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21%</a:t>
                      </a:r>
                    </a:p>
                  </a:txBody>
                  <a:tcPr marL="8313" marR="8313" marT="8313" marB="0">
                    <a:solidFill>
                      <a:schemeClr val="accent4"/>
                    </a:solid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29%</a:t>
                      </a:r>
                    </a:p>
                  </a:txBody>
                  <a:tcPr marL="8313" marR="8313" marT="8313" marB="0">
                    <a:noFill/>
                  </a:tcPr>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noFill/>
                  </a:tcPr>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noFill/>
                  </a:tcP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24%</a:t>
                      </a:r>
                    </a:p>
                  </a:txBody>
                  <a:tcPr marL="8313" marR="8313" marT="8313" marB="0">
                    <a:no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43%</a:t>
                      </a:r>
                    </a:p>
                  </a:txBody>
                  <a:tcPr marL="8313" marR="8313" marT="8313" marB="0">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28%</a:t>
                      </a:r>
                    </a:p>
                  </a:txBody>
                  <a:tcPr marL="8313" marR="8313" marT="8313" marB="0"/>
                </a:tc>
              </a:tr>
            </a:tbl>
          </a:graphicData>
        </a:graphic>
      </p:graphicFrame>
      <p:sp>
        <p:nvSpPr>
          <p:cNvPr id="10" name="Rectangle 9"/>
          <p:cNvSpPr/>
          <p:nvPr/>
        </p:nvSpPr>
        <p:spPr>
          <a:xfrm>
            <a:off x="173812" y="139039"/>
            <a:ext cx="3433953" cy="400110"/>
          </a:xfrm>
          <a:prstGeom prst="rect">
            <a:avLst/>
          </a:prstGeom>
        </p:spPr>
        <p:txBody>
          <a:bodyPr wrap="none">
            <a:spAutoFit/>
          </a:bodyPr>
          <a:lstStyle/>
          <a:p>
            <a:r>
              <a:rPr lang="en-GB" sz="1100" i="1" dirty="0">
                <a:solidFill>
                  <a:srgbClr val="3D3D3D"/>
                </a:solidFill>
              </a:rPr>
              <a:t>I enjoy attending major sporting events in </a:t>
            </a:r>
            <a:r>
              <a:rPr lang="en-GB" sz="1100" i="1" dirty="0" smtClean="0">
                <a:solidFill>
                  <a:srgbClr val="3D3D3D"/>
                </a:solidFill>
              </a:rPr>
              <a:t>Doncaster</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6266003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446829850"/>
              </p:ext>
            </p:extLst>
          </p:nvPr>
        </p:nvGraphicFramePr>
        <p:xfrm>
          <a:off x="173812" y="507923"/>
          <a:ext cx="3783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o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noFill/>
                  </a:tcPr>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25%</a:t>
                      </a:r>
                    </a:p>
                  </a:txBody>
                  <a:tcPr marL="8313" marR="8313" marT="8313" marB="0">
                    <a:solidFill>
                      <a:srgbClr val="4A93C8"/>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oFill/>
                  </a:tcPr>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12%</a:t>
                      </a:r>
                    </a:p>
                  </a:txBody>
                  <a:tcPr marL="8313" marR="8313" marT="8313" marB="0">
                    <a:no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586690138"/>
              </p:ext>
            </p:extLst>
          </p:nvPr>
        </p:nvGraphicFramePr>
        <p:xfrm>
          <a:off x="4490134" y="507923"/>
          <a:ext cx="4068000" cy="332448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noFill/>
                  </a:tcPr>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30%</a:t>
                      </a:r>
                    </a:p>
                  </a:txBody>
                  <a:tcPr marL="8313" marR="8313" marT="8313" marB="0">
                    <a:solidFill>
                      <a:srgbClr val="4A93C8"/>
                    </a:solidFill>
                  </a:tcPr>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0%</a:t>
                      </a:r>
                    </a:p>
                  </a:txBody>
                  <a:tcPr marL="8313" marR="8313" marT="8313" marB="0">
                    <a:solidFill>
                      <a:schemeClr val="accent4"/>
                    </a:solidFill>
                  </a:tcPr>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4%</a:t>
                      </a:r>
                    </a:p>
                  </a:txBody>
                  <a:tcPr marL="8313" marR="8313" marT="8313" marB="0">
                    <a:solidFill>
                      <a:schemeClr val="accent4"/>
                    </a:solidFill>
                  </a:tcP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no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13%</a:t>
                      </a:r>
                    </a:p>
                  </a:txBody>
                  <a:tcPr marL="8313" marR="8313" marT="8313" marB="0"/>
                </a:tc>
              </a:tr>
            </a:tbl>
          </a:graphicData>
        </a:graphic>
      </p:graphicFrame>
      <p:sp>
        <p:nvSpPr>
          <p:cNvPr id="10" name="Rectangle 9"/>
          <p:cNvSpPr/>
          <p:nvPr/>
        </p:nvSpPr>
        <p:spPr>
          <a:xfrm>
            <a:off x="173812" y="139039"/>
            <a:ext cx="6215163" cy="400110"/>
          </a:xfrm>
          <a:prstGeom prst="rect">
            <a:avLst/>
          </a:prstGeom>
        </p:spPr>
        <p:txBody>
          <a:bodyPr wrap="none">
            <a:spAutoFit/>
          </a:bodyPr>
          <a:lstStyle/>
          <a:p>
            <a:r>
              <a:rPr lang="en-GB" sz="1100" i="1" dirty="0">
                <a:solidFill>
                  <a:srgbClr val="3D3D3D"/>
                </a:solidFill>
              </a:rPr>
              <a:t>I have been inspired to take part in physical activity following a major sporting event in </a:t>
            </a:r>
            <a:r>
              <a:rPr lang="en-GB" sz="1100" i="1" dirty="0" smtClean="0">
                <a:solidFill>
                  <a:srgbClr val="3D3D3D"/>
                </a:solidFill>
              </a:rPr>
              <a:t>Doncaster</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37947596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705293374"/>
              </p:ext>
            </p:extLst>
          </p:nvPr>
        </p:nvGraphicFramePr>
        <p:xfrm>
          <a:off x="173812" y="507923"/>
          <a:ext cx="3783690" cy="4488000"/>
        </p:xfrm>
        <a:graphic>
          <a:graphicData uri="http://schemas.openxmlformats.org/drawingml/2006/table">
            <a:tbl>
              <a:tblPr>
                <a:tableStyleId>{E8B1032C-EA38-4F05-BA0D-38AFFFC7BED3}</a:tableStyleId>
              </a:tblPr>
              <a:tblGrid>
                <a:gridCol w="795690"/>
                <a:gridCol w="1373176"/>
                <a:gridCol w="318824"/>
                <a:gridCol w="324000"/>
                <a:gridCol w="324000"/>
                <a:gridCol w="324000"/>
                <a:gridCol w="324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4">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Age</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16-24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25-44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45-64</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65+</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Gender</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11%</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Female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Ethnicity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White British</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smtClean="0">
                          <a:solidFill>
                            <a:srgbClr val="1B3F59"/>
                          </a:solidFill>
                          <a:effectLst/>
                          <a:latin typeface="+mn-lt"/>
                          <a:ea typeface="+mn-ea"/>
                          <a:cs typeface="+mn-cs"/>
                        </a:rPr>
                        <a:t>BAME</a:t>
                      </a:r>
                      <a:endParaRPr lang="en-GB" sz="800" b="1" u="none" strike="noStrike" kern="1200" dirty="0">
                        <a:solidFill>
                          <a:srgbClr val="1B3F59"/>
                        </a:solidFill>
                        <a:effectLst/>
                        <a:latin typeface="+mn-lt"/>
                        <a:ea typeface="+mn-ea"/>
                        <a:cs typeface="+mn-cs"/>
                      </a:endParaRP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r>
              <a:tr h="189723">
                <a:tc rowSpan="3">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Disability</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 disability, mental health or illness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 but no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no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Yes, has substantial impact on daily life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noFill/>
                  </a:tcPr>
                </a:tc>
              </a:tr>
              <a:tr h="0">
                <a:tc rowSpan="8">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Employment status</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full-time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Employee part-time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Self-employed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Retired</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a:t>
                      </a:r>
                    </a:p>
                  </a:txBody>
                  <a:tcPr marL="8313" marR="8313" marT="8313" marB="0"/>
                </a:tc>
              </a:tr>
              <a:tr h="142406">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Unemployed and seeking work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Student</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oFill/>
                  </a:tcPr>
                </a:tc>
              </a:tr>
              <a:tr h="21022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Not in work and looking after home or family</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73%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Long-term sick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12%</a:t>
                      </a:r>
                    </a:p>
                  </a:txBody>
                  <a:tcPr marL="8313" marR="8313" marT="8313" marB="0">
                    <a:no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696497657"/>
              </p:ext>
            </p:extLst>
          </p:nvPr>
        </p:nvGraphicFramePr>
        <p:xfrm>
          <a:off x="4490134" y="507923"/>
          <a:ext cx="4068000" cy="3324480"/>
        </p:xfrm>
        <a:graphic>
          <a:graphicData uri="http://schemas.openxmlformats.org/drawingml/2006/table">
            <a:tbl>
              <a:tblPr>
                <a:tableStyleId>{E8B1032C-EA38-4F05-BA0D-38AFFFC7BED3}</a:tableStyleId>
              </a:tblPr>
              <a:tblGrid>
                <a:gridCol w="720000"/>
                <a:gridCol w="1548000"/>
                <a:gridCol w="360000"/>
                <a:gridCol w="360000"/>
                <a:gridCol w="360000"/>
                <a:gridCol w="360000"/>
                <a:gridCol w="360000"/>
              </a:tblGrid>
              <a:tr h="0">
                <a:tc>
                  <a:txBody>
                    <a:bodyPr/>
                    <a:lstStyle/>
                    <a:p>
                      <a:pPr algn="l" fontAlgn="b"/>
                      <a:endParaRPr lang="en-GB" sz="200" b="0" i="0" u="none" strike="noStrike" dirty="0">
                        <a:solidFill>
                          <a:srgbClr val="993300"/>
                        </a:solidFill>
                        <a:effectLst/>
                        <a:latin typeface="Arial" panose="020B0604020202020204" pitchFamily="34" charset="0"/>
                      </a:endParaRPr>
                    </a:p>
                  </a:txBody>
                  <a:tcPr marL="36000" marR="36000" marT="36000" marB="36000" anchor="b"/>
                </a:tc>
                <a:tc>
                  <a:txBody>
                    <a:bodyPr/>
                    <a:lstStyle/>
                    <a:p>
                      <a:pPr algn="l" fontAlgn="b"/>
                      <a:endParaRPr lang="en-GB" sz="200" b="0" i="0" u="none" strike="noStrike">
                        <a:solidFill>
                          <a:srgbClr val="993300"/>
                        </a:solidFill>
                        <a:effectLst/>
                        <a:latin typeface="Arial" panose="020B0604020202020204" pitchFamily="34" charset="0"/>
                      </a:endParaRPr>
                    </a:p>
                  </a:txBody>
                  <a:tcPr marL="36000" marR="36000" marT="36000" marB="36000" anchor="b"/>
                </a:tc>
                <a:tc>
                  <a:txBody>
                    <a:bodyPr/>
                    <a:lstStyle/>
                    <a:p>
                      <a:pPr marL="0" algn="l" defTabSz="685800" rtl="0" eaLnBrk="1" fontAlgn="t" latinLnBrk="0" hangingPunct="1"/>
                      <a:r>
                        <a:rPr lang="en-GB" sz="800" u="none" strike="noStrike" kern="1200" dirty="0">
                          <a:effectLst/>
                        </a:rPr>
                        <a:t>0-2</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3-4</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5</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6-7</a:t>
                      </a:r>
                      <a:endParaRPr lang="en-GB" sz="800" b="1" u="none" strike="noStrike" kern="1200" dirty="0">
                        <a:solidFill>
                          <a:srgbClr val="1B3F59"/>
                        </a:solidFill>
                        <a:effectLst/>
                        <a:latin typeface="+mn-lt"/>
                        <a:ea typeface="+mn-ea"/>
                        <a:cs typeface="+mn-cs"/>
                      </a:endParaRPr>
                    </a:p>
                  </a:txBody>
                  <a:tcPr marL="36000" marR="36000" marT="36000" marB="36000" anchor="b"/>
                </a:tc>
                <a:tc>
                  <a:txBody>
                    <a:bodyPr/>
                    <a:lstStyle/>
                    <a:p>
                      <a:pPr marL="0" algn="l" defTabSz="685800" rtl="0" eaLnBrk="1" fontAlgn="t" latinLnBrk="0" hangingPunct="1"/>
                      <a:r>
                        <a:rPr lang="en-GB" sz="800" u="none" strike="noStrike" kern="1200" dirty="0">
                          <a:effectLst/>
                        </a:rPr>
                        <a:t>8-10</a:t>
                      </a:r>
                      <a:endParaRPr lang="en-GB" sz="800" b="1" u="none" strike="noStrike" kern="1200" dirty="0">
                        <a:solidFill>
                          <a:srgbClr val="1B3F59"/>
                        </a:solidFill>
                        <a:effectLst/>
                        <a:latin typeface="+mn-lt"/>
                        <a:ea typeface="+mn-ea"/>
                        <a:cs typeface="+mn-cs"/>
                      </a:endParaRPr>
                    </a:p>
                  </a:txBody>
                  <a:tcPr marL="36000" marR="36000" marT="36000" marB="36000" anchor="b"/>
                </a:tc>
              </a:tr>
              <a:tr h="0">
                <a:tc rowSpan="2">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Income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Low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 income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51%</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noFill/>
                  </a:tcPr>
                </a:tc>
              </a:tr>
              <a:tr h="142406">
                <a:tc rowSpan="7">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Household composition</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marL="0" algn="r" defTabSz="685800" rtl="0" eaLnBrk="1" fontAlgn="t" latinLnBrk="0" hangingPunct="1"/>
                      <a:r>
                        <a:rPr lang="en-GB" sz="800" b="1" i="0" u="none" strike="noStrike" kern="1200" dirty="0">
                          <a:solidFill>
                            <a:schemeClr val="bg1"/>
                          </a:solidFill>
                          <a:effectLst/>
                          <a:latin typeface="Arial" panose="020B0604020202020204" pitchFamily="34" charset="0"/>
                          <a:ea typeface="+mn-ea"/>
                          <a:cs typeface="+mn-cs"/>
                        </a:rPr>
                        <a:t>30%</a:t>
                      </a:r>
                    </a:p>
                  </a:txBody>
                  <a:tcPr marL="8313" marR="8313" marT="8313" marB="0">
                    <a:solidFill>
                      <a:srgbClr val="4A93C8"/>
                    </a:solidFill>
                  </a:tcPr>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One adult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100%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r>
              <a:tr h="142406">
                <a:tc vMerge="1">
                  <a:txBody>
                    <a:bodyPr/>
                    <a:lstStyle/>
                    <a:p>
                      <a:endParaRPr lang="en-GB"/>
                    </a:p>
                  </a:txBody>
                  <a:tcPr/>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Two adults and no children</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one child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6%</a:t>
                      </a:r>
                    </a:p>
                  </a:txBody>
                  <a:tcPr marL="8313" marR="8313" marT="8313" marB="0"/>
                </a:tc>
              </a:tr>
              <a:tr h="284585">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Two adults and two or more children aged 18 or under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32%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9%</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Other</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0%</a:t>
                      </a:r>
                    </a:p>
                  </a:txBody>
                  <a:tcPr marL="8313" marR="8313" marT="8313" marB="0">
                    <a:noFill/>
                  </a:tcPr>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Activity level</a:t>
                      </a:r>
                    </a:p>
                  </a:txBody>
                  <a:tcPr marL="36000" marR="36000" marT="36000" marB="36000"/>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inactive</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64%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17%</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noFill/>
                  </a:tcPr>
                </a:tc>
              </a:tr>
              <a:tr h="189723">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Physically active at least once a week</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20%</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16%</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8%</a:t>
                      </a:r>
                    </a:p>
                  </a:txBody>
                  <a:tcPr marL="8313" marR="8313" marT="8313" marB="0"/>
                </a:tc>
              </a:tr>
              <a:tr h="0">
                <a:tc rowSpan="2">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Active Community</a:t>
                      </a:r>
                    </a:p>
                  </a:txBody>
                  <a:tcPr marL="36000" marR="36000" marT="36000" marB="36000"/>
                </a:tc>
                <a:tc>
                  <a:txBody>
                    <a:bodyPr/>
                    <a:lstStyle/>
                    <a:p>
                      <a:pPr marL="0" algn="l" defTabSz="685800" rtl="0" eaLnBrk="1" fontAlgn="t" latinLnBrk="0" hangingPunct="1"/>
                      <a:r>
                        <a:rPr lang="en-GB" sz="800" b="1" u="none" strike="noStrike" kern="1200">
                          <a:solidFill>
                            <a:srgbClr val="1B3F59"/>
                          </a:solidFill>
                          <a:effectLst/>
                          <a:latin typeface="+mn-lt"/>
                          <a:ea typeface="+mn-ea"/>
                          <a:cs typeface="+mn-cs"/>
                        </a:rPr>
                        <a:t>Yes</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44%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23%</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10%</a:t>
                      </a:r>
                    </a:p>
                  </a:txBody>
                  <a:tcPr marL="8313" marR="8313" marT="8313" marB="0">
                    <a:noFill/>
                  </a:tcPr>
                </a:tc>
              </a:tr>
              <a:tr h="0">
                <a:tc vMerge="1">
                  <a:txBody>
                    <a:bodyPr/>
                    <a:lstStyle/>
                    <a:p>
                      <a:endParaRPr lang="en-GB"/>
                    </a:p>
                  </a:txBody>
                  <a:tcPr/>
                </a:tc>
                <a:tc>
                  <a:txBody>
                    <a:bodyPr/>
                    <a:lstStyle/>
                    <a:p>
                      <a:pPr marL="0" algn="l" defTabSz="685800" rtl="0" eaLnBrk="1" fontAlgn="t" latinLnBrk="0" hangingPunct="1"/>
                      <a:r>
                        <a:rPr lang="en-GB" sz="800" b="1" u="none" strike="noStrike" kern="1200" dirty="0">
                          <a:solidFill>
                            <a:srgbClr val="1B3F59"/>
                          </a:solidFill>
                          <a:effectLst/>
                          <a:latin typeface="+mn-lt"/>
                          <a:ea typeface="+mn-ea"/>
                          <a:cs typeface="+mn-cs"/>
                        </a:rPr>
                        <a:t>No</a:t>
                      </a:r>
                    </a:p>
                  </a:txBody>
                  <a:tcPr marL="36000" marR="36000" marT="36000" marB="36000"/>
                </a:tc>
                <a:tc>
                  <a:txBody>
                    <a:bodyPr/>
                    <a:lstStyle/>
                    <a:p>
                      <a:pPr algn="r" fontAlgn="t"/>
                      <a:r>
                        <a:rPr lang="en-GB" sz="800" b="0" i="0" u="none" strike="noStrike">
                          <a:solidFill>
                            <a:srgbClr val="000000"/>
                          </a:solidFill>
                          <a:effectLst/>
                          <a:latin typeface="Arial" panose="020B0604020202020204" pitchFamily="34" charset="0"/>
                        </a:rPr>
                        <a:t>55%</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18%</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14%</a:t>
                      </a:r>
                    </a:p>
                  </a:txBody>
                  <a:tcPr marL="8313" marR="8313" marT="8313" marB="0"/>
                </a:tc>
                <a:tc>
                  <a:txBody>
                    <a:bodyPr/>
                    <a:lstStyle/>
                    <a:p>
                      <a:pPr algn="r" fontAlgn="t"/>
                      <a:r>
                        <a:rPr lang="en-GB" sz="800" b="0" i="0" u="none" strike="noStrike">
                          <a:solidFill>
                            <a:srgbClr val="000000"/>
                          </a:solidFill>
                          <a:effectLst/>
                          <a:latin typeface="Arial" panose="020B0604020202020204" pitchFamily="34" charset="0"/>
                        </a:rPr>
                        <a:t>7%</a:t>
                      </a:r>
                    </a:p>
                  </a:txBody>
                  <a:tcPr marL="8313" marR="8313" marT="8313" marB="0"/>
                </a:tc>
                <a:tc>
                  <a:txBody>
                    <a:bodyPr/>
                    <a:lstStyle/>
                    <a:p>
                      <a:pPr algn="r" fontAlgn="t"/>
                      <a:r>
                        <a:rPr lang="en-GB" sz="800" b="0" i="0" u="none" strike="noStrike" dirty="0">
                          <a:solidFill>
                            <a:srgbClr val="000000"/>
                          </a:solidFill>
                          <a:effectLst/>
                          <a:latin typeface="Arial" panose="020B0604020202020204" pitchFamily="34" charset="0"/>
                        </a:rPr>
                        <a:t>6%</a:t>
                      </a:r>
                    </a:p>
                  </a:txBody>
                  <a:tcPr marL="8313" marR="8313" marT="8313" marB="0"/>
                </a:tc>
              </a:tr>
            </a:tbl>
          </a:graphicData>
        </a:graphic>
      </p:graphicFrame>
      <p:sp>
        <p:nvSpPr>
          <p:cNvPr id="10" name="Rectangle 9"/>
          <p:cNvSpPr/>
          <p:nvPr/>
        </p:nvSpPr>
        <p:spPr>
          <a:xfrm>
            <a:off x="173812" y="139039"/>
            <a:ext cx="6219972" cy="400110"/>
          </a:xfrm>
          <a:prstGeom prst="rect">
            <a:avLst/>
          </a:prstGeom>
        </p:spPr>
        <p:txBody>
          <a:bodyPr wrap="none">
            <a:spAutoFit/>
          </a:bodyPr>
          <a:lstStyle/>
          <a:p>
            <a:r>
              <a:rPr lang="en-GB" sz="1100" i="1" dirty="0">
                <a:solidFill>
                  <a:srgbClr val="3D3D3D"/>
                </a:solidFill>
              </a:rPr>
              <a:t>I have started/tried a new physical activity or sport following a major sporting event in </a:t>
            </a:r>
            <a:r>
              <a:rPr lang="en-GB" sz="1100" i="1" dirty="0" smtClean="0">
                <a:solidFill>
                  <a:srgbClr val="3D3D3D"/>
                </a:solidFill>
              </a:rPr>
              <a:t>Doncaster</a:t>
            </a:r>
          </a:p>
          <a:p>
            <a:r>
              <a:rPr lang="en-GB" sz="900" i="1" dirty="0" smtClean="0">
                <a:solidFill>
                  <a:srgbClr val="3D3D3D"/>
                </a:solidFill>
              </a:rPr>
              <a:t>Colour coding for 8-10 only</a:t>
            </a:r>
            <a:endParaRPr lang="en-GB" sz="900" i="1" dirty="0">
              <a:solidFill>
                <a:srgbClr val="3D3D3D"/>
              </a:solidFill>
            </a:endParaRPr>
          </a:p>
        </p:txBody>
      </p:sp>
    </p:spTree>
    <p:extLst>
      <p:ext uri="{BB962C8B-B14F-4D97-AF65-F5344CB8AC3E}">
        <p14:creationId xmlns:p14="http://schemas.microsoft.com/office/powerpoint/2010/main" val="24302869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a:bodyPr>
          <a:lstStyle/>
          <a:p>
            <a:r>
              <a:rPr lang="en-GB" sz="3600" dirty="0" smtClean="0"/>
              <a:t>Key quotes for Parks and messaging</a:t>
            </a:r>
            <a:endParaRPr lang="en-GB" sz="3600" dirty="0"/>
          </a:p>
        </p:txBody>
      </p:sp>
    </p:spTree>
    <p:extLst>
      <p:ext uri="{BB962C8B-B14F-4D97-AF65-F5344CB8AC3E}">
        <p14:creationId xmlns:p14="http://schemas.microsoft.com/office/powerpoint/2010/main" val="11078454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t>Qualitative views on overarching barriers</a:t>
            </a:r>
            <a:endParaRPr lang="en-GB" sz="2000" dirty="0"/>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sp>
        <p:nvSpPr>
          <p:cNvPr id="3" name="Rectangle 2"/>
          <p:cNvSpPr/>
          <p:nvPr/>
        </p:nvSpPr>
        <p:spPr>
          <a:xfrm>
            <a:off x="628649" y="1253312"/>
            <a:ext cx="2934821" cy="1377300"/>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Unless </a:t>
            </a:r>
            <a:r>
              <a:rPr lang="en-GB" sz="1000" i="1" dirty="0">
                <a:ea typeface="Calibri" panose="020F0502020204030204" pitchFamily="34" charset="0"/>
                <a:cs typeface="Times New Roman" panose="02020603050405020304" pitchFamily="18" charset="0"/>
              </a:rPr>
              <a:t>somebody puts anything on, there's never really anything </a:t>
            </a:r>
            <a:r>
              <a:rPr lang="en-GB" sz="1000" i="1" dirty="0" smtClean="0">
                <a:ea typeface="Calibri" panose="020F0502020204030204" pitchFamily="34" charset="0"/>
                <a:cs typeface="Times New Roman" panose="02020603050405020304" pitchFamily="18" charset="0"/>
              </a:rPr>
              <a:t>on. </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i="1" u="sng" dirty="0">
                <a:ea typeface="Calibri" panose="020F0502020204030204" pitchFamily="34" charset="0"/>
                <a:cs typeface="Times New Roman" panose="02020603050405020304" pitchFamily="18" charset="0"/>
              </a:rPr>
              <a:t>Okay. So, you'd prefer to have something that was on then rather than doing it by yourself? </a:t>
            </a:r>
            <a:endParaRPr lang="en-GB" sz="1000" u="sng" dirty="0">
              <a:ea typeface="Calibri" panose="020F0502020204030204" pitchFamily="34" charset="0"/>
              <a:cs typeface="Times New Roman" panose="02020603050405020304" pitchFamily="18" charset="0"/>
            </a:endParaRPr>
          </a:p>
          <a:p>
            <a:pPr>
              <a:lnSpc>
                <a:spcPct val="107000"/>
              </a:lnSpc>
              <a:spcAft>
                <a:spcPts val="800"/>
              </a:spcAft>
            </a:pPr>
            <a:r>
              <a:rPr lang="en-GB" sz="1000" i="1" dirty="0">
                <a:ea typeface="Calibri" panose="020F0502020204030204" pitchFamily="34" charset="0"/>
                <a:cs typeface="Times New Roman" panose="02020603050405020304" pitchFamily="18" charset="0"/>
              </a:rPr>
              <a:t>Yes […] it feels </a:t>
            </a:r>
            <a:r>
              <a:rPr lang="en-GB" sz="1000" i="1" dirty="0" smtClean="0">
                <a:ea typeface="Calibri" panose="020F0502020204030204" pitchFamily="34" charset="0"/>
                <a:cs typeface="Times New Roman" panose="02020603050405020304" pitchFamily="18" charset="0"/>
              </a:rPr>
              <a:t>safer</a:t>
            </a:r>
            <a:endParaRPr lang="en-GB" sz="1000" dirty="0">
              <a:ea typeface="Calibri" panose="020F0502020204030204" pitchFamily="34" charset="0"/>
              <a:cs typeface="Times New Roman" panose="02020603050405020304" pitchFamily="18" charset="0"/>
            </a:endParaRPr>
          </a:p>
          <a:p>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err="1" smtClean="0">
                <a:ea typeface="Calibri" panose="020F0502020204030204" pitchFamily="34" charset="0"/>
                <a:cs typeface="Times New Roman" panose="02020603050405020304" pitchFamily="18" charset="0"/>
              </a:rPr>
              <a:t>Edlington</a:t>
            </a:r>
            <a:r>
              <a:rPr lang="en-GB" sz="1000" dirty="0" smtClean="0">
                <a:ea typeface="Calibri" panose="020F0502020204030204" pitchFamily="34" charset="0"/>
                <a:cs typeface="Times New Roman" panose="02020603050405020304" pitchFamily="18" charset="0"/>
              </a:rPr>
              <a:t>)</a:t>
            </a:r>
            <a:endParaRPr lang="en-GB" sz="1000" dirty="0"/>
          </a:p>
        </p:txBody>
      </p:sp>
      <p:sp>
        <p:nvSpPr>
          <p:cNvPr id="4" name="Rectangle 3"/>
          <p:cNvSpPr/>
          <p:nvPr/>
        </p:nvSpPr>
        <p:spPr>
          <a:xfrm>
            <a:off x="4854388" y="2735783"/>
            <a:ext cx="3210486" cy="1500219"/>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Most buses </a:t>
            </a:r>
            <a:r>
              <a:rPr lang="en-GB" sz="1000" i="1" dirty="0">
                <a:ea typeface="Calibri" panose="020F0502020204030204" pitchFamily="34" charset="0"/>
                <a:cs typeface="Times New Roman" panose="02020603050405020304" pitchFamily="18" charset="0"/>
              </a:rPr>
              <a:t>into town are between £2 and £4 each, so that becomes a big amount of money, so most people don't. And I think a lot of people got a bit insular, like, 'I'm staying in my spot, this is my space, and you're not allowed to be in my space, and I don't want to do anything except get up, do my thing and I don't want to be involved</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smtClean="0">
                <a:ea typeface="Calibri" panose="020F0502020204030204" pitchFamily="34" charset="0"/>
                <a:cs typeface="Times New Roman" panose="02020603050405020304" pitchFamily="18" charset="0"/>
              </a:rPr>
              <a:t>Bentley)</a:t>
            </a:r>
            <a:endParaRPr lang="en-GB" sz="1000" dirty="0">
              <a:effectLst/>
              <a:ea typeface="Calibri" panose="020F0502020204030204" pitchFamily="34" charset="0"/>
              <a:cs typeface="Times New Roman" panose="02020603050405020304" pitchFamily="18" charset="0"/>
            </a:endParaRPr>
          </a:p>
        </p:txBody>
      </p:sp>
      <p:sp>
        <p:nvSpPr>
          <p:cNvPr id="6" name="Rectangle 5"/>
          <p:cNvSpPr/>
          <p:nvPr/>
        </p:nvSpPr>
        <p:spPr>
          <a:xfrm>
            <a:off x="4854388" y="1253312"/>
            <a:ext cx="3660962" cy="1018227"/>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Money </a:t>
            </a:r>
            <a:r>
              <a:rPr lang="en-GB" sz="1000" i="1" dirty="0">
                <a:ea typeface="Calibri" panose="020F0502020204030204" pitchFamily="34" charset="0"/>
                <a:cs typeface="Times New Roman" panose="02020603050405020304" pitchFamily="18" charset="0"/>
              </a:rPr>
              <a:t>is probably one of the main aspects in our village because people don't seem to have money to have, like, gym memberships and take the kids swimming and do stuff out the village. </a:t>
            </a:r>
            <a:endParaRPr lang="en-GB" sz="1000" i="1" dirty="0" smtClean="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(Community </a:t>
            </a:r>
            <a:r>
              <a:rPr lang="en-GB" sz="1000" dirty="0">
                <a:ea typeface="Calibri" panose="020F0502020204030204" pitchFamily="34" charset="0"/>
                <a:cs typeface="Times New Roman" panose="02020603050405020304" pitchFamily="18" charset="0"/>
              </a:rPr>
              <a:t>Explorer, </a:t>
            </a:r>
            <a:r>
              <a:rPr lang="en-GB" sz="1000" dirty="0" err="1" smtClean="0">
                <a:ea typeface="Calibri" panose="020F0502020204030204" pitchFamily="34" charset="0"/>
                <a:cs typeface="Times New Roman" panose="02020603050405020304" pitchFamily="18" charset="0"/>
              </a:rPr>
              <a:t>Stainforth</a:t>
            </a:r>
            <a:r>
              <a:rPr lang="en-GB" sz="1000"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p:txBody>
      </p:sp>
      <p:sp>
        <p:nvSpPr>
          <p:cNvPr id="9" name="Rectangle 8"/>
          <p:cNvSpPr/>
          <p:nvPr/>
        </p:nvSpPr>
        <p:spPr>
          <a:xfrm>
            <a:off x="628650" y="3059704"/>
            <a:ext cx="2729753" cy="1182888"/>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I </a:t>
            </a:r>
            <a:r>
              <a:rPr lang="en-GB" sz="1000" i="1" dirty="0">
                <a:ea typeface="Calibri" panose="020F0502020204030204" pitchFamily="34" charset="0"/>
                <a:cs typeface="Times New Roman" panose="02020603050405020304" pitchFamily="18" charset="0"/>
              </a:rPr>
              <a:t>know some activities do happen in the local schools but some people don't want to walk from one end of the village to the other, especially if it's raining or windy or anything like that</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err="1" smtClean="0">
                <a:ea typeface="Calibri" panose="020F0502020204030204" pitchFamily="34" charset="0"/>
                <a:cs typeface="Times New Roman" panose="02020603050405020304" pitchFamily="18" charset="0"/>
              </a:rPr>
              <a:t>Edlington</a:t>
            </a:r>
            <a:r>
              <a:rPr lang="en-GB" sz="1000" dirty="0">
                <a:ea typeface="Calibri" panose="020F0502020204030204" pitchFamily="34" charset="0"/>
                <a:cs typeface="Times New Roman" panose="02020603050405020304" pitchFamily="18" charset="0"/>
              </a:rPr>
              <a:t>)</a:t>
            </a:r>
            <a:endParaRPr lang="en-GB" sz="1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277072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t>Qualitative views on overarching barriers</a:t>
            </a:r>
            <a:endParaRPr lang="en-GB" sz="2000" dirty="0"/>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sp>
        <p:nvSpPr>
          <p:cNvPr id="5" name="Rectangle 4"/>
          <p:cNvSpPr/>
          <p:nvPr/>
        </p:nvSpPr>
        <p:spPr>
          <a:xfrm>
            <a:off x="628650" y="1310406"/>
            <a:ext cx="3282763" cy="1182888"/>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You </a:t>
            </a:r>
            <a:r>
              <a:rPr lang="en-GB" sz="1000" i="1" dirty="0">
                <a:ea typeface="Calibri" panose="020F0502020204030204" pitchFamily="34" charset="0"/>
                <a:cs typeface="Times New Roman" panose="02020603050405020304" pitchFamily="18" charset="0"/>
              </a:rPr>
              <a:t>need money to do anything, and even if it's just to hire the hall, say it was twenty quid a week, and then provide free drink, or even, sort of, taxi to someone who was less able to get there, you know, it needs to be built in, and you need to have that kind of support</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smtClean="0">
                <a:ea typeface="Calibri" panose="020F0502020204030204" pitchFamily="34" charset="0"/>
                <a:cs typeface="Times New Roman" panose="02020603050405020304" pitchFamily="18" charset="0"/>
              </a:rPr>
              <a:t>Bentley)</a:t>
            </a:r>
            <a:endParaRPr lang="en-GB" sz="1000" dirty="0">
              <a:ea typeface="Calibri" panose="020F0502020204030204" pitchFamily="34" charset="0"/>
              <a:cs typeface="Times New Roman" panose="02020603050405020304" pitchFamily="18" charset="0"/>
            </a:endParaRPr>
          </a:p>
        </p:txBody>
      </p:sp>
      <p:sp>
        <p:nvSpPr>
          <p:cNvPr id="9" name="Rectangle 8"/>
          <p:cNvSpPr/>
          <p:nvPr/>
        </p:nvSpPr>
        <p:spPr>
          <a:xfrm>
            <a:off x="628650" y="3147389"/>
            <a:ext cx="3321424" cy="688907"/>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Everybody </a:t>
            </a:r>
            <a:r>
              <a:rPr lang="en-GB" sz="1000" i="1" dirty="0">
                <a:ea typeface="Calibri" panose="020F0502020204030204" pitchFamily="34" charset="0"/>
                <a:cs typeface="Times New Roman" panose="02020603050405020304" pitchFamily="18" charset="0"/>
              </a:rPr>
              <a:t>struggles with money around here and stuff. So, everybody wants something that's cheap</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(Community </a:t>
            </a:r>
            <a:r>
              <a:rPr lang="en-GB" sz="1000" dirty="0">
                <a:ea typeface="Calibri" panose="020F0502020204030204" pitchFamily="34" charset="0"/>
                <a:cs typeface="Times New Roman" panose="02020603050405020304" pitchFamily="18" charset="0"/>
              </a:rPr>
              <a:t>Explorer, </a:t>
            </a:r>
            <a:r>
              <a:rPr lang="en-GB" sz="1000" dirty="0" err="1" smtClean="0">
                <a:ea typeface="Calibri" panose="020F0502020204030204" pitchFamily="34" charset="0"/>
                <a:cs typeface="Times New Roman" panose="02020603050405020304" pitchFamily="18" charset="0"/>
              </a:rPr>
              <a:t>Stainforth</a:t>
            </a:r>
            <a:r>
              <a:rPr lang="en-GB" sz="1000"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p:txBody>
      </p:sp>
      <p:sp>
        <p:nvSpPr>
          <p:cNvPr id="10" name="Rectangle 9"/>
          <p:cNvSpPr/>
          <p:nvPr/>
        </p:nvSpPr>
        <p:spPr>
          <a:xfrm>
            <a:off x="5133414" y="3231178"/>
            <a:ext cx="3025589" cy="688907"/>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If </a:t>
            </a:r>
            <a:r>
              <a:rPr lang="en-GB" sz="1000" i="1" dirty="0">
                <a:ea typeface="Calibri" panose="020F0502020204030204" pitchFamily="34" charset="0"/>
                <a:cs typeface="Times New Roman" panose="02020603050405020304" pitchFamily="18" charset="0"/>
              </a:rPr>
              <a:t>there's, like, gyms and stuff here, or groups and stuff, people can't necessarily afford to go to them</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err="1" smtClean="0">
                <a:ea typeface="Calibri" panose="020F0502020204030204" pitchFamily="34" charset="0"/>
                <a:cs typeface="Times New Roman" panose="02020603050405020304" pitchFamily="18" charset="0"/>
              </a:rPr>
              <a:t>Stainforth</a:t>
            </a:r>
            <a:r>
              <a:rPr lang="en-GB" sz="1000"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p:txBody>
      </p:sp>
      <p:sp>
        <p:nvSpPr>
          <p:cNvPr id="11" name="Rectangle 10"/>
          <p:cNvSpPr/>
          <p:nvPr/>
        </p:nvSpPr>
        <p:spPr>
          <a:xfrm>
            <a:off x="5133414" y="1310406"/>
            <a:ext cx="3381936" cy="1512209"/>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Two </a:t>
            </a:r>
            <a:r>
              <a:rPr lang="en-GB" sz="1000" i="1" dirty="0">
                <a:ea typeface="Calibri" panose="020F0502020204030204" pitchFamily="34" charset="0"/>
                <a:cs typeface="Times New Roman" panose="02020603050405020304" pitchFamily="18" charset="0"/>
              </a:rPr>
              <a:t>of my kids play [football] for the village and at the minute funding and stuff like that, it stops them. The field that we're on costs, like, £1,400 a year to rent. That's just for the football pitches. So, if we could get some funding, so I'm hoping that going on these different schemes and that, it can release some funding into our village to make our provisions a bit better and stuff</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(Community </a:t>
            </a:r>
            <a:r>
              <a:rPr lang="en-GB" sz="1000" dirty="0">
                <a:ea typeface="Calibri" panose="020F0502020204030204" pitchFamily="34" charset="0"/>
                <a:cs typeface="Times New Roman" panose="02020603050405020304" pitchFamily="18" charset="0"/>
              </a:rPr>
              <a:t>Explorer, </a:t>
            </a:r>
            <a:r>
              <a:rPr lang="en-GB" sz="1000" dirty="0" err="1" smtClean="0">
                <a:ea typeface="Calibri" panose="020F0502020204030204" pitchFamily="34" charset="0"/>
                <a:cs typeface="Times New Roman" panose="02020603050405020304" pitchFamily="18" charset="0"/>
              </a:rPr>
              <a:t>Stainforth</a:t>
            </a:r>
            <a:r>
              <a:rPr lang="en-GB" sz="1000"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0524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t>Qualitative views on parks</a:t>
            </a:r>
            <a:endParaRPr lang="en-GB" sz="2000" dirty="0"/>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sp>
        <p:nvSpPr>
          <p:cNvPr id="3" name="Rectangle 2"/>
          <p:cNvSpPr/>
          <p:nvPr/>
        </p:nvSpPr>
        <p:spPr>
          <a:xfrm>
            <a:off x="554692" y="1213812"/>
            <a:ext cx="3600450" cy="873829"/>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Somebody </a:t>
            </a:r>
            <a:r>
              <a:rPr lang="en-GB" sz="1000" i="1" dirty="0">
                <a:ea typeface="Calibri" panose="020F0502020204030204" pitchFamily="34" charset="0"/>
                <a:cs typeface="Times New Roman" panose="02020603050405020304" pitchFamily="18" charset="0"/>
              </a:rPr>
              <a:t>that wants to… go and use that green space </a:t>
            </a:r>
            <a:r>
              <a:rPr lang="en-GB" sz="1000" i="1" dirty="0" smtClean="0">
                <a:ea typeface="Calibri" panose="020F0502020204030204" pitchFamily="34" charset="0"/>
                <a:cs typeface="Times New Roman" panose="02020603050405020304" pitchFamily="18" charset="0"/>
              </a:rPr>
              <a:t>and </a:t>
            </a:r>
            <a:r>
              <a:rPr lang="en-GB" sz="1000" i="1" dirty="0">
                <a:ea typeface="Calibri" panose="020F0502020204030204" pitchFamily="34" charset="0"/>
                <a:cs typeface="Times New Roman" panose="02020603050405020304" pitchFamily="18" charset="0"/>
              </a:rPr>
              <a:t>wants to go for a walk but they daren't go…that's really common. But they don't want to go because they feel unsafe</a:t>
            </a:r>
            <a:r>
              <a:rPr lang="en-GB" sz="1000" i="1" dirty="0" smtClean="0">
                <a:ea typeface="Calibri" panose="020F0502020204030204" pitchFamily="34" charset="0"/>
                <a:cs typeface="Times New Roman" panose="02020603050405020304" pitchFamily="18" charset="0"/>
              </a:rPr>
              <a:t>.</a:t>
            </a:r>
          </a:p>
          <a:p>
            <a:pPr>
              <a:lnSpc>
                <a:spcPct val="107000"/>
              </a:lnSpc>
              <a:spcAft>
                <a:spcPts val="800"/>
              </a:spcAft>
            </a:pPr>
            <a:r>
              <a:rPr lang="en-GB" sz="1000" dirty="0" smtClean="0">
                <a:ea typeface="Calibri" panose="020F0502020204030204" pitchFamily="34" charset="0"/>
                <a:cs typeface="Times New Roman" panose="02020603050405020304" pitchFamily="18" charset="0"/>
              </a:rPr>
              <a:t>(Community Officer)</a:t>
            </a:r>
            <a:endParaRPr lang="en-GB" sz="1000" dirty="0">
              <a:ea typeface="Calibri" panose="020F0502020204030204" pitchFamily="34" charset="0"/>
              <a:cs typeface="Times New Roman" panose="02020603050405020304" pitchFamily="18" charset="0"/>
            </a:endParaRPr>
          </a:p>
        </p:txBody>
      </p:sp>
      <p:sp>
        <p:nvSpPr>
          <p:cNvPr id="4" name="Rectangle 3"/>
          <p:cNvSpPr/>
          <p:nvPr/>
        </p:nvSpPr>
        <p:spPr>
          <a:xfrm>
            <a:off x="4840941" y="1213812"/>
            <a:ext cx="3674409" cy="1182888"/>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They </a:t>
            </a:r>
            <a:r>
              <a:rPr lang="en-GB" sz="1000" i="1" dirty="0">
                <a:ea typeface="Calibri" panose="020F0502020204030204" pitchFamily="34" charset="0"/>
                <a:cs typeface="Times New Roman" panose="02020603050405020304" pitchFamily="18" charset="0"/>
              </a:rPr>
              <a:t>seem to keep in the village, go to parks </a:t>
            </a:r>
            <a:r>
              <a:rPr lang="en-GB" sz="1000" dirty="0">
                <a:ea typeface="Calibri" panose="020F0502020204030204" pitchFamily="34" charset="0"/>
                <a:cs typeface="Times New Roman" panose="02020603050405020304" pitchFamily="18" charset="0"/>
              </a:rPr>
              <a:t> </a:t>
            </a:r>
            <a:r>
              <a:rPr lang="en-GB" sz="1000" i="1" dirty="0">
                <a:ea typeface="Calibri" panose="020F0502020204030204" pitchFamily="34" charset="0"/>
                <a:cs typeface="Times New Roman" panose="02020603050405020304" pitchFamily="18" charset="0"/>
              </a:rPr>
              <a:t>and stuff which are not very nice if you know what I mean. One of our surveys were to do with, like, green areas and that that's around our village and if they're well maintained and what parks are like and stuff</a:t>
            </a:r>
            <a:r>
              <a:rPr lang="en-GB" sz="1000" i="1" dirty="0" smtClean="0">
                <a:ea typeface="Calibri" panose="020F0502020204030204" pitchFamily="34" charset="0"/>
                <a:cs typeface="Times New Roman" panose="02020603050405020304" pitchFamily="18" charset="0"/>
              </a:rPr>
              <a:t>.</a:t>
            </a:r>
            <a:r>
              <a:rPr lang="en-GB" sz="1000" dirty="0">
                <a:ea typeface="Calibri" panose="020F0502020204030204" pitchFamily="34" charset="0"/>
                <a:cs typeface="Times New Roman" panose="02020603050405020304" pitchFamily="18" charset="0"/>
              </a:rPr>
              <a:t> </a:t>
            </a:r>
          </a:p>
          <a:p>
            <a:pPr>
              <a:lnSpc>
                <a:spcPct val="107000"/>
              </a:lnSpc>
              <a:spcAft>
                <a:spcPts val="800"/>
              </a:spcAft>
            </a:pPr>
            <a:r>
              <a:rPr lang="en-GB" sz="1000" dirty="0" smtClean="0">
                <a:ea typeface="Calibri" panose="020F0502020204030204" pitchFamily="34" charset="0"/>
                <a:cs typeface="Times New Roman" panose="02020603050405020304" pitchFamily="18" charset="0"/>
              </a:rPr>
              <a:t>(Community </a:t>
            </a:r>
            <a:r>
              <a:rPr lang="en-GB" sz="1000" dirty="0">
                <a:ea typeface="Calibri" panose="020F0502020204030204" pitchFamily="34" charset="0"/>
                <a:cs typeface="Times New Roman" panose="02020603050405020304" pitchFamily="18" charset="0"/>
              </a:rPr>
              <a:t>Explorer, </a:t>
            </a:r>
            <a:r>
              <a:rPr lang="en-GB" sz="1000" dirty="0" err="1" smtClean="0">
                <a:ea typeface="Calibri" panose="020F0502020204030204" pitchFamily="34" charset="0"/>
                <a:cs typeface="Times New Roman" panose="02020603050405020304" pitchFamily="18" charset="0"/>
              </a:rPr>
              <a:t>Stainforth</a:t>
            </a:r>
            <a:r>
              <a:rPr lang="en-GB" sz="1000"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p:txBody>
      </p:sp>
      <p:sp>
        <p:nvSpPr>
          <p:cNvPr id="5" name="Rectangle 4"/>
          <p:cNvSpPr/>
          <p:nvPr/>
        </p:nvSpPr>
        <p:spPr>
          <a:xfrm>
            <a:off x="4793876" y="3053678"/>
            <a:ext cx="3933266" cy="1512209"/>
          </a:xfrm>
          <a:prstGeom prst="rect">
            <a:avLst/>
          </a:prstGeom>
        </p:spPr>
        <p:txBody>
          <a:bodyPr wrap="square">
            <a:spAutoFit/>
          </a:bodyPr>
          <a:lstStyle/>
          <a:p>
            <a:pPr>
              <a:lnSpc>
                <a:spcPct val="107000"/>
              </a:lnSpc>
              <a:spcAft>
                <a:spcPts val="800"/>
              </a:spcAft>
            </a:pPr>
            <a:r>
              <a:rPr lang="en-US" sz="1000" dirty="0" smtClean="0"/>
              <a:t>I </a:t>
            </a:r>
            <a:r>
              <a:rPr lang="en-US" sz="1000" dirty="0"/>
              <a:t>think the other part as well for me is I'd love to see some sort of gyms in the local </a:t>
            </a:r>
            <a:r>
              <a:rPr lang="en-US" sz="1000" dirty="0" smtClean="0"/>
              <a:t>parks… </a:t>
            </a:r>
            <a:r>
              <a:rPr lang="en-GB" sz="1000" i="1" dirty="0" smtClean="0">
                <a:ea typeface="Calibri" panose="020F0502020204030204" pitchFamily="34" charset="0"/>
                <a:cs typeface="Times New Roman" panose="02020603050405020304" pitchFamily="18" charset="0"/>
              </a:rPr>
              <a:t>I </a:t>
            </a:r>
            <a:r>
              <a:rPr lang="en-GB" sz="1000" i="1" dirty="0">
                <a:ea typeface="Calibri" panose="020F0502020204030204" pitchFamily="34" charset="0"/>
                <a:cs typeface="Times New Roman" panose="02020603050405020304" pitchFamily="18" charset="0"/>
              </a:rPr>
              <a:t>do think we need more in the local parks that isn't a class, that isn't a bit. People don't have to book in, they can just do it if they want to. Actually, again, parents could go on it with their children at no cost. It could be a bit competitive, it could just be a laugh. I think we need to start thinking about free and accessible things as well</a:t>
            </a:r>
            <a:r>
              <a:rPr lang="en-GB" sz="1000" i="1" dirty="0" smtClean="0">
                <a:ea typeface="Calibri" panose="020F0502020204030204" pitchFamily="34" charset="0"/>
                <a:cs typeface="Times New Roman" panose="02020603050405020304" pitchFamily="18" charset="0"/>
              </a:rPr>
              <a:t>.</a:t>
            </a:r>
          </a:p>
          <a:p>
            <a:pPr>
              <a:lnSpc>
                <a:spcPct val="107000"/>
              </a:lnSpc>
              <a:spcAft>
                <a:spcPts val="800"/>
              </a:spcAft>
            </a:pPr>
            <a:r>
              <a:rPr lang="en-GB" sz="1000" dirty="0" smtClean="0">
                <a:ea typeface="Calibri" panose="020F0502020204030204" pitchFamily="34" charset="0"/>
                <a:cs typeface="Times New Roman" panose="02020603050405020304" pitchFamily="18" charset="0"/>
              </a:rPr>
              <a:t>(Stakeholder)</a:t>
            </a:r>
            <a:endParaRPr lang="en-GB" sz="1000" dirty="0">
              <a:effectLst/>
              <a:ea typeface="Calibri" panose="020F0502020204030204" pitchFamily="34" charset="0"/>
              <a:cs typeface="Times New Roman" panose="02020603050405020304" pitchFamily="18" charset="0"/>
            </a:endParaRPr>
          </a:p>
        </p:txBody>
      </p:sp>
      <p:sp>
        <p:nvSpPr>
          <p:cNvPr id="6" name="Rectangle 5"/>
          <p:cNvSpPr/>
          <p:nvPr/>
        </p:nvSpPr>
        <p:spPr>
          <a:xfrm>
            <a:off x="554692" y="3053678"/>
            <a:ext cx="3600450" cy="1172116"/>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We've </a:t>
            </a:r>
            <a:r>
              <a:rPr lang="en-GB" sz="1000" i="1" dirty="0">
                <a:ea typeface="Calibri" panose="020F0502020204030204" pitchFamily="34" charset="0"/>
                <a:cs typeface="Times New Roman" panose="02020603050405020304" pitchFamily="18" charset="0"/>
              </a:rPr>
              <a:t>got, like, parks and things but they're probably not very good for, you know, walking around…I wouldn't know </a:t>
            </a:r>
            <a:r>
              <a:rPr lang="en-GB" sz="1000" i="1" dirty="0" smtClean="0">
                <a:ea typeface="Calibri" panose="020F0502020204030204" pitchFamily="34" charset="0"/>
                <a:cs typeface="Times New Roman" panose="02020603050405020304" pitchFamily="18" charset="0"/>
              </a:rPr>
              <a:t>any </a:t>
            </a:r>
            <a:r>
              <a:rPr lang="en-GB" sz="1000" i="1" dirty="0">
                <a:ea typeface="Calibri" panose="020F0502020204030204" pitchFamily="34" charset="0"/>
                <a:cs typeface="Times New Roman" panose="02020603050405020304" pitchFamily="18" charset="0"/>
              </a:rPr>
              <a:t>walking routes if I wanted to go for a walk… there's probably no obvious, like, walking routes if you didn't know where you were going</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err="1" smtClean="0">
                <a:ea typeface="Calibri" panose="020F0502020204030204" pitchFamily="34" charset="0"/>
                <a:cs typeface="Times New Roman" panose="02020603050405020304" pitchFamily="18" charset="0"/>
              </a:rPr>
              <a:t>Stainforth</a:t>
            </a:r>
            <a:r>
              <a:rPr lang="en-GB" sz="1000" dirty="0" smtClean="0">
                <a:ea typeface="Calibri" panose="020F0502020204030204" pitchFamily="34" charset="0"/>
                <a:cs typeface="Times New Roman" panose="02020603050405020304" pitchFamily="18" charset="0"/>
              </a:rPr>
              <a:t>)</a:t>
            </a:r>
            <a:endParaRPr lang="en-GB" sz="1000" dirty="0"/>
          </a:p>
        </p:txBody>
      </p:sp>
    </p:spTree>
    <p:extLst>
      <p:ext uri="{BB962C8B-B14F-4D97-AF65-F5344CB8AC3E}">
        <p14:creationId xmlns:p14="http://schemas.microsoft.com/office/powerpoint/2010/main" val="30870346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t>Qualitative views on what they’d like to see</a:t>
            </a:r>
            <a:endParaRPr lang="en-GB" sz="2000" dirty="0"/>
          </a:p>
        </p:txBody>
      </p:sp>
      <p:cxnSp>
        <p:nvCxnSpPr>
          <p:cNvPr id="8" name="Straight Connector 7"/>
          <p:cNvCxnSpPr/>
          <p:nvPr/>
        </p:nvCxnSpPr>
        <p:spPr>
          <a:xfrm flipV="1">
            <a:off x="628650" y="941225"/>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sp>
        <p:nvSpPr>
          <p:cNvPr id="5" name="Rectangle 4"/>
          <p:cNvSpPr/>
          <p:nvPr/>
        </p:nvSpPr>
        <p:spPr>
          <a:xfrm>
            <a:off x="628650" y="1208251"/>
            <a:ext cx="2948268" cy="1172116"/>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I </a:t>
            </a:r>
            <a:r>
              <a:rPr lang="en-GB" sz="1000" i="1" dirty="0">
                <a:ea typeface="Calibri" panose="020F0502020204030204" pitchFamily="34" charset="0"/>
                <a:cs typeface="Times New Roman" panose="02020603050405020304" pitchFamily="18" charset="0"/>
              </a:rPr>
              <a:t>think [</a:t>
            </a:r>
            <a:r>
              <a:rPr lang="en-GB" sz="1000" i="1" dirty="0" err="1">
                <a:ea typeface="Calibri" panose="020F0502020204030204" pitchFamily="34" charset="0"/>
                <a:cs typeface="Times New Roman" panose="02020603050405020304" pitchFamily="18" charset="0"/>
              </a:rPr>
              <a:t>Stainforth</a:t>
            </a:r>
            <a:r>
              <a:rPr lang="en-GB" sz="1000" i="1" dirty="0">
                <a:ea typeface="Calibri" panose="020F0502020204030204" pitchFamily="34" charset="0"/>
                <a:cs typeface="Times New Roman" panose="02020603050405020304" pitchFamily="18" charset="0"/>
              </a:rPr>
              <a:t> needs to have] more things for the kids to do to get them off the streets and more things that families can do, because at the moment there's not-, you've got two parks </a:t>
            </a:r>
            <a:r>
              <a:rPr lang="en-GB" sz="1000" dirty="0">
                <a:ea typeface="Calibri" panose="020F0502020204030204" pitchFamily="34" charset="0"/>
                <a:cs typeface="Times New Roman" panose="02020603050405020304" pitchFamily="18" charset="0"/>
              </a:rPr>
              <a:t> </a:t>
            </a:r>
            <a:r>
              <a:rPr lang="en-GB" sz="1000" i="1" dirty="0">
                <a:ea typeface="Calibri" panose="020F0502020204030204" pitchFamily="34" charset="0"/>
                <a:cs typeface="Times New Roman" panose="02020603050405020304" pitchFamily="18" charset="0"/>
              </a:rPr>
              <a:t>but there's not really a great deal you can do in them</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spcAft>
                <a:spcPts val="800"/>
              </a:spcAft>
            </a:pPr>
            <a:r>
              <a:rPr lang="en-GB" sz="1000" dirty="0">
                <a:ea typeface="Calibri" panose="020F0502020204030204" pitchFamily="34" charset="0"/>
                <a:cs typeface="Times New Roman" panose="02020603050405020304" pitchFamily="18" charset="0"/>
              </a:rPr>
              <a:t> </a:t>
            </a:r>
            <a:r>
              <a:rPr lang="en-GB" sz="1000" dirty="0" smtClean="0">
                <a:ea typeface="Calibri" panose="020F0502020204030204" pitchFamily="34" charset="0"/>
                <a:cs typeface="Times New Roman" panose="02020603050405020304" pitchFamily="18" charset="0"/>
              </a:rPr>
              <a:t>(</a:t>
            </a:r>
            <a:r>
              <a:rPr lang="en-GB" sz="1000" dirty="0" smtClean="0"/>
              <a:t>Resident</a:t>
            </a:r>
            <a:r>
              <a:rPr lang="en-GB" sz="1000" dirty="0"/>
              <a:t>, </a:t>
            </a:r>
            <a:r>
              <a:rPr lang="en-GB" sz="1000" dirty="0" err="1" smtClean="0"/>
              <a:t>Stainforth</a:t>
            </a:r>
            <a:r>
              <a:rPr lang="en-GB" sz="1000" dirty="0" smtClean="0"/>
              <a:t>)</a:t>
            </a:r>
            <a:endParaRPr lang="en-GB" sz="1000" dirty="0"/>
          </a:p>
        </p:txBody>
      </p:sp>
      <p:sp>
        <p:nvSpPr>
          <p:cNvPr id="6" name="Rectangle 5"/>
          <p:cNvSpPr/>
          <p:nvPr/>
        </p:nvSpPr>
        <p:spPr>
          <a:xfrm>
            <a:off x="4679576" y="2883291"/>
            <a:ext cx="3684495" cy="853567"/>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We </a:t>
            </a:r>
            <a:r>
              <a:rPr lang="en-GB" sz="1000" i="1" dirty="0">
                <a:ea typeface="Calibri" panose="020F0502020204030204" pitchFamily="34" charset="0"/>
                <a:cs typeface="Times New Roman" panose="02020603050405020304" pitchFamily="18" charset="0"/>
              </a:rPr>
              <a:t>did have a portable gym that came into the school and that did quite a few [sessions]…There were so many spaces a week</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smtClean="0">
                <a:ea typeface="Calibri" panose="020F0502020204030204" pitchFamily="34" charset="0"/>
                <a:cs typeface="Times New Roman" panose="02020603050405020304" pitchFamily="18" charset="0"/>
              </a:rPr>
              <a:t>Bentley)</a:t>
            </a:r>
            <a:endParaRPr lang="en-GB" sz="1000" dirty="0">
              <a:ea typeface="Calibri" panose="020F0502020204030204" pitchFamily="34" charset="0"/>
              <a:cs typeface="Times New Roman" panose="02020603050405020304" pitchFamily="18" charset="0"/>
            </a:endParaRPr>
          </a:p>
        </p:txBody>
      </p:sp>
      <p:sp>
        <p:nvSpPr>
          <p:cNvPr id="7" name="Rectangle 6"/>
          <p:cNvSpPr/>
          <p:nvPr/>
        </p:nvSpPr>
        <p:spPr>
          <a:xfrm>
            <a:off x="4679576" y="1197479"/>
            <a:ext cx="3835775" cy="1182888"/>
          </a:xfrm>
          <a:prstGeom prst="rect">
            <a:avLst/>
          </a:prstGeom>
        </p:spPr>
        <p:txBody>
          <a:bodyPr wrap="square">
            <a:spAutoFit/>
          </a:bodyPr>
          <a:lstStyle/>
          <a:p>
            <a:pPr>
              <a:lnSpc>
                <a:spcPct val="107000"/>
              </a:lnSpc>
              <a:spcAft>
                <a:spcPts val="800"/>
              </a:spcAft>
            </a:pPr>
            <a:r>
              <a:rPr lang="en-GB" sz="1000" i="1" dirty="0" smtClean="0">
                <a:ea typeface="Calibri" panose="020F0502020204030204" pitchFamily="34" charset="0"/>
                <a:cs typeface="Times New Roman" panose="02020603050405020304" pitchFamily="18" charset="0"/>
              </a:rPr>
              <a:t>I </a:t>
            </a:r>
            <a:r>
              <a:rPr lang="en-GB" sz="1000" i="1" dirty="0">
                <a:ea typeface="Calibri" panose="020F0502020204030204" pitchFamily="34" charset="0"/>
                <a:cs typeface="Times New Roman" panose="02020603050405020304" pitchFamily="18" charset="0"/>
              </a:rPr>
              <a:t>think what we said with Well Doncaster at last meeting is that if they could provide funding for them to be able to do [walking netball] somewhere. But, sort of, maybe, funding for a full twelve months. Because they've got to hire some kind of court or a sports hall, so funding for that would be ideal</a:t>
            </a:r>
            <a:r>
              <a:rPr lang="en-GB" sz="1000" i="1" dirty="0" smtClean="0">
                <a:ea typeface="Calibri" panose="020F0502020204030204" pitchFamily="34" charset="0"/>
                <a:cs typeface="Times New Roman" panose="02020603050405020304" pitchFamily="18" charset="0"/>
              </a:rPr>
              <a:t>.</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smtClean="0">
                <a:ea typeface="Calibri" panose="020F0502020204030204" pitchFamily="34" charset="0"/>
                <a:cs typeface="Times New Roman" panose="02020603050405020304" pitchFamily="18" charset="0"/>
              </a:rPr>
              <a:t>(Resident</a:t>
            </a:r>
            <a:r>
              <a:rPr lang="en-GB" sz="1000" dirty="0">
                <a:ea typeface="Calibri" panose="020F0502020204030204" pitchFamily="34" charset="0"/>
                <a:cs typeface="Times New Roman" panose="02020603050405020304" pitchFamily="18" charset="0"/>
              </a:rPr>
              <a:t>, </a:t>
            </a:r>
            <a:r>
              <a:rPr lang="en-GB" sz="1000" dirty="0" smtClean="0">
                <a:ea typeface="Calibri" panose="020F0502020204030204" pitchFamily="34" charset="0"/>
                <a:cs typeface="Times New Roman" panose="02020603050405020304" pitchFamily="18" charset="0"/>
              </a:rPr>
              <a:t>Bentley)</a:t>
            </a:r>
            <a:endParaRPr lang="en-GB" sz="1000" dirty="0">
              <a:effectLst/>
              <a:ea typeface="Calibri" panose="020F0502020204030204" pitchFamily="34" charset="0"/>
              <a:cs typeface="Times New Roman" panose="02020603050405020304" pitchFamily="18" charset="0"/>
            </a:endParaRPr>
          </a:p>
        </p:txBody>
      </p:sp>
      <p:sp>
        <p:nvSpPr>
          <p:cNvPr id="9" name="Rectangle 8"/>
          <p:cNvSpPr/>
          <p:nvPr/>
        </p:nvSpPr>
        <p:spPr>
          <a:xfrm>
            <a:off x="578225" y="2883291"/>
            <a:ext cx="3785346" cy="1018227"/>
          </a:xfrm>
          <a:prstGeom prst="rect">
            <a:avLst/>
          </a:prstGeom>
        </p:spPr>
        <p:txBody>
          <a:bodyPr wrap="square">
            <a:spAutoFit/>
          </a:bodyPr>
          <a:lstStyle/>
          <a:p>
            <a:pPr>
              <a:lnSpc>
                <a:spcPct val="107000"/>
              </a:lnSpc>
              <a:spcAft>
                <a:spcPts val="800"/>
              </a:spcAft>
            </a:pPr>
            <a:r>
              <a:rPr lang="en-GB" sz="1000" i="1" dirty="0">
                <a:ea typeface="Calibri" panose="020F0502020204030204" pitchFamily="34" charset="0"/>
                <a:cs typeface="Times New Roman" panose="02020603050405020304" pitchFamily="18" charset="0"/>
              </a:rPr>
              <a:t>The county hall is used quite a lot for various events, as well as the events we put on, it would be ideal if that could be fenced off a couple of activities in there built into the ground for the kids [like an outside gym]</a:t>
            </a:r>
            <a:endParaRPr lang="en-GB" sz="1000" dirty="0">
              <a:ea typeface="Calibri" panose="020F0502020204030204" pitchFamily="34" charset="0"/>
              <a:cs typeface="Times New Roman" panose="02020603050405020304" pitchFamily="18" charset="0"/>
            </a:endParaRPr>
          </a:p>
          <a:p>
            <a:pPr>
              <a:lnSpc>
                <a:spcPct val="107000"/>
              </a:lnSpc>
              <a:spcAft>
                <a:spcPts val="800"/>
              </a:spcAft>
            </a:pPr>
            <a:r>
              <a:rPr lang="en-GB" sz="1000" dirty="0">
                <a:ea typeface="Calibri" panose="020F0502020204030204" pitchFamily="34" charset="0"/>
                <a:cs typeface="Times New Roman" panose="02020603050405020304" pitchFamily="18" charset="0"/>
              </a:rPr>
              <a:t>(Resident, Bentley)</a:t>
            </a:r>
          </a:p>
        </p:txBody>
      </p:sp>
    </p:spTree>
    <p:extLst>
      <p:ext uri="{BB962C8B-B14F-4D97-AF65-F5344CB8AC3E}">
        <p14:creationId xmlns:p14="http://schemas.microsoft.com/office/powerpoint/2010/main" val="3180212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FE">
      <a:dk1>
        <a:srgbClr val="000000"/>
      </a:dk1>
      <a:lt1>
        <a:srgbClr val="FFFFFF"/>
      </a:lt1>
      <a:dk2>
        <a:srgbClr val="1B3F59"/>
      </a:dk2>
      <a:lt2>
        <a:srgbClr val="8090A8"/>
      </a:lt2>
      <a:accent1>
        <a:srgbClr val="1B3F59"/>
      </a:accent1>
      <a:accent2>
        <a:srgbClr val="006B97"/>
      </a:accent2>
      <a:accent3>
        <a:srgbClr val="8657A1"/>
      </a:accent3>
      <a:accent4>
        <a:srgbClr val="F37836"/>
      </a:accent4>
      <a:accent5>
        <a:srgbClr val="649D35"/>
      </a:accent5>
      <a:accent6>
        <a:srgbClr val="8090A8"/>
      </a:accent6>
      <a:hlink>
        <a:srgbClr val="F37836"/>
      </a:hlink>
      <a:folHlink>
        <a:srgbClr val="649D35"/>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FE">
    <a:dk1>
      <a:sysClr val="windowText" lastClr="000000"/>
    </a:dk1>
    <a:lt1>
      <a:sysClr val="window" lastClr="FFFFFF"/>
    </a:lt1>
    <a:dk2>
      <a:srgbClr val="595959"/>
    </a:dk2>
    <a:lt2>
      <a:srgbClr val="EEECE1"/>
    </a:lt2>
    <a:accent1>
      <a:srgbClr val="0181A6"/>
    </a:accent1>
    <a:accent2>
      <a:srgbClr val="649D36"/>
    </a:accent2>
    <a:accent3>
      <a:srgbClr val="F27322"/>
    </a:accent3>
    <a:accent4>
      <a:srgbClr val="E2056E"/>
    </a:accent4>
    <a:accent5>
      <a:srgbClr val="6C226F"/>
    </a:accent5>
    <a:accent6>
      <a:srgbClr val="0181A6"/>
    </a:accent6>
    <a:hlink>
      <a:srgbClr val="0181A6"/>
    </a:hlink>
    <a:folHlink>
      <a:srgbClr val="6C226F"/>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FE">
    <a:dk1>
      <a:sysClr val="windowText" lastClr="000000"/>
    </a:dk1>
    <a:lt1>
      <a:sysClr val="window" lastClr="FFFFFF"/>
    </a:lt1>
    <a:dk2>
      <a:srgbClr val="595959"/>
    </a:dk2>
    <a:lt2>
      <a:srgbClr val="EEECE1"/>
    </a:lt2>
    <a:accent1>
      <a:srgbClr val="0181A6"/>
    </a:accent1>
    <a:accent2>
      <a:srgbClr val="649D36"/>
    </a:accent2>
    <a:accent3>
      <a:srgbClr val="F27322"/>
    </a:accent3>
    <a:accent4>
      <a:srgbClr val="E2056E"/>
    </a:accent4>
    <a:accent5>
      <a:srgbClr val="6C226F"/>
    </a:accent5>
    <a:accent6>
      <a:srgbClr val="0181A6"/>
    </a:accent6>
    <a:hlink>
      <a:srgbClr val="0181A6"/>
    </a:hlink>
    <a:folHlink>
      <a:srgbClr val="6C226F"/>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FE">
    <a:dk1>
      <a:sysClr val="windowText" lastClr="000000"/>
    </a:dk1>
    <a:lt1>
      <a:sysClr val="window" lastClr="FFFFFF"/>
    </a:lt1>
    <a:dk2>
      <a:srgbClr val="595959"/>
    </a:dk2>
    <a:lt2>
      <a:srgbClr val="EEECE1"/>
    </a:lt2>
    <a:accent1>
      <a:srgbClr val="0181A6"/>
    </a:accent1>
    <a:accent2>
      <a:srgbClr val="649D36"/>
    </a:accent2>
    <a:accent3>
      <a:srgbClr val="F27322"/>
    </a:accent3>
    <a:accent4>
      <a:srgbClr val="E2056E"/>
    </a:accent4>
    <a:accent5>
      <a:srgbClr val="6C226F"/>
    </a:accent5>
    <a:accent6>
      <a:srgbClr val="0181A6"/>
    </a:accent6>
    <a:hlink>
      <a:srgbClr val="0181A6"/>
    </a:hlink>
    <a:folHlink>
      <a:srgbClr val="6C226F"/>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CFE">
    <a:dk1>
      <a:sysClr val="windowText" lastClr="000000"/>
    </a:dk1>
    <a:lt1>
      <a:sysClr val="window" lastClr="FFFFFF"/>
    </a:lt1>
    <a:dk2>
      <a:srgbClr val="595959"/>
    </a:dk2>
    <a:lt2>
      <a:srgbClr val="EEECE1"/>
    </a:lt2>
    <a:accent1>
      <a:srgbClr val="0181A6"/>
    </a:accent1>
    <a:accent2>
      <a:srgbClr val="649D36"/>
    </a:accent2>
    <a:accent3>
      <a:srgbClr val="F27322"/>
    </a:accent3>
    <a:accent4>
      <a:srgbClr val="E2056E"/>
    </a:accent4>
    <a:accent5>
      <a:srgbClr val="6C226F"/>
    </a:accent5>
    <a:accent6>
      <a:srgbClr val="0181A6"/>
    </a:accent6>
    <a:hlink>
      <a:srgbClr val="0181A6"/>
    </a:hlink>
    <a:folHlink>
      <a:srgbClr val="6C226F"/>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CFE">
    <a:dk1>
      <a:sysClr val="windowText" lastClr="000000"/>
    </a:dk1>
    <a:lt1>
      <a:sysClr val="window" lastClr="FFFFFF"/>
    </a:lt1>
    <a:dk2>
      <a:srgbClr val="595959"/>
    </a:dk2>
    <a:lt2>
      <a:srgbClr val="EEECE1"/>
    </a:lt2>
    <a:accent1>
      <a:srgbClr val="0181A6"/>
    </a:accent1>
    <a:accent2>
      <a:srgbClr val="649D36"/>
    </a:accent2>
    <a:accent3>
      <a:srgbClr val="F27322"/>
    </a:accent3>
    <a:accent4>
      <a:srgbClr val="E2056E"/>
    </a:accent4>
    <a:accent5>
      <a:srgbClr val="6C226F"/>
    </a:accent5>
    <a:accent6>
      <a:srgbClr val="0181A6"/>
    </a:accent6>
    <a:hlink>
      <a:srgbClr val="0181A6"/>
    </a:hlink>
    <a:folHlink>
      <a:srgbClr val="6C226F"/>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CFE">
    <a:dk1>
      <a:sysClr val="windowText" lastClr="000000"/>
    </a:dk1>
    <a:lt1>
      <a:sysClr val="window" lastClr="FFFFFF"/>
    </a:lt1>
    <a:dk2>
      <a:srgbClr val="595959"/>
    </a:dk2>
    <a:lt2>
      <a:srgbClr val="EEECE1"/>
    </a:lt2>
    <a:accent1>
      <a:srgbClr val="0181A6"/>
    </a:accent1>
    <a:accent2>
      <a:srgbClr val="649D36"/>
    </a:accent2>
    <a:accent3>
      <a:srgbClr val="F27322"/>
    </a:accent3>
    <a:accent4>
      <a:srgbClr val="E2056E"/>
    </a:accent4>
    <a:accent5>
      <a:srgbClr val="6C226F"/>
    </a:accent5>
    <a:accent6>
      <a:srgbClr val="0181A6"/>
    </a:accent6>
    <a:hlink>
      <a:srgbClr val="0181A6"/>
    </a:hlink>
    <a:folHlink>
      <a:srgbClr val="6C226F"/>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F445715E4A324CB4F78C2C04A9E80F" ma:contentTypeVersion="15" ma:contentTypeDescription="Create a new document." ma:contentTypeScope="" ma:versionID="7af71a49a25809d1bf7d5cb7d6c24785">
  <xsd:schema xmlns:xsd="http://www.w3.org/2001/XMLSchema" xmlns:xs="http://www.w3.org/2001/XMLSchema" xmlns:p="http://schemas.microsoft.com/office/2006/metadata/properties" xmlns:ns2="a1c8b9fa-367e-4056-b339-4ecc6c3ff8ff" xmlns:ns3="7b70a978-4add-40a1-9fb8-0df12ed3c428" targetNamespace="http://schemas.microsoft.com/office/2006/metadata/properties" ma:root="true" ma:fieldsID="2218d8b077b48ecc8cb0362e6f3571cd" ns2:_="" ns3:_="">
    <xsd:import namespace="a1c8b9fa-367e-4056-b339-4ecc6c3ff8ff"/>
    <xsd:import namespace="7b70a978-4add-40a1-9fb8-0df12ed3c42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8b9fa-367e-4056-b339-4ecc6c3ff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c40f8d-8524-4845-a2fc-30090feebe3d"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70a978-4add-40a1-9fb8-0df12ed3c42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dbc63d2-0d9c-48d0-9a60-2087520337f9}" ma:internalName="TaxCatchAll" ma:showField="CatchAllData" ma:web="7b70a978-4add-40a1-9fb8-0df12ed3c42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c8b9fa-367e-4056-b339-4ecc6c3ff8ff">
      <Terms xmlns="http://schemas.microsoft.com/office/infopath/2007/PartnerControls"/>
    </lcf76f155ced4ddcb4097134ff3c332f>
    <TaxCatchAll xmlns="7b70a978-4add-40a1-9fb8-0df12ed3c428" xsi:nil="true"/>
  </documentManagement>
</p:properties>
</file>

<file path=customXml/itemProps1.xml><?xml version="1.0" encoding="utf-8"?>
<ds:datastoreItem xmlns:ds="http://schemas.openxmlformats.org/officeDocument/2006/customXml" ds:itemID="{B440B51A-9A50-4162-B28B-B949E8475E9A}"/>
</file>

<file path=customXml/itemProps2.xml><?xml version="1.0" encoding="utf-8"?>
<ds:datastoreItem xmlns:ds="http://schemas.openxmlformats.org/officeDocument/2006/customXml" ds:itemID="{8AA57491-AD45-44BF-9318-CCFE4A14A57F}"/>
</file>

<file path=customXml/itemProps3.xml><?xml version="1.0" encoding="utf-8"?>
<ds:datastoreItem xmlns:ds="http://schemas.openxmlformats.org/officeDocument/2006/customXml" ds:itemID="{719FC267-FF1B-44CC-87D0-E09918DB8930}"/>
</file>

<file path=docProps/app.xml><?xml version="1.0" encoding="utf-8"?>
<Properties xmlns="http://schemas.openxmlformats.org/officeDocument/2006/extended-properties" xmlns:vt="http://schemas.openxmlformats.org/officeDocument/2006/docPropsVTypes">
  <Template/>
  <TotalTime>12845</TotalTime>
  <Words>22911</Words>
  <Application>Microsoft Office PowerPoint</Application>
  <PresentationFormat>On-screen Show (16:9)</PresentationFormat>
  <Paragraphs>9787</Paragraphs>
  <Slides>63</Slides>
  <Notes>62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.AppleSystemUIFont</vt:lpstr>
      <vt:lpstr>Arial</vt:lpstr>
      <vt:lpstr>Calibri</vt:lpstr>
      <vt:lpstr>Open Sans</vt:lpstr>
      <vt:lpstr>Open Sans Semibold</vt:lpstr>
      <vt:lpstr>Playfair Display</vt:lpstr>
      <vt:lpstr>Times New Roman</vt:lpstr>
      <vt:lpstr>1_Office Theme</vt:lpstr>
      <vt:lpstr>PowerPoint Presentation</vt:lpstr>
      <vt:lpstr>Contents</vt:lpstr>
      <vt:lpstr>PowerPoint Presentation</vt:lpstr>
      <vt:lpstr>Demographics</vt:lpstr>
      <vt:lpstr>Demographics</vt:lpstr>
      <vt:lpstr>Which of the following do you consider to be ‘physical activity’?</vt:lpstr>
      <vt:lpstr>PowerPoint Presentation</vt:lpstr>
      <vt:lpstr>PowerPoint Presentation</vt:lpstr>
      <vt:lpstr>PowerPoint Presentation</vt:lpstr>
      <vt:lpstr>On how many days in a typical week do you do a total of 30 minutes or more of physical activity which was enough to raise your breathing rate</vt:lpstr>
      <vt:lpstr>PowerPoint Presentation</vt:lpstr>
      <vt:lpstr>PowerPoint Presentation</vt:lpstr>
      <vt:lpstr>In the next 3 months do you plan to change the amount of physical activity you normally do?</vt:lpstr>
      <vt:lpstr>PowerPoint Presentation</vt:lpstr>
      <vt:lpstr>PowerPoint Presentation</vt:lpstr>
      <vt:lpstr>From the list below please select the reasons why you do not do more physical activity</vt:lpstr>
      <vt:lpstr>PowerPoint Presentation</vt:lpstr>
      <vt:lpstr>PowerPoint Presentation</vt:lpstr>
      <vt:lpstr>PowerPoint Presentation</vt:lpstr>
      <vt:lpstr>PowerPoint Presentation</vt:lpstr>
      <vt:lpstr>In the last 3 months how often did you use the following when doing physical activity?</vt:lpstr>
      <vt:lpstr>% who stated ‘not at all’ in last 3 months</vt:lpstr>
      <vt:lpstr>PowerPoint Presentation</vt:lpstr>
      <vt:lpstr>PowerPoint Presentation</vt:lpstr>
      <vt:lpstr>To what extent do you agree or disagree with the following statements?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what extent do you agree or disagree with the following statements? </vt:lpstr>
      <vt:lpstr>PowerPoint Presentation</vt:lpstr>
      <vt:lpstr>PowerPoint Presentation</vt:lpstr>
      <vt:lpstr>PowerPoint Presentation</vt:lpstr>
      <vt:lpstr>PowerPoint Presentation</vt:lpstr>
      <vt:lpstr>To what extent do you agree or disagree with the following statements? </vt:lpstr>
      <vt:lpstr>PowerPoint Presentation</vt:lpstr>
      <vt:lpstr>To what extent do you agree or disagree with the following statements? </vt:lpstr>
      <vt:lpstr>PowerPoint Presentation</vt:lpstr>
      <vt:lpstr>PowerPoint Presentation</vt:lpstr>
      <vt:lpstr>PowerPoint Presentation</vt:lpstr>
      <vt:lpstr>PowerPoint Presentation</vt:lpstr>
      <vt:lpstr>PowerPoint Presentation</vt:lpstr>
      <vt:lpstr>Demographics</vt:lpstr>
      <vt:lpstr>Demographics</vt:lpstr>
      <vt:lpstr>Are you aware that Doncaster has hosted major sporting events in the last 12 months (e.g. Tour de Yorkshire, UCI Road World Championships, Women’s Six Nations Rugby)?</vt:lpstr>
      <vt:lpstr>PowerPoint Presentation</vt:lpstr>
      <vt:lpstr>To what extent do you agree or disagree with the following statements about major sporting events held in Doncaster</vt:lpstr>
      <vt:lpstr>PowerPoint Presentation</vt:lpstr>
      <vt:lpstr>PowerPoint Presentation</vt:lpstr>
      <vt:lpstr>PowerPoint Presentation</vt:lpstr>
      <vt:lpstr>PowerPoint Presentation</vt:lpstr>
      <vt:lpstr>Qualitative views on overarching barriers</vt:lpstr>
      <vt:lpstr>Qualitative views on overarching barriers</vt:lpstr>
      <vt:lpstr>Qualitative views on parks</vt:lpstr>
      <vt:lpstr>Qualitative views on what they’d like to see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Hitesh Patel</dc:creator>
  <cp:lastModifiedBy>Sarah Leonardi</cp:lastModifiedBy>
  <cp:revision>776</cp:revision>
  <cp:lastPrinted>2020-03-11T13:40:28Z</cp:lastPrinted>
  <dcterms:created xsi:type="dcterms:W3CDTF">2016-07-29T12:22:32Z</dcterms:created>
  <dcterms:modified xsi:type="dcterms:W3CDTF">2020-05-05T11:36:17Z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0x01010048935D3E380A824487F9FD825E8C0EF6</vt:lpwstr>
  </property>
</Properties>
</file>