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1.xml" ContentType="application/vnd.openxmlformats-officedocument.presentationml.slide+xml"/>
  <Override PartName="/ppt/slides/slide24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theme/themeOverride4.xml" ContentType="application/vnd.openxmlformats-officedocument.themeOverride+xml"/>
  <Override PartName="/ppt/charts/colors4.xml" ContentType="application/vnd.ms-office.chartcolorstyle+xml"/>
  <Override PartName="/ppt/charts/style4.xml" ContentType="application/vnd.ms-office.chartstyle+xml"/>
  <Override PartName="/ppt/theme/theme3.xml" ContentType="application/vnd.openxmlformats-officedocument.them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Masters/notesMaster1.xml" ContentType="application/vnd.openxmlformats-officedocument.presentationml.notesMaster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style1.xml" ContentType="application/vnd.ms-office.chartstyle+xml"/>
  <Override PartName="/ppt/theme/themeOverride1.xml" ContentType="application/vnd.openxmlformats-officedocument.themeOverride+xml"/>
  <Override PartName="/ppt/charts/colors3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hart3.xml" ContentType="application/vnd.openxmlformats-officedocument.drawingml.chart+xml"/>
  <Override PartName="/ppt/charts/colors2.xml" ContentType="application/vnd.ms-office.chartcolorstyle+xml"/>
  <Override PartName="/ppt/theme/themeOverride2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31"/>
  </p:notesMasterIdLst>
  <p:handoutMasterIdLst>
    <p:handoutMasterId r:id="rId32"/>
  </p:handoutMasterIdLst>
  <p:sldIdLst>
    <p:sldId id="412" r:id="rId2"/>
    <p:sldId id="586" r:id="rId3"/>
    <p:sldId id="448" r:id="rId4"/>
    <p:sldId id="532" r:id="rId5"/>
    <p:sldId id="533" r:id="rId6"/>
    <p:sldId id="587" r:id="rId7"/>
    <p:sldId id="588" r:id="rId8"/>
    <p:sldId id="599" r:id="rId9"/>
    <p:sldId id="600" r:id="rId10"/>
    <p:sldId id="590" r:id="rId11"/>
    <p:sldId id="591" r:id="rId12"/>
    <p:sldId id="597" r:id="rId13"/>
    <p:sldId id="592" r:id="rId14"/>
    <p:sldId id="593" r:id="rId15"/>
    <p:sldId id="596" r:id="rId16"/>
    <p:sldId id="594" r:id="rId17"/>
    <p:sldId id="598" r:id="rId18"/>
    <p:sldId id="601" r:id="rId19"/>
    <p:sldId id="602" r:id="rId20"/>
    <p:sldId id="605" r:id="rId21"/>
    <p:sldId id="606" r:id="rId22"/>
    <p:sldId id="609" r:id="rId23"/>
    <p:sldId id="610" r:id="rId24"/>
    <p:sldId id="603" r:id="rId25"/>
    <p:sldId id="604" r:id="rId26"/>
    <p:sldId id="607" r:id="rId27"/>
    <p:sldId id="608" r:id="rId28"/>
    <p:sldId id="611" r:id="rId29"/>
    <p:sldId id="612" r:id="rId30"/>
  </p:sldIdLst>
  <p:sldSz cx="9144000" cy="5143500" type="screen16x9"/>
  <p:notesSz cx="6797675" cy="9926638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ophie Spong" initials="SS" lastIdx="8" clrIdx="6">
    <p:extLst>
      <p:ext uri="{19B8F6BF-5375-455C-9EA6-DF929625EA0E}">
        <p15:presenceInfo xmlns:p15="http://schemas.microsoft.com/office/powerpoint/2012/main" userId="S-1-5-21-1207424383-2107809566-1107051310-3675" providerId="AD"/>
      </p:ext>
    </p:extLst>
  </p:cmAuthor>
  <p:cmAuthor id="1" name="Abigail Diamond" initials="AD" lastIdx="4" clrIdx="0"/>
  <p:cmAuthor id="8" name="Rachael Archer" initials="RA" lastIdx="10" clrIdx="7">
    <p:extLst>
      <p:ext uri="{19B8F6BF-5375-455C-9EA6-DF929625EA0E}">
        <p15:presenceInfo xmlns:p15="http://schemas.microsoft.com/office/powerpoint/2012/main" userId="S-1-5-21-1207424383-2107809566-1107051310-4778" providerId="AD"/>
      </p:ext>
    </p:extLst>
  </p:cmAuthor>
  <p:cmAuthor id="2" name="pantelis solomon" initials="ps" lastIdx="1" clrIdx="1"/>
  <p:cmAuthor id="3" name="pantelis solomon" initials="ps [2]" lastIdx="1" clrIdx="2"/>
  <p:cmAuthor id="4" name="pantelis solomon" initials="ps [3]" lastIdx="1" clrIdx="3"/>
  <p:cmAuthor id="5" name="pantelis solomon" initials="ps [4]" lastIdx="1" clrIdx="4"/>
  <p:cmAuthor id="6" name="Rebecca Steer" initials="RS" lastIdx="3" clrIdx="5">
    <p:extLst>
      <p:ext uri="{19B8F6BF-5375-455C-9EA6-DF929625EA0E}">
        <p15:presenceInfo xmlns:p15="http://schemas.microsoft.com/office/powerpoint/2012/main" userId="S-1-5-21-1207424383-2107809566-1107051310-51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530D"/>
    <a:srgbClr val="F8AE86"/>
    <a:srgbClr val="006B97"/>
    <a:srgbClr val="595959"/>
    <a:srgbClr val="FFFFCC"/>
    <a:srgbClr val="FBFFD1"/>
    <a:srgbClr val="4A93C8"/>
    <a:srgbClr val="00405B"/>
    <a:srgbClr val="1B3F59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64" autoAdjust="0"/>
    <p:restoredTop sz="97843" autoAdjust="0"/>
  </p:normalViewPr>
  <p:slideViewPr>
    <p:cSldViewPr snapToGrid="0" snapToObjects="1" showGuides="1">
      <p:cViewPr>
        <p:scale>
          <a:sx n="120" d="100"/>
          <a:sy n="120" d="100"/>
        </p:scale>
        <p:origin x="246" y="2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50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256"/>
    </p:cViewPr>
  </p:sorterViewPr>
  <p:notesViewPr>
    <p:cSldViewPr snapToGrid="0" snapToObjects="1">
      <p:cViewPr varScale="1">
        <p:scale>
          <a:sx n="52" d="100"/>
          <a:sy n="52" d="100"/>
        </p:scale>
        <p:origin x="29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Chart%20in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sarah%20leonardi\AppData\Local\Microsoft\Windows\INetCache\Content.Outlook\Q45TJ9H7\Q1%20recoded%20analysis-9thOct20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sarah%20leonardi\AppData\Local\Microsoft\Windows\INetCache\Content.Outlook\Q45TJ9H7\Q1%20recoded%20analysis-9thOct20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sarah%20leonardi\AppData\Local\Microsoft\Windows\INetCache\Content.Outlook\Q45TJ9H7\Q1%20recoded%20analysis-9thOct20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sarah%20leonardi\AppData\Local\Microsoft\Windows\INetCache\Content.Outlook\Q45TJ9H7\Q1%20recoded%20analysis-9thOct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154888380884399"/>
          <c:y val="2.7777777777777776E-2"/>
          <c:w val="0.72931044031272019"/>
          <c:h val="0.712006092961289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'[Chart in Microsoft PowerPoint]Travel'!$P$38</c:f>
              <c:strCache>
                <c:ptCount val="1"/>
                <c:pt idx="0">
                  <c:v>At least 4 times a week</c:v>
                </c:pt>
              </c:strCache>
            </c:strRef>
          </c:tx>
          <c:spPr>
            <a:solidFill>
              <a:srgbClr val="00405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PowerPoint]Travel'!$Q$38:$W$38</c:f>
              <c:numCache>
                <c:formatCode>0%</c:formatCode>
                <c:ptCount val="7"/>
                <c:pt idx="0">
                  <c:v>0.36</c:v>
                </c:pt>
                <c:pt idx="1">
                  <c:v>0.36</c:v>
                </c:pt>
                <c:pt idx="2">
                  <c:v>0.14000000000000001</c:v>
                </c:pt>
                <c:pt idx="4">
                  <c:v>5.0999999999999997E-2</c:v>
                </c:pt>
                <c:pt idx="5">
                  <c:v>4.4999999999999998E-2</c:v>
                </c:pt>
                <c:pt idx="6">
                  <c:v>3.4000000000000002E-2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PowerPoint]Travel'!$P$39</c:f>
              <c:strCache>
                <c:ptCount val="1"/>
                <c:pt idx="0">
                  <c:v>At least once a week</c:v>
                </c:pt>
              </c:strCache>
            </c:strRef>
          </c:tx>
          <c:spPr>
            <a:solidFill>
              <a:srgbClr val="006B9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PowerPoint]Travel'!$Q$39:$W$39</c:f>
              <c:numCache>
                <c:formatCode>0%</c:formatCode>
                <c:ptCount val="7"/>
                <c:pt idx="0">
                  <c:v>0.30299999999999999</c:v>
                </c:pt>
                <c:pt idx="1">
                  <c:v>0.32600000000000001</c:v>
                </c:pt>
                <c:pt idx="2">
                  <c:v>0.309</c:v>
                </c:pt>
                <c:pt idx="4">
                  <c:v>0.09</c:v>
                </c:pt>
                <c:pt idx="5">
                  <c:v>4.4999999999999998E-2</c:v>
                </c:pt>
                <c:pt idx="6">
                  <c:v>3.4000000000000002E-2</c:v>
                </c:pt>
              </c:numCache>
            </c:numRef>
          </c:val>
        </c:ser>
        <c:ser>
          <c:idx val="2"/>
          <c:order val="2"/>
          <c:tx>
            <c:strRef>
              <c:f>'[Chart in Microsoft PowerPoint]Travel'!$P$40</c:f>
              <c:strCache>
                <c:ptCount val="1"/>
                <c:pt idx="0">
                  <c:v>At least once a fortnight</c:v>
                </c:pt>
              </c:strCache>
            </c:strRef>
          </c:tx>
          <c:spPr>
            <a:solidFill>
              <a:srgbClr val="4A93C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PowerPoint]Travel'!$Q$40:$W$40</c:f>
              <c:numCache>
                <c:formatCode>0%</c:formatCode>
                <c:ptCount val="7"/>
                <c:pt idx="0">
                  <c:v>5.6000000000000001E-2</c:v>
                </c:pt>
                <c:pt idx="1">
                  <c:v>5.0999999999999997E-2</c:v>
                </c:pt>
                <c:pt idx="2">
                  <c:v>6.7000000000000004E-2</c:v>
                </c:pt>
                <c:pt idx="4">
                  <c:v>4.4999999999999998E-2</c:v>
                </c:pt>
                <c:pt idx="5">
                  <c:v>3.9E-2</c:v>
                </c:pt>
                <c:pt idx="6">
                  <c:v>2.1999999999999999E-2</c:v>
                </c:pt>
              </c:numCache>
            </c:numRef>
          </c:val>
        </c:ser>
        <c:ser>
          <c:idx val="3"/>
          <c:order val="3"/>
          <c:tx>
            <c:strRef>
              <c:f>'[Chart in Microsoft PowerPoint]Travel'!$P$41</c:f>
              <c:strCache>
                <c:ptCount val="1"/>
                <c:pt idx="0">
                  <c:v>At least once a month</c:v>
                </c:pt>
              </c:strCache>
            </c:strRef>
          </c:tx>
          <c:spPr>
            <a:solidFill>
              <a:srgbClr val="F8AE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PowerPoint]Travel'!$Q$41:$W$41</c:f>
              <c:numCache>
                <c:formatCode>0%</c:formatCode>
                <c:ptCount val="7"/>
                <c:pt idx="0">
                  <c:v>5.6000000000000001E-2</c:v>
                </c:pt>
                <c:pt idx="1">
                  <c:v>6.2E-2</c:v>
                </c:pt>
                <c:pt idx="2">
                  <c:v>0.10100000000000001</c:v>
                </c:pt>
                <c:pt idx="4">
                  <c:v>2.8000000000000001E-2</c:v>
                </c:pt>
                <c:pt idx="5">
                  <c:v>3.4000000000000002E-2</c:v>
                </c:pt>
                <c:pt idx="6">
                  <c:v>5.6000000000000001E-2</c:v>
                </c:pt>
              </c:numCache>
            </c:numRef>
          </c:val>
        </c:ser>
        <c:ser>
          <c:idx val="4"/>
          <c:order val="4"/>
          <c:tx>
            <c:strRef>
              <c:f>'[Chart in Microsoft PowerPoint]Travel'!$P$42</c:f>
              <c:strCache>
                <c:ptCount val="1"/>
                <c:pt idx="0">
                  <c:v>At least once in the last 3 months</c:v>
                </c:pt>
              </c:strCache>
            </c:strRef>
          </c:tx>
          <c:spPr>
            <a:solidFill>
              <a:srgbClr val="F37836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PowerPoint]Travel'!$Q$42:$W$42</c:f>
              <c:numCache>
                <c:formatCode>0%</c:formatCode>
                <c:ptCount val="7"/>
                <c:pt idx="0">
                  <c:v>5.6000000000000001E-2</c:v>
                </c:pt>
                <c:pt idx="1">
                  <c:v>3.4000000000000002E-2</c:v>
                </c:pt>
                <c:pt idx="2">
                  <c:v>5.6000000000000001E-2</c:v>
                </c:pt>
                <c:pt idx="4">
                  <c:v>6.7000000000000004E-2</c:v>
                </c:pt>
                <c:pt idx="5">
                  <c:v>3.9E-2</c:v>
                </c:pt>
                <c:pt idx="6">
                  <c:v>2.1999999999999999E-2</c:v>
                </c:pt>
              </c:numCache>
            </c:numRef>
          </c:val>
        </c:ser>
        <c:ser>
          <c:idx val="5"/>
          <c:order val="5"/>
          <c:tx>
            <c:strRef>
              <c:f>'[Chart in Microsoft PowerPoint]Travel'!$P$43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D153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PowerPoint]Travel'!$Q$43:$W$43</c:f>
              <c:numCache>
                <c:formatCode>0%</c:formatCode>
                <c:ptCount val="7"/>
                <c:pt idx="0">
                  <c:v>0.16900000000000001</c:v>
                </c:pt>
                <c:pt idx="1">
                  <c:v>0.16300000000000001</c:v>
                </c:pt>
                <c:pt idx="2">
                  <c:v>0.30299999999999999</c:v>
                </c:pt>
                <c:pt idx="4">
                  <c:v>0.70199999999999996</c:v>
                </c:pt>
                <c:pt idx="5">
                  <c:v>0.79800000000000004</c:v>
                </c:pt>
                <c:pt idx="6">
                  <c:v>0.83099999999999996</c:v>
                </c:pt>
              </c:numCache>
            </c:numRef>
          </c:val>
        </c:ser>
        <c:ser>
          <c:idx val="6"/>
          <c:order val="6"/>
          <c:tx>
            <c:strRef>
              <c:f>'[Chart in Microsoft PowerPoint]Travel'!$P$44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E5F1D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595959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PowerPoint]Travel'!$Q$37:$W$37</c:f>
              <c:strCache>
                <c:ptCount val="7"/>
                <c:pt idx="0">
                  <c:v>Fun or leisure</c:v>
                </c:pt>
                <c:pt idx="1">
                  <c:v>Short journeys to travel somewhere</c:v>
                </c:pt>
                <c:pt idx="2">
                  <c:v>Long journeys to travel somewhere</c:v>
                </c:pt>
                <c:pt idx="4">
                  <c:v>Fun or leisure</c:v>
                </c:pt>
                <c:pt idx="5">
                  <c:v>Short journeys to travel somewhere</c:v>
                </c:pt>
                <c:pt idx="6">
                  <c:v>Long journeys to travel somewhere</c:v>
                </c:pt>
              </c:strCache>
            </c:strRef>
          </c:cat>
          <c:val>
            <c:numRef>
              <c:f>'[Chart in Microsoft PowerPoint]Travel'!$Q$44:$W$44</c:f>
              <c:numCache>
                <c:formatCode>0%</c:formatCode>
                <c:ptCount val="7"/>
                <c:pt idx="0">
                  <c:v>0</c:v>
                </c:pt>
                <c:pt idx="1">
                  <c:v>6.0000000000000001E-3</c:v>
                </c:pt>
                <c:pt idx="2">
                  <c:v>2.1999999999999999E-2</c:v>
                </c:pt>
                <c:pt idx="4">
                  <c:v>1.7000000000000001E-2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5914528"/>
        <c:axId val="405916488"/>
      </c:barChart>
      <c:catAx>
        <c:axId val="4059145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9595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5916488"/>
        <c:crosses val="autoZero"/>
        <c:auto val="1"/>
        <c:lblAlgn val="ctr"/>
        <c:lblOffset val="100"/>
        <c:noMultiLvlLbl val="0"/>
      </c:catAx>
      <c:valAx>
        <c:axId val="405916488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40591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46202492102569"/>
          <c:y val="0.81364017762917029"/>
          <c:w val="0.73537975078974294"/>
          <c:h val="0.181730031735754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59595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943285214348204"/>
          <c:y val="5.0925925925925923E-2"/>
          <c:w val="0.4700115923009624"/>
          <c:h val="0.57246026538349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'Data crossed by option 1'!$K$28</c:f>
              <c:strCache>
                <c:ptCount val="1"/>
                <c:pt idx="0">
                  <c:v>At least once a week or more</c:v>
                </c:pt>
              </c:strCache>
            </c:strRef>
          </c:tx>
          <c:spPr>
            <a:solidFill>
              <a:srgbClr val="006B9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1'!$J$29:$J$31</c:f>
              <c:strCache>
                <c:ptCount val="3"/>
                <c:pt idx="0">
                  <c:v>Walk for fun or leisure at least once a week or more</c:v>
                </c:pt>
                <c:pt idx="1">
                  <c:v>Walk for fun or leisure at least once every 3 months, but less than once a week</c:v>
                </c:pt>
                <c:pt idx="2">
                  <c:v>Did not walk for fun or leisure at all</c:v>
                </c:pt>
              </c:strCache>
            </c:strRef>
          </c:cat>
          <c:val>
            <c:numRef>
              <c:f>'Data crossed by option 1'!$K$29:$K$31</c:f>
              <c:numCache>
                <c:formatCode>###0%</c:formatCode>
                <c:ptCount val="3"/>
                <c:pt idx="0">
                  <c:v>0.84745762711864403</c:v>
                </c:pt>
                <c:pt idx="1">
                  <c:v>0.37931034482758619</c:v>
                </c:pt>
                <c:pt idx="2">
                  <c:v>0.36666666666666664</c:v>
                </c:pt>
              </c:numCache>
            </c:numRef>
          </c:val>
        </c:ser>
        <c:ser>
          <c:idx val="1"/>
          <c:order val="1"/>
          <c:tx>
            <c:strRef>
              <c:f>'Data crossed by option 1'!$L$28</c:f>
              <c:strCache>
                <c:ptCount val="1"/>
                <c:pt idx="0">
                  <c:v>At least once every 3 months, but less than once a week</c:v>
                </c:pt>
              </c:strCache>
            </c:strRef>
          </c:tx>
          <c:spPr>
            <a:solidFill>
              <a:srgbClr val="F8AE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1'!$J$29:$J$31</c:f>
              <c:strCache>
                <c:ptCount val="3"/>
                <c:pt idx="0">
                  <c:v>Walk for fun or leisure at least once a week or more</c:v>
                </c:pt>
                <c:pt idx="1">
                  <c:v>Walk for fun or leisure at least once every 3 months, but less than once a week</c:v>
                </c:pt>
                <c:pt idx="2">
                  <c:v>Did not walk for fun or leisure at all</c:v>
                </c:pt>
              </c:strCache>
            </c:strRef>
          </c:cat>
          <c:val>
            <c:numRef>
              <c:f>'Data crossed by option 1'!$L$29:$L$31</c:f>
              <c:numCache>
                <c:formatCode>###0%</c:formatCode>
                <c:ptCount val="3"/>
                <c:pt idx="0">
                  <c:v>5.9322033898305086E-2</c:v>
                </c:pt>
                <c:pt idx="1">
                  <c:v>0.55172413793103448</c:v>
                </c:pt>
                <c:pt idx="2">
                  <c:v>0.1</c:v>
                </c:pt>
              </c:numCache>
            </c:numRef>
          </c:val>
        </c:ser>
        <c:ser>
          <c:idx val="2"/>
          <c:order val="2"/>
          <c:tx>
            <c:strRef>
              <c:f>'Data crossed by option 1'!$M$28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D153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1'!$J$29:$J$31</c:f>
              <c:strCache>
                <c:ptCount val="3"/>
                <c:pt idx="0">
                  <c:v>Walk for fun or leisure at least once a week or more</c:v>
                </c:pt>
                <c:pt idx="1">
                  <c:v>Walk for fun or leisure at least once every 3 months, but less than once a week</c:v>
                </c:pt>
                <c:pt idx="2">
                  <c:v>Did not walk for fun or leisure at all</c:v>
                </c:pt>
              </c:strCache>
            </c:strRef>
          </c:cat>
          <c:val>
            <c:numRef>
              <c:f>'Data crossed by option 1'!$M$29:$M$31</c:f>
              <c:numCache>
                <c:formatCode>###0%</c:formatCode>
                <c:ptCount val="3"/>
                <c:pt idx="0">
                  <c:v>9.3220338983050849E-2</c:v>
                </c:pt>
                <c:pt idx="1">
                  <c:v>6.8965517241379309E-2</c:v>
                </c:pt>
                <c:pt idx="2">
                  <c:v>0.53333333333333333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67473072"/>
        <c:axId val="367476992"/>
      </c:barChart>
      <c:catAx>
        <c:axId val="3674730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9595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7476992"/>
        <c:crosses val="autoZero"/>
        <c:auto val="1"/>
        <c:lblAlgn val="ctr"/>
        <c:lblOffset val="100"/>
        <c:noMultiLvlLbl val="0"/>
      </c:catAx>
      <c:valAx>
        <c:axId val="367476992"/>
        <c:scaling>
          <c:orientation val="minMax"/>
          <c:max val="1"/>
        </c:scaling>
        <c:delete val="1"/>
        <c:axPos val="t"/>
        <c:numFmt formatCode="###0%" sourceLinked="1"/>
        <c:majorTickMark val="out"/>
        <c:minorTickMark val="none"/>
        <c:tickLblPos val="nextTo"/>
        <c:crossAx val="36747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337265783252645"/>
          <c:y val="0.65105594984483439"/>
          <c:w val="0.76256159908371501"/>
          <c:h val="0.252938337864717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59595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943285214348204"/>
          <c:y val="5.0925925925925923E-2"/>
          <c:w val="0.4700115923009624"/>
          <c:h val="0.57246026538349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'Data crossed by option 1'!$Q$28</c:f>
              <c:strCache>
                <c:ptCount val="1"/>
                <c:pt idx="0">
                  <c:v>At least once a week or more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1'!$P$29:$P$31</c:f>
              <c:strCache>
                <c:ptCount val="3"/>
                <c:pt idx="0">
                  <c:v>Walk for fun or leisure at least once a week or more</c:v>
                </c:pt>
                <c:pt idx="1">
                  <c:v>Walk for fun or leisure at least once every 3 months, but less than once a week</c:v>
                </c:pt>
                <c:pt idx="2">
                  <c:v>Did not walk for fun or leisure at all</c:v>
                </c:pt>
              </c:strCache>
            </c:strRef>
          </c:cat>
          <c:val>
            <c:numRef>
              <c:f>'Data crossed by option 1'!$Q$29:$Q$31</c:f>
              <c:numCache>
                <c:formatCode>###0%</c:formatCode>
                <c:ptCount val="3"/>
                <c:pt idx="0">
                  <c:v>0.61739130434782608</c:v>
                </c:pt>
                <c:pt idx="1">
                  <c:v>0.16666666666666663</c:v>
                </c:pt>
                <c:pt idx="2">
                  <c:v>0.13793103448275862</c:v>
                </c:pt>
              </c:numCache>
            </c:numRef>
          </c:val>
        </c:ser>
        <c:ser>
          <c:idx val="1"/>
          <c:order val="1"/>
          <c:tx>
            <c:strRef>
              <c:f>'Data crossed by option 1'!$R$28</c:f>
              <c:strCache>
                <c:ptCount val="1"/>
                <c:pt idx="0">
                  <c:v>At least once every 3 months, but less than once a week</c:v>
                </c:pt>
              </c:strCache>
            </c:strRef>
          </c:tx>
          <c:spPr>
            <a:solidFill>
              <a:srgbClr val="F8AE8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1'!$P$29:$P$31</c:f>
              <c:strCache>
                <c:ptCount val="3"/>
                <c:pt idx="0">
                  <c:v>Walk for fun or leisure at least once a week or more</c:v>
                </c:pt>
                <c:pt idx="1">
                  <c:v>Walk for fun or leisure at least once every 3 months, but less than once a week</c:v>
                </c:pt>
                <c:pt idx="2">
                  <c:v>Did not walk for fun or leisure at all</c:v>
                </c:pt>
              </c:strCache>
            </c:strRef>
          </c:cat>
          <c:val>
            <c:numRef>
              <c:f>'Data crossed by option 1'!$R$29:$R$31</c:f>
              <c:numCache>
                <c:formatCode>###0%</c:formatCode>
                <c:ptCount val="3"/>
                <c:pt idx="0">
                  <c:v>0.16521739130434782</c:v>
                </c:pt>
                <c:pt idx="1">
                  <c:v>0.56666666666666665</c:v>
                </c:pt>
                <c:pt idx="2">
                  <c:v>0.13793103448275862</c:v>
                </c:pt>
              </c:numCache>
            </c:numRef>
          </c:val>
        </c:ser>
        <c:ser>
          <c:idx val="2"/>
          <c:order val="2"/>
          <c:tx>
            <c:strRef>
              <c:f>'Data crossed by option 1'!$S$28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D153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1'!$P$29:$P$31</c:f>
              <c:strCache>
                <c:ptCount val="3"/>
                <c:pt idx="0">
                  <c:v>Walk for fun or leisure at least once a week or more</c:v>
                </c:pt>
                <c:pt idx="1">
                  <c:v>Walk for fun or leisure at least once every 3 months, but less than once a week</c:v>
                </c:pt>
                <c:pt idx="2">
                  <c:v>Did not walk for fun or leisure at all</c:v>
                </c:pt>
              </c:strCache>
            </c:strRef>
          </c:cat>
          <c:val>
            <c:numRef>
              <c:f>'Data crossed by option 1'!$S$29:$S$31</c:f>
              <c:numCache>
                <c:formatCode>###0%</c:formatCode>
                <c:ptCount val="3"/>
                <c:pt idx="0">
                  <c:v>0.21739130434782608</c:v>
                </c:pt>
                <c:pt idx="1">
                  <c:v>0.26666666666666666</c:v>
                </c:pt>
                <c:pt idx="2">
                  <c:v>0.72413793103448265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69549544"/>
        <c:axId val="369548760"/>
      </c:barChart>
      <c:catAx>
        <c:axId val="3695495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59595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9548760"/>
        <c:crosses val="autoZero"/>
        <c:auto val="1"/>
        <c:lblAlgn val="ctr"/>
        <c:lblOffset val="100"/>
        <c:noMultiLvlLbl val="0"/>
      </c:catAx>
      <c:valAx>
        <c:axId val="369548760"/>
        <c:scaling>
          <c:orientation val="minMax"/>
          <c:max val="1"/>
        </c:scaling>
        <c:delete val="1"/>
        <c:axPos val="t"/>
        <c:numFmt formatCode="###0%" sourceLinked="1"/>
        <c:majorTickMark val="out"/>
        <c:minorTickMark val="none"/>
        <c:tickLblPos val="nextTo"/>
        <c:crossAx val="36954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60496357012749"/>
          <c:y val="0.63579655712050076"/>
          <c:w val="0.70495081967213113"/>
          <c:h val="0.253201486697965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59595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'Data crossed by option 4'!$J$31</c:f>
              <c:strCache>
                <c:ptCount val="1"/>
                <c:pt idx="0">
                  <c:v>At least once a week or more</c:v>
                </c:pt>
              </c:strCache>
            </c:strRef>
          </c:tx>
          <c:spPr>
            <a:solidFill>
              <a:srgbClr val="006B97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4'!$I$32:$I$34</c:f>
              <c:strCache>
                <c:ptCount val="3"/>
                <c:pt idx="0">
                  <c:v>Cycling for fun, leisure or sport at least once a week or more</c:v>
                </c:pt>
                <c:pt idx="1">
                  <c:v>Cycling for fun, leisure or sport at least once every 3 months, but less than once a week</c:v>
                </c:pt>
                <c:pt idx="2">
                  <c:v>Did not cycle for fun, leisure or sport at all</c:v>
                </c:pt>
              </c:strCache>
            </c:strRef>
          </c:cat>
          <c:val>
            <c:numRef>
              <c:f>'Data crossed by option 4'!$J$32:$J$34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0.08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'Data crossed by option 4'!$K$31</c:f>
              <c:strCache>
                <c:ptCount val="1"/>
                <c:pt idx="0">
                  <c:v>At least once every 3 months, but less than once a week</c:v>
                </c:pt>
              </c:strCache>
            </c:strRef>
          </c:tx>
          <c:spPr>
            <a:solidFill>
              <a:srgbClr val="F8AE86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4'!$I$32:$I$34</c:f>
              <c:strCache>
                <c:ptCount val="3"/>
                <c:pt idx="0">
                  <c:v>Cycling for fun, leisure or sport at least once a week or more</c:v>
                </c:pt>
                <c:pt idx="1">
                  <c:v>Cycling for fun, leisure or sport at least once every 3 months, but less than once a week</c:v>
                </c:pt>
                <c:pt idx="2">
                  <c:v>Did not cycle for fun, leisure or sport at all</c:v>
                </c:pt>
              </c:strCache>
            </c:strRef>
          </c:cat>
          <c:val>
            <c:numRef>
              <c:f>'Data crossed by option 4'!$K$32:$K$34</c:f>
              <c:numCache>
                <c:formatCode>0%</c:formatCode>
                <c:ptCount val="3"/>
                <c:pt idx="0">
                  <c:v>0.24</c:v>
                </c:pt>
                <c:pt idx="1">
                  <c:v>0.56000000000000005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'Data crossed by option 4'!$L$31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D153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4'!$I$32:$I$34</c:f>
              <c:strCache>
                <c:ptCount val="3"/>
                <c:pt idx="0">
                  <c:v>Cycling for fun, leisure or sport at least once a week or more</c:v>
                </c:pt>
                <c:pt idx="1">
                  <c:v>Cycling for fun, leisure or sport at least once every 3 months, but less than once a week</c:v>
                </c:pt>
                <c:pt idx="2">
                  <c:v>Did not cycle for fun, leisure or sport at all</c:v>
                </c:pt>
              </c:strCache>
            </c:strRef>
          </c:cat>
          <c:val>
            <c:numRef>
              <c:f>'Data crossed by option 4'!$L$32:$L$34</c:f>
              <c:numCache>
                <c:formatCode>0%</c:formatCode>
                <c:ptCount val="3"/>
                <c:pt idx="0">
                  <c:v>0.2</c:v>
                </c:pt>
                <c:pt idx="1">
                  <c:v>0.36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64455344"/>
        <c:axId val="364460440"/>
      </c:barChart>
      <c:catAx>
        <c:axId val="3644553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GB" sz="900" b="0" i="0" u="none" strike="noStrike" kern="1200" baseline="0">
                <a:solidFill>
                  <a:srgbClr val="59595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4460440"/>
        <c:crosses val="autoZero"/>
        <c:auto val="1"/>
        <c:lblAlgn val="ctr"/>
        <c:lblOffset val="100"/>
        <c:noMultiLvlLbl val="0"/>
      </c:catAx>
      <c:valAx>
        <c:axId val="3644604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6445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665040333767923"/>
          <c:y val="0.69863072316568531"/>
          <c:w val="0.79995707931707427"/>
          <c:h val="0.16550755014485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 algn="ctr">
            <a:defRPr lang="en-GB" sz="900" b="0" i="0" u="none" strike="noStrike" kern="1200" baseline="0">
              <a:solidFill>
                <a:srgbClr val="59595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'Data crossed by option 4'!$R$31</c:f>
              <c:strCache>
                <c:ptCount val="1"/>
                <c:pt idx="0">
                  <c:v>At least once a week or more</c:v>
                </c:pt>
              </c:strCache>
            </c:strRef>
          </c:tx>
          <c:spPr>
            <a:solidFill>
              <a:srgbClr val="006B97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4'!$Q$32:$Q$34</c:f>
              <c:strCache>
                <c:ptCount val="3"/>
                <c:pt idx="0">
                  <c:v>Cycling for fun, leisure or sport at least once a week or more</c:v>
                </c:pt>
                <c:pt idx="1">
                  <c:v>Cycling for fun, leisure or sport at least once every 3 months, but less than once a week</c:v>
                </c:pt>
                <c:pt idx="2">
                  <c:v>Did not cycle for fun, leisure or sport at all</c:v>
                </c:pt>
              </c:strCache>
            </c:strRef>
          </c:cat>
          <c:val>
            <c:numRef>
              <c:f>'Data crossed by option 4'!$R$32:$R$34</c:f>
              <c:numCache>
                <c:formatCode>0%</c:formatCode>
                <c:ptCount val="3"/>
                <c:pt idx="0">
                  <c:v>0.48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'Data crossed by option 4'!$S$31</c:f>
              <c:strCache>
                <c:ptCount val="1"/>
                <c:pt idx="0">
                  <c:v>At least once every 3 months, but less than once a week</c:v>
                </c:pt>
              </c:strCache>
            </c:strRef>
          </c:tx>
          <c:spPr>
            <a:solidFill>
              <a:srgbClr val="F8AE86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4'!$Q$32:$Q$34</c:f>
              <c:strCache>
                <c:ptCount val="3"/>
                <c:pt idx="0">
                  <c:v>Cycling for fun, leisure or sport at least once a week or more</c:v>
                </c:pt>
                <c:pt idx="1">
                  <c:v>Cycling for fun, leisure or sport at least once every 3 months, but less than once a week</c:v>
                </c:pt>
                <c:pt idx="2">
                  <c:v>Did not cycle for fun, leisure or sport at all</c:v>
                </c:pt>
              </c:strCache>
            </c:strRef>
          </c:cat>
          <c:val>
            <c:numRef>
              <c:f>'Data crossed by option 4'!$S$32:$S$34</c:f>
              <c:numCache>
                <c:formatCode>0%</c:formatCode>
                <c:ptCount val="3"/>
                <c:pt idx="0">
                  <c:v>0.28000000000000003</c:v>
                </c:pt>
                <c:pt idx="1">
                  <c:v>0.44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'Data crossed by option 4'!$T$31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D153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GB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 crossed by option 4'!$Q$32:$Q$34</c:f>
              <c:strCache>
                <c:ptCount val="3"/>
                <c:pt idx="0">
                  <c:v>Cycling for fun, leisure or sport at least once a week or more</c:v>
                </c:pt>
                <c:pt idx="1">
                  <c:v>Cycling for fun, leisure or sport at least once every 3 months, but less than once a week</c:v>
                </c:pt>
                <c:pt idx="2">
                  <c:v>Did not cycle for fun, leisure or sport at all</c:v>
                </c:pt>
              </c:strCache>
            </c:strRef>
          </c:cat>
          <c:val>
            <c:numRef>
              <c:f>'Data crossed by option 4'!$T$32:$T$34</c:f>
              <c:numCache>
                <c:formatCode>0%</c:formatCode>
                <c:ptCount val="3"/>
                <c:pt idx="0">
                  <c:v>0.24</c:v>
                </c:pt>
                <c:pt idx="1">
                  <c:v>0.56000000000000005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64461224"/>
        <c:axId val="364457696"/>
      </c:barChart>
      <c:catAx>
        <c:axId val="364461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GB" sz="900" b="0" i="0" u="none" strike="noStrike" kern="1200" baseline="0">
                <a:solidFill>
                  <a:srgbClr val="59595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4457696"/>
        <c:crosses val="autoZero"/>
        <c:auto val="1"/>
        <c:lblAlgn val="ctr"/>
        <c:lblOffset val="100"/>
        <c:noMultiLvlLbl val="0"/>
      </c:catAx>
      <c:valAx>
        <c:axId val="364457696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6446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6363239628831052E-2"/>
          <c:y val="0.71105785450673742"/>
          <c:w val="0.94102940578203997"/>
          <c:h val="0.18237017367159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GB" sz="900" b="0" i="0" u="none" strike="noStrike" kern="1200" baseline="0">
              <a:solidFill>
                <a:srgbClr val="59595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3CAB2-09D7-4A8B-A01E-0DD8877B4379}" type="datetimeFigureOut">
              <a:rPr lang="en-GB" smtClean="0"/>
              <a:t>09/10/2020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362E3-12F9-4822-99CC-1DB7EAC923A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8013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AF9F2-513F-9E4C-9DE1-E4F299E3B5EA}" type="datetimeFigureOut">
              <a:rPr lang="en-GB" smtClean="0"/>
              <a:t>09/10/2020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D85B2-91C8-3D46-884D-BA432902C54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216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013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8867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372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269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enjoy walking to work or walking around the park for nice fresh air just to get out of the house a 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95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Green fill indicates value significantl</a:t>
            </a:r>
            <a:r>
              <a:rPr lang="en-GB" baseline="0" dirty="0"/>
              <a:t>y higher than other group within variable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941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389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Green fill indicates value significantl</a:t>
            </a:r>
            <a:r>
              <a:rPr lang="en-GB" baseline="0" dirty="0"/>
              <a:t>y higher than other group within variable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352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205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Green fill indicates value significantl</a:t>
            </a:r>
            <a:r>
              <a:rPr lang="en-GB" baseline="0" dirty="0"/>
              <a:t>y higher than other group within variable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631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510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Green fill indicates value significantl</a:t>
            </a:r>
            <a:r>
              <a:rPr lang="en-GB" baseline="0" dirty="0"/>
              <a:t>y higher than other group within variable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562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286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Green fill indicates value significantl</a:t>
            </a:r>
            <a:r>
              <a:rPr lang="en-GB" baseline="0" dirty="0"/>
              <a:t>y higher than other group within variable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307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718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Green fill indicates value significantl</a:t>
            </a:r>
            <a:r>
              <a:rPr lang="en-GB" baseline="0" dirty="0"/>
              <a:t>y higher than other group within variable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728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D85B2-91C8-3D46-884D-BA432902C549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72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-61993" y="3266"/>
            <a:ext cx="9205993" cy="51435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5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Freeform 7"/>
          <p:cNvSpPr/>
          <p:nvPr userDrawn="1"/>
        </p:nvSpPr>
        <p:spPr>
          <a:xfrm>
            <a:off x="0" y="0"/>
            <a:ext cx="7833360" cy="5143500"/>
          </a:xfrm>
          <a:custGeom>
            <a:avLst/>
            <a:gdLst>
              <a:gd name="connsiteX0" fmla="*/ 0 w 7833360"/>
              <a:gd name="connsiteY0" fmla="*/ 0 h 5143500"/>
              <a:gd name="connsiteX1" fmla="*/ 7594708 w 7833360"/>
              <a:gd name="connsiteY1" fmla="*/ 0 h 5143500"/>
              <a:gd name="connsiteX2" fmla="*/ 7604060 w 7833360"/>
              <a:gd name="connsiteY2" fmla="*/ 27641 h 5143500"/>
              <a:gd name="connsiteX3" fmla="*/ 7833360 w 7833360"/>
              <a:gd name="connsiteY3" fmla="*/ 1544320 h 5143500"/>
              <a:gd name="connsiteX4" fmla="*/ 6508389 w 7833360"/>
              <a:gd name="connsiteY4" fmla="*/ 4973660 h 5143500"/>
              <a:gd name="connsiteX5" fmla="*/ 6346463 w 7833360"/>
              <a:gd name="connsiteY5" fmla="*/ 5143500 h 5143500"/>
              <a:gd name="connsiteX6" fmla="*/ 0 w 7833360"/>
              <a:gd name="connsiteY6" fmla="*/ 5143500 h 5143500"/>
              <a:gd name="connsiteX7" fmla="*/ 0 w 7833360"/>
              <a:gd name="connsiteY7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3360" h="5143500">
                <a:moveTo>
                  <a:pt x="0" y="0"/>
                </a:moveTo>
                <a:lnTo>
                  <a:pt x="7594708" y="0"/>
                </a:lnTo>
                <a:lnTo>
                  <a:pt x="7604060" y="27641"/>
                </a:lnTo>
                <a:cubicBezTo>
                  <a:pt x="7753081" y="506759"/>
                  <a:pt x="7833360" y="1016165"/>
                  <a:pt x="7833360" y="1544320"/>
                </a:cubicBezTo>
                <a:cubicBezTo>
                  <a:pt x="7833360" y="2864709"/>
                  <a:pt x="7331617" y="4067909"/>
                  <a:pt x="6508389" y="4973660"/>
                </a:cubicBezTo>
                <a:lnTo>
                  <a:pt x="634646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330036" y="1033463"/>
            <a:ext cx="5320002" cy="2719387"/>
          </a:xfrm>
        </p:spPr>
        <p:txBody>
          <a:bodyPr/>
          <a:lstStyle>
            <a:lvl1pPr marL="0" indent="0">
              <a:buNone/>
              <a:defRPr b="1" i="1">
                <a:solidFill>
                  <a:srgbClr val="F4F4F4"/>
                </a:solidFill>
                <a:latin typeface="Playfair Display" charset="0"/>
                <a:ea typeface="Playfair Display" charset="0"/>
                <a:cs typeface="Playfair Display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1330037" y="3886219"/>
            <a:ext cx="5320002" cy="474663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rgbClr val="F4F4F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19396" y="408658"/>
            <a:ext cx="1389414" cy="1157534"/>
          </a:xfrm>
        </p:spPr>
        <p:txBody>
          <a:bodyPr>
            <a:noAutofit/>
          </a:bodyPr>
          <a:lstStyle>
            <a:lvl1pPr marL="0" indent="0">
              <a:buNone/>
              <a:defRPr sz="19900" b="0" i="1">
                <a:solidFill>
                  <a:srgbClr val="F4F4F4"/>
                </a:solidFill>
                <a:latin typeface="Playfair Display" charset="0"/>
                <a:ea typeface="Playfair Display" charset="0"/>
                <a:cs typeface="Playfair Display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281" y="4253340"/>
            <a:ext cx="1330930" cy="72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1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036" y="1744895"/>
            <a:ext cx="7886700" cy="26945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19422" y="1168702"/>
            <a:ext cx="7995928" cy="351691"/>
          </a:xfr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5034663" y="6047373"/>
            <a:ext cx="5077838" cy="5077838"/>
          </a:xfrm>
          <a:prstGeom prst="ellipse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815" y="5667287"/>
            <a:ext cx="1883535" cy="102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0.0370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9000" y="59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0.1308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105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17785"/>
            <a:ext cx="7886700" cy="26945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19422" y="1168702"/>
            <a:ext cx="7995928" cy="351691"/>
          </a:xfr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2033081" y="4315968"/>
            <a:ext cx="5077838" cy="50778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992" y="4416552"/>
            <a:ext cx="1113878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90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orient="horz" pos="105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107"/>
            <a:ext cx="3872098" cy="9198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17785"/>
            <a:ext cx="3872098" cy="26945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19422" y="1168702"/>
            <a:ext cx="3981326" cy="351691"/>
          </a:xfr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2033081" y="4315968"/>
            <a:ext cx="5077838" cy="50778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992" y="4416552"/>
            <a:ext cx="1113878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64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orient="horz" pos="105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7786"/>
            <a:ext cx="3886200" cy="268275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7786"/>
            <a:ext cx="3886200" cy="268275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28650" y="1071309"/>
            <a:ext cx="1773679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19422" y="1168702"/>
            <a:ext cx="7995928" cy="351691"/>
          </a:xfr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574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839177" y="2215446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</a:t>
            </a:r>
            <a:r>
              <a:rPr lang="en-US" dirty="0" err="1"/>
              <a:t>dit</a:t>
            </a:r>
            <a:r>
              <a:rPr lang="en-US" dirty="0"/>
              <a:t>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6839176" y="1575102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5"/>
          </p:nvPr>
        </p:nvSpPr>
        <p:spPr>
          <a:xfrm>
            <a:off x="4784234" y="2215446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4784233" y="1575102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16"/>
          </p:nvPr>
        </p:nvSpPr>
        <p:spPr>
          <a:xfrm>
            <a:off x="2684784" y="2227164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2684783" y="1586820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0" y="1586820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839177" y="2215446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</a:t>
            </a:r>
            <a:r>
              <a:rPr lang="en-US" dirty="0" err="1"/>
              <a:t>dit</a:t>
            </a:r>
            <a:r>
              <a:rPr lang="en-US" dirty="0"/>
              <a:t>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6839176" y="1575102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5"/>
          </p:nvPr>
        </p:nvSpPr>
        <p:spPr>
          <a:xfrm>
            <a:off x="4784234" y="2215446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4784233" y="1575102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16"/>
          </p:nvPr>
        </p:nvSpPr>
        <p:spPr>
          <a:xfrm>
            <a:off x="2684784" y="2227164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2684783" y="1586820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19284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0" y="1586820"/>
            <a:ext cx="1928425" cy="5267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255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5"/>
          </p:nvPr>
        </p:nvSpPr>
        <p:spPr>
          <a:xfrm>
            <a:off x="6043915" y="2227164"/>
            <a:ext cx="24726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6043915" y="1586820"/>
            <a:ext cx="2472626" cy="526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16"/>
          </p:nvPr>
        </p:nvSpPr>
        <p:spPr>
          <a:xfrm>
            <a:off x="3336876" y="2227164"/>
            <a:ext cx="24726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3336876" y="1586820"/>
            <a:ext cx="2472626" cy="526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24726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1" y="1586820"/>
            <a:ext cx="2472626" cy="526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04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5"/>
          </p:nvPr>
        </p:nvSpPr>
        <p:spPr>
          <a:xfrm>
            <a:off x="6043915" y="2227164"/>
            <a:ext cx="24726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6043915" y="1586820"/>
            <a:ext cx="2472626" cy="5267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16"/>
          </p:nvPr>
        </p:nvSpPr>
        <p:spPr>
          <a:xfrm>
            <a:off x="3336876" y="2227164"/>
            <a:ext cx="24726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3336876" y="1586820"/>
            <a:ext cx="2472626" cy="5267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2472624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1" y="1586820"/>
            <a:ext cx="2472626" cy="5267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073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5"/>
          </p:nvPr>
        </p:nvSpPr>
        <p:spPr>
          <a:xfrm>
            <a:off x="5944652" y="2227164"/>
            <a:ext cx="2571887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5944652" y="1586820"/>
            <a:ext cx="2571889" cy="5267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16"/>
          </p:nvPr>
        </p:nvSpPr>
        <p:spPr>
          <a:xfrm>
            <a:off x="3237613" y="2227164"/>
            <a:ext cx="2571887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3237613" y="1586820"/>
            <a:ext cx="2571889" cy="5267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530578" y="2227164"/>
            <a:ext cx="2571887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530578" y="1586820"/>
            <a:ext cx="2571889" cy="5267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954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3808808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0" y="1586820"/>
            <a:ext cx="3808810" cy="526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8"/>
          </p:nvPr>
        </p:nvSpPr>
        <p:spPr>
          <a:xfrm>
            <a:off x="4563666" y="2227164"/>
            <a:ext cx="3808808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4563665" y="1586820"/>
            <a:ext cx="3808810" cy="526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5388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3808808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0" y="1586820"/>
            <a:ext cx="3808810" cy="526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8"/>
          </p:nvPr>
        </p:nvSpPr>
        <p:spPr>
          <a:xfrm>
            <a:off x="4563666" y="2227164"/>
            <a:ext cx="3808808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4563665" y="1586820"/>
            <a:ext cx="3808810" cy="526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801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00"/>
            <a:ext cx="78867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7"/>
          </p:nvPr>
        </p:nvSpPr>
        <p:spPr>
          <a:xfrm>
            <a:off x="629841" y="2227164"/>
            <a:ext cx="3808808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9840" y="1586820"/>
            <a:ext cx="3808810" cy="5267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8"/>
          </p:nvPr>
        </p:nvSpPr>
        <p:spPr>
          <a:xfrm>
            <a:off x="4563666" y="2227164"/>
            <a:ext cx="3808808" cy="249338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4563665" y="1586820"/>
            <a:ext cx="3808810" cy="5267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915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Freeform 7"/>
          <p:cNvSpPr/>
          <p:nvPr userDrawn="1"/>
        </p:nvSpPr>
        <p:spPr>
          <a:xfrm>
            <a:off x="0" y="0"/>
            <a:ext cx="7833360" cy="5143500"/>
          </a:xfrm>
          <a:custGeom>
            <a:avLst/>
            <a:gdLst>
              <a:gd name="connsiteX0" fmla="*/ 0 w 7833360"/>
              <a:gd name="connsiteY0" fmla="*/ 0 h 5143500"/>
              <a:gd name="connsiteX1" fmla="*/ 7594708 w 7833360"/>
              <a:gd name="connsiteY1" fmla="*/ 0 h 5143500"/>
              <a:gd name="connsiteX2" fmla="*/ 7604060 w 7833360"/>
              <a:gd name="connsiteY2" fmla="*/ 27641 h 5143500"/>
              <a:gd name="connsiteX3" fmla="*/ 7833360 w 7833360"/>
              <a:gd name="connsiteY3" fmla="*/ 1544320 h 5143500"/>
              <a:gd name="connsiteX4" fmla="*/ 6508389 w 7833360"/>
              <a:gd name="connsiteY4" fmla="*/ 4973660 h 5143500"/>
              <a:gd name="connsiteX5" fmla="*/ 6346463 w 7833360"/>
              <a:gd name="connsiteY5" fmla="*/ 5143500 h 5143500"/>
              <a:gd name="connsiteX6" fmla="*/ 0 w 7833360"/>
              <a:gd name="connsiteY6" fmla="*/ 5143500 h 5143500"/>
              <a:gd name="connsiteX7" fmla="*/ 0 w 7833360"/>
              <a:gd name="connsiteY7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3360" h="5143500">
                <a:moveTo>
                  <a:pt x="0" y="0"/>
                </a:moveTo>
                <a:lnTo>
                  <a:pt x="7594708" y="0"/>
                </a:lnTo>
                <a:lnTo>
                  <a:pt x="7604060" y="27641"/>
                </a:lnTo>
                <a:cubicBezTo>
                  <a:pt x="7753081" y="506759"/>
                  <a:pt x="7833360" y="1016165"/>
                  <a:pt x="7833360" y="1544320"/>
                </a:cubicBezTo>
                <a:cubicBezTo>
                  <a:pt x="7833360" y="2864709"/>
                  <a:pt x="7331617" y="4067909"/>
                  <a:pt x="6508389" y="4973660"/>
                </a:cubicBezTo>
                <a:lnTo>
                  <a:pt x="634646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330036" y="1033463"/>
            <a:ext cx="5320002" cy="2719387"/>
          </a:xfrm>
        </p:spPr>
        <p:txBody>
          <a:bodyPr/>
          <a:lstStyle>
            <a:lvl1pPr marL="0" indent="0">
              <a:buNone/>
              <a:defRPr b="1" i="1">
                <a:solidFill>
                  <a:srgbClr val="F4F4F4"/>
                </a:solidFill>
                <a:latin typeface="Playfair Display" charset="0"/>
                <a:ea typeface="Playfair Display" charset="0"/>
                <a:cs typeface="Playfair Display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1330037" y="3886219"/>
            <a:ext cx="5320002" cy="474663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rgbClr val="F4F4F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19396" y="408658"/>
            <a:ext cx="1389414" cy="1157534"/>
          </a:xfrm>
        </p:spPr>
        <p:txBody>
          <a:bodyPr>
            <a:noAutofit/>
          </a:bodyPr>
          <a:lstStyle>
            <a:lvl1pPr marL="0" indent="0">
              <a:buNone/>
              <a:defRPr sz="19900" b="0" i="1">
                <a:solidFill>
                  <a:srgbClr val="F4F4F4"/>
                </a:solidFill>
                <a:latin typeface="Playfair Display" charset="0"/>
                <a:ea typeface="Playfair Display" charset="0"/>
                <a:cs typeface="Playfair Display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281" y="4253340"/>
            <a:ext cx="1330930" cy="72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1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4107"/>
            <a:ext cx="7886700" cy="9198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69025"/>
            <a:ext cx="7886700" cy="3143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2033081" y="4315968"/>
            <a:ext cx="5077838" cy="50778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992" y="4416552"/>
            <a:ext cx="1113878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5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6" r:id="rId2"/>
    <p:sldLayoutId id="2147483697" r:id="rId3"/>
    <p:sldLayoutId id="2147483672" r:id="rId4"/>
    <p:sldLayoutId id="2147483682" r:id="rId5"/>
    <p:sldLayoutId id="2147483678" r:id="rId6"/>
    <p:sldLayoutId id="2147483673" r:id="rId7"/>
    <p:sldLayoutId id="2147483665" r:id="rId8"/>
    <p:sldLayoutId id="2147483689" r:id="rId9"/>
    <p:sldLayoutId id="2147483688" r:id="rId10"/>
    <p:sldLayoutId id="2147483691" r:id="rId11"/>
    <p:sldLayoutId id="2147483692" r:id="rId12"/>
    <p:sldLayoutId id="2147483690" r:id="rId13"/>
    <p:sldLayoutId id="2147483693" r:id="rId14"/>
    <p:sldLayoutId id="2147483694" r:id="rId15"/>
    <p:sldLayoutId id="2147483675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i="1" kern="1200" spc="50" baseline="0">
          <a:solidFill>
            <a:schemeClr val="tx2"/>
          </a:solidFill>
          <a:latin typeface="Playfair Display" charset="0"/>
          <a:ea typeface="Playfair Display" charset="0"/>
          <a:cs typeface="Playfair Display" charset="0"/>
        </a:defRPr>
      </a:lvl1pPr>
    </p:titleStyle>
    <p:bodyStyle>
      <a:lvl1pPr marL="225425" indent="-225425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tabLst/>
        <a:defRPr sz="2100" b="0" i="0" kern="1200" spc="50" baseline="0">
          <a:solidFill>
            <a:schemeClr val="tx2"/>
          </a:solidFill>
          <a:latin typeface="Open Sans" charset="0"/>
          <a:ea typeface="Open Sans" charset="0"/>
          <a:cs typeface="Open Sans" charset="0"/>
        </a:defRPr>
      </a:lvl1pPr>
      <a:lvl2pPr marL="447675" indent="-222250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SzPct val="100000"/>
        <a:buFont typeface=".AppleSystemUIFont" charset="-120"/>
        <a:buChar char="◦"/>
        <a:tabLst/>
        <a:defRPr sz="1800" b="0" i="0" kern="1200" spc="50" baseline="0">
          <a:solidFill>
            <a:schemeClr val="tx2"/>
          </a:solidFill>
          <a:latin typeface="Open Sans" charset="0"/>
          <a:ea typeface="Open Sans" charset="0"/>
          <a:cs typeface="Open Sans" charset="0"/>
        </a:defRPr>
      </a:lvl2pPr>
      <a:lvl3pPr marL="712788" indent="-222250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.AppleSystemUIFont" charset="-120"/>
        <a:buChar char="-"/>
        <a:tabLst/>
        <a:defRPr sz="1500" b="0" i="0" kern="1200" spc="50" baseline="0">
          <a:solidFill>
            <a:schemeClr val="tx2"/>
          </a:solidFill>
          <a:latin typeface="Open Sans" charset="0"/>
          <a:ea typeface="Open Sans" charset="0"/>
          <a:cs typeface="Open Sans" charset="0"/>
        </a:defRPr>
      </a:lvl3pPr>
      <a:lvl4pPr marL="933450" indent="-220663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tabLst/>
        <a:defRPr sz="1350" b="0" i="0" kern="1200" spc="50" baseline="0">
          <a:solidFill>
            <a:schemeClr val="tx2"/>
          </a:solidFill>
          <a:latin typeface="Open Sans" charset="0"/>
          <a:ea typeface="Open Sans" charset="0"/>
          <a:cs typeface="Open Sans" charset="0"/>
        </a:defRPr>
      </a:lvl4pPr>
      <a:lvl5pPr marL="1155700" indent="-222250" algn="l" defTabSz="6858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tabLst/>
        <a:defRPr sz="1350" b="0" i="0" kern="1200" spc="50" baseline="0">
          <a:solidFill>
            <a:schemeClr val="tx2"/>
          </a:solidFill>
          <a:latin typeface="Open Sans" charset="0"/>
          <a:ea typeface="Open Sans" charset="0"/>
          <a:cs typeface="Open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622">
          <p15:clr>
            <a:srgbClr val="F26B43"/>
          </p15:clr>
        </p15:guide>
        <p15:guide id="3" orient="horz" pos="32">
          <p15:clr>
            <a:srgbClr val="F26B43"/>
          </p15:clr>
        </p15:guide>
        <p15:guide id="4" orient="horz" pos="735">
          <p15:clr>
            <a:srgbClr val="F26B43"/>
          </p15:clr>
        </p15:guide>
        <p15:guide id="5" orient="horz" pos="1620">
          <p15:clr>
            <a:srgbClr val="F26B43"/>
          </p15:clr>
        </p15:guide>
        <p15:guide id="6" orient="horz" pos="27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14011" y="-213795"/>
            <a:ext cx="9358011" cy="53572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5" name="Oval 4"/>
          <p:cNvSpPr/>
          <p:nvPr/>
        </p:nvSpPr>
        <p:spPr>
          <a:xfrm>
            <a:off x="2033082" y="3638623"/>
            <a:ext cx="5077838" cy="5077838"/>
          </a:xfrm>
          <a:prstGeom prst="ellipse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30" y="4014487"/>
            <a:ext cx="1883535" cy="10205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43469" y="2513996"/>
            <a:ext cx="8048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600" i="1" spc="50" dirty="0" smtClean="0">
                <a:solidFill>
                  <a:srgbClr val="FFFFFF"/>
                </a:solidFill>
                <a:ea typeface="Playfair Display" charset="0"/>
                <a:cs typeface="Playfair Display" charset="0"/>
              </a:rPr>
              <a:t>CFE Research</a:t>
            </a:r>
            <a:endParaRPr lang="en-GB" sz="1600" i="1" spc="50" dirty="0">
              <a:solidFill>
                <a:srgbClr val="FFFFFF"/>
              </a:solidFill>
              <a:ea typeface="Playfair Display" charset="0"/>
              <a:cs typeface="Playfair Display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9360" y="1060915"/>
            <a:ext cx="7372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spc="100" dirty="0">
                <a:solidFill>
                  <a:srgbClr val="FFFFFF"/>
                </a:solidFill>
                <a:ea typeface="Playfair Display" charset="0"/>
                <a:cs typeface="Arial" panose="020B0604020202020204" pitchFamily="34" charset="0"/>
              </a:rPr>
              <a:t>Key findings from </a:t>
            </a:r>
            <a:r>
              <a:rPr lang="en-GB" sz="3200" b="1" i="1" spc="100" dirty="0" smtClean="0">
                <a:solidFill>
                  <a:srgbClr val="FFFFFF"/>
                </a:solidFill>
                <a:ea typeface="Playfair Display" charset="0"/>
                <a:cs typeface="Arial" panose="020B0604020202020204" pitchFamily="34" charset="0"/>
              </a:rPr>
              <a:t>Residents</a:t>
            </a:r>
            <a:r>
              <a:rPr lang="en-GB" sz="3200" b="1" i="1" spc="100" dirty="0">
                <a:solidFill>
                  <a:srgbClr val="FFFFFF"/>
                </a:solidFill>
                <a:ea typeface="Playfair Display" charset="0"/>
                <a:cs typeface="Arial" panose="020B0604020202020204" pitchFamily="34" charset="0"/>
              </a:rPr>
              <a:t>’</a:t>
            </a:r>
          </a:p>
          <a:p>
            <a:pPr algn="ctr"/>
            <a:r>
              <a:rPr lang="en-GB" sz="3200" b="1" i="1" spc="100" dirty="0" smtClean="0">
                <a:solidFill>
                  <a:srgbClr val="FFFFFF"/>
                </a:solidFill>
                <a:ea typeface="Playfair Display" charset="0"/>
                <a:cs typeface="Arial" panose="020B0604020202020204" pitchFamily="34" charset="0"/>
              </a:rPr>
              <a:t>Active Travel Poll</a:t>
            </a:r>
            <a:endParaRPr lang="en-GB" sz="3200" b="1" i="1" spc="100" dirty="0">
              <a:solidFill>
                <a:srgbClr val="FFFFFF"/>
              </a:solidFill>
              <a:ea typeface="Playfair Display" charset="0"/>
              <a:cs typeface="Arial" panose="020B0604020202020204" pitchFamily="34" charset="0"/>
            </a:endParaRPr>
          </a:p>
          <a:p>
            <a:pPr algn="ctr"/>
            <a:endParaRPr lang="en-GB" sz="3200" b="1" i="1" spc="100" dirty="0">
              <a:solidFill>
                <a:srgbClr val="FFFFFF"/>
              </a:solidFill>
              <a:ea typeface="Playfair Displa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93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4107"/>
            <a:ext cx="7886700" cy="673295"/>
          </a:xfrm>
        </p:spPr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015252"/>
            <a:ext cx="7886700" cy="3819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These slides contain the findings from the </a:t>
            </a:r>
            <a:r>
              <a:rPr lang="en-GB" dirty="0" smtClean="0"/>
              <a:t>Residents</a:t>
            </a:r>
            <a:r>
              <a:rPr lang="en-GB" dirty="0"/>
              <a:t>’ </a:t>
            </a:r>
            <a:r>
              <a:rPr lang="en-GB" dirty="0" smtClean="0"/>
              <a:t>Panel Poll </a:t>
            </a:r>
            <a:r>
              <a:rPr lang="en-GB" dirty="0"/>
              <a:t>conducted in August 2020. The findings cover:</a:t>
            </a:r>
          </a:p>
          <a:p>
            <a:pPr marL="225425" lvl="1" indent="-225425">
              <a:buFont typeface="Arial" panose="020B0604020202020204" pitchFamily="34" charset="0"/>
              <a:buChar char="•"/>
            </a:pPr>
            <a:r>
              <a:rPr lang="en-GB" sz="1400" dirty="0"/>
              <a:t>The characteristics of those responding. </a:t>
            </a:r>
          </a:p>
          <a:p>
            <a:pPr marL="225425" lvl="1" indent="-225425">
              <a:buFont typeface="Arial" panose="020B0604020202020204" pitchFamily="34" charset="0"/>
              <a:buChar char="•"/>
            </a:pPr>
            <a:r>
              <a:rPr lang="en-GB" sz="1400" dirty="0"/>
              <a:t>The </a:t>
            </a:r>
            <a:r>
              <a:rPr lang="en-GB" sz="1400" dirty="0" err="1"/>
              <a:t>topline</a:t>
            </a:r>
            <a:r>
              <a:rPr lang="en-GB" sz="1400" dirty="0"/>
              <a:t> findings for each question. </a:t>
            </a:r>
            <a:endParaRPr lang="en-GB" sz="1400" dirty="0" smtClean="0"/>
          </a:p>
          <a:p>
            <a:pPr marL="550863" lvl="2" indent="-285750">
              <a:buFont typeface="Symbol" panose="05050102010706020507" pitchFamily="18" charset="2"/>
              <a:buChar char="-"/>
            </a:pPr>
            <a:r>
              <a:rPr lang="en-GB" sz="1400" dirty="0" smtClean="0"/>
              <a:t>More </a:t>
            </a:r>
            <a:r>
              <a:rPr lang="en-GB" sz="1400" dirty="0"/>
              <a:t>detailed analysis by characteristics of respondents was conducted (see appendices) however this revealed </a:t>
            </a:r>
            <a:r>
              <a:rPr lang="en-GB" sz="1400" dirty="0" smtClean="0"/>
              <a:t>few </a:t>
            </a:r>
            <a:r>
              <a:rPr lang="en-GB" sz="1400" dirty="0"/>
              <a:t>meaningful differences between groups.</a:t>
            </a:r>
          </a:p>
          <a:p>
            <a:pPr marL="225425" lvl="1" indent="-225425">
              <a:buFont typeface="Arial" panose="020B0604020202020204" pitchFamily="34" charset="0"/>
              <a:buChar char="•"/>
            </a:pPr>
            <a:r>
              <a:rPr lang="en-GB" sz="1400" dirty="0"/>
              <a:t>The relationships between walking, and cycling for fun/leisure and as a means of travel.</a:t>
            </a:r>
          </a:p>
          <a:p>
            <a:pPr marL="225425" lvl="1" indent="-225425">
              <a:buFont typeface="Arial" panose="020B0604020202020204" pitchFamily="34" charset="0"/>
              <a:buChar char="•"/>
            </a:pPr>
            <a:r>
              <a:rPr lang="en-GB" sz="1400" dirty="0"/>
              <a:t>Summary of reasons given by residents for, and barriers to, using active travel, and what would help to encourage this.</a:t>
            </a:r>
          </a:p>
          <a:p>
            <a:pPr marL="225425" lvl="1" indent="-225425">
              <a:buFont typeface="Arial" panose="020B0604020202020204" pitchFamily="34" charset="0"/>
              <a:buChar char="•"/>
            </a:pPr>
            <a:r>
              <a:rPr lang="en-GB" sz="1400" dirty="0"/>
              <a:t>Summary of residents’ observations of walking and cycling in Doncaster over the previous 12 months.</a:t>
            </a:r>
          </a:p>
          <a:p>
            <a:pPr marL="225425" lvl="1" indent="-225425">
              <a:buFont typeface="Arial" panose="020B0604020202020204" pitchFamily="34" charset="0"/>
              <a:buChar char="•"/>
            </a:pPr>
            <a:r>
              <a:rPr lang="en-GB" sz="1400" dirty="0"/>
              <a:t>Implications of these findings about active travel for the LDP.</a:t>
            </a:r>
          </a:p>
          <a:p>
            <a:pPr lvl="1"/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8650" y="721092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915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Residents’ </a:t>
            </a:r>
            <a:r>
              <a:rPr lang="en-GB" sz="3600" dirty="0" smtClean="0"/>
              <a:t>Panel </a:t>
            </a:r>
            <a:endParaRPr lang="en-GB" sz="3600" dirty="0"/>
          </a:p>
          <a:p>
            <a:r>
              <a:rPr lang="en-GB" sz="3600" dirty="0" smtClean="0"/>
              <a:t>Poll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64492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436959"/>
            <a:ext cx="7886700" cy="1080426"/>
          </a:xfrm>
        </p:spPr>
        <p:txBody>
          <a:bodyPr>
            <a:normAutofit/>
          </a:bodyPr>
          <a:lstStyle/>
          <a:p>
            <a:r>
              <a:rPr lang="en-GB" dirty="0" smtClean="0"/>
              <a:t>Demographics</a:t>
            </a:r>
            <a:endParaRPr lang="en-GB" sz="20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8650" y="721092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906171"/>
              </p:ext>
            </p:extLst>
          </p:nvPr>
        </p:nvGraphicFramePr>
        <p:xfrm>
          <a:off x="655546" y="919919"/>
          <a:ext cx="2430667" cy="145177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8466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16-24</a:t>
                      </a:r>
                      <a:endParaRPr lang="en-GB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25-44</a:t>
                      </a:r>
                      <a:endParaRPr lang="en-GB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45-64</a:t>
                      </a:r>
                      <a:endParaRPr lang="en-GB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65+</a:t>
                      </a:r>
                      <a:endParaRPr lang="en-GB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212501"/>
              </p:ext>
            </p:extLst>
          </p:nvPr>
        </p:nvGraphicFramePr>
        <p:xfrm>
          <a:off x="655546" y="2762219"/>
          <a:ext cx="2430667" cy="871062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8466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Male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Female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919687"/>
              </p:ext>
            </p:extLst>
          </p:nvPr>
        </p:nvGraphicFramePr>
        <p:xfrm>
          <a:off x="655546" y="4037265"/>
          <a:ext cx="2430667" cy="88726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8466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White British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552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BAME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013572"/>
              </p:ext>
            </p:extLst>
          </p:nvPr>
        </p:nvGraphicFramePr>
        <p:xfrm>
          <a:off x="3693583" y="918122"/>
          <a:ext cx="4811682" cy="132554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7811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305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41523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8007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disability, mental health or illness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103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8007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Yes, but no substantial impact on daily life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8007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Yes, has substantial impact on daily life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263826"/>
              </p:ext>
            </p:extLst>
          </p:nvPr>
        </p:nvGraphicFramePr>
        <p:xfrm>
          <a:off x="3693583" y="2392144"/>
          <a:ext cx="4798235" cy="253238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8013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968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0188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Employee full-time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Employee part-time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Self-employed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Retired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Unemployed and seeking work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Student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4105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 in work and looking after home or family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Long-term sick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Other economic activity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86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436959"/>
            <a:ext cx="7886700" cy="1080426"/>
          </a:xfrm>
        </p:spPr>
        <p:txBody>
          <a:bodyPr>
            <a:normAutofit/>
          </a:bodyPr>
          <a:lstStyle/>
          <a:p>
            <a:r>
              <a:rPr lang="en-GB" dirty="0"/>
              <a:t>Demographics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8650" y="721092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111786"/>
              </p:ext>
            </p:extLst>
          </p:nvPr>
        </p:nvGraphicFramePr>
        <p:xfrm>
          <a:off x="682441" y="876732"/>
          <a:ext cx="2859617" cy="129006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287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08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Low income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Other income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Unknown/prefer not to say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819766"/>
              </p:ext>
            </p:extLst>
          </p:nvPr>
        </p:nvGraphicFramePr>
        <p:xfrm>
          <a:off x="682441" y="2400610"/>
          <a:ext cx="2859617" cy="97694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193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2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2926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an</a:t>
                      </a:r>
                      <a:r>
                        <a:rPr lang="en-GB" sz="10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Active Communities area</a:t>
                      </a:r>
                      <a:endParaRPr lang="en-GB" sz="1000" b="1" u="none" strike="noStrike" kern="1200" dirty="0">
                        <a:solidFill>
                          <a:srgbClr val="1B3F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124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70699"/>
              </p:ext>
            </p:extLst>
          </p:nvPr>
        </p:nvGraphicFramePr>
        <p:xfrm>
          <a:off x="682441" y="3730265"/>
          <a:ext cx="2859617" cy="115210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033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562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0354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Physical activity level when joined the panel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4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Physically inactive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552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Physically active at least once a week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132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915072"/>
              </p:ext>
            </p:extLst>
          </p:nvPr>
        </p:nvGraphicFramePr>
        <p:xfrm>
          <a:off x="3874168" y="881623"/>
          <a:ext cx="4728411" cy="2047859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1402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8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0188"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Household</a:t>
                      </a:r>
                      <a:r>
                        <a:rPr lang="en-GB" sz="10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composition</a:t>
                      </a:r>
                      <a:endParaRPr lang="en-GB" sz="1000" b="1" u="none" strike="noStrike" kern="1200" dirty="0">
                        <a:solidFill>
                          <a:srgbClr val="1B3F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respondents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One adult and no children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One adult and one child aged 18 or under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One adult and two or more children aged 18 or under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Two adults and no children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Two adults and one child aged 18 or under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2261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Two adults and two or more children aged 18 or under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4105"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8313" marR="8313" marT="8313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264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688" y="182880"/>
            <a:ext cx="8086477" cy="68767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Regularity of walking and cycling in </a:t>
            </a:r>
            <a:r>
              <a:rPr lang="en-GB" sz="2400" dirty="0"/>
              <a:t>the last 3 months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28650" y="870550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40688" y="4632751"/>
            <a:ext cx="81055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Q1 In 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the last 3 months how often did you do the following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? </a:t>
            </a:r>
            <a:r>
              <a:rPr lang="en-GB" sz="1000" i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Travel means walking or cycling as a means of transport in order to get to a particular destination such as work, university, school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, </a:t>
            </a:r>
            <a:r>
              <a:rPr lang="en-GB" sz="1000" i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the shops or to visit friends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.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GB" sz="1000" i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(unprompted) 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n=178</a:t>
            </a:r>
            <a:endParaRPr lang="en-GB" sz="1000" i="1" spc="50" dirty="0">
              <a:solidFill>
                <a:schemeClr val="accent4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endParaRPr lang="en-GB" sz="1000" b="1" spc="50" dirty="0">
              <a:solidFill>
                <a:schemeClr val="accent4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128260"/>
              </p:ext>
            </p:extLst>
          </p:nvPr>
        </p:nvGraphicFramePr>
        <p:xfrm>
          <a:off x="845759" y="1114944"/>
          <a:ext cx="7800456" cy="3162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71747" y="1428463"/>
            <a:ext cx="353943" cy="595676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Walking</a:t>
            </a:r>
            <a:endParaRPr lang="en-GB" sz="11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1678" y="2696441"/>
            <a:ext cx="353943" cy="55720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Cycling</a:t>
            </a:r>
            <a:endParaRPr lang="en-GB" sz="11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124570" y="1134781"/>
            <a:ext cx="2241009" cy="5206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3473936" y="1134781"/>
            <a:ext cx="2279164" cy="5206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755374" y="1142825"/>
            <a:ext cx="2347091" cy="5206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75363"/>
            <a:ext cx="8068886" cy="936625"/>
          </a:xfrm>
        </p:spPr>
        <p:txBody>
          <a:bodyPr>
            <a:normAutofit/>
          </a:bodyPr>
          <a:lstStyle/>
          <a:p>
            <a:r>
              <a:rPr lang="en-GB" sz="2400" dirty="0"/>
              <a:t>Regularity of walking and </a:t>
            </a:r>
            <a:r>
              <a:rPr lang="en-GB" sz="2400" dirty="0" smtClean="0"/>
              <a:t>cycling in the last 3 months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>
          <a:xfrm>
            <a:off x="6043915" y="1776313"/>
            <a:ext cx="2472624" cy="238697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2100" dirty="0"/>
              <a:t>45% of residents </a:t>
            </a:r>
            <a:r>
              <a:rPr lang="en-GB" sz="2100" dirty="0" smtClean="0"/>
              <a:t>regularly </a:t>
            </a:r>
            <a:r>
              <a:rPr lang="en-GB" sz="2100" dirty="0"/>
              <a:t>walked, jogged or ran to travel a longer </a:t>
            </a:r>
            <a:r>
              <a:rPr lang="en-GB" sz="2100" dirty="0" smtClean="0"/>
              <a:t>journey.</a:t>
            </a:r>
            <a:endParaRPr lang="en-GB" sz="2100" dirty="0"/>
          </a:p>
          <a:p>
            <a:pPr>
              <a:lnSpc>
                <a:spcPct val="120000"/>
              </a:lnSpc>
            </a:pPr>
            <a:r>
              <a:rPr lang="en-GB" sz="2100" dirty="0"/>
              <a:t>Only 6% </a:t>
            </a:r>
            <a:r>
              <a:rPr lang="en-GB" sz="2100" dirty="0" smtClean="0"/>
              <a:t>regularly </a:t>
            </a:r>
            <a:r>
              <a:rPr lang="en-GB" sz="2100" dirty="0"/>
              <a:t>cycled to travel a longer journey. </a:t>
            </a:r>
          </a:p>
          <a:p>
            <a:pPr>
              <a:lnSpc>
                <a:spcPct val="120000"/>
              </a:lnSpc>
            </a:pPr>
            <a:r>
              <a:rPr lang="en-GB" sz="2100" dirty="0"/>
              <a:t>83% did not cycle and 30% did not walk, jog or run to travel a longer </a:t>
            </a:r>
            <a:r>
              <a:rPr lang="en-GB" sz="2100" dirty="0" smtClean="0"/>
              <a:t>journey at all during this time</a:t>
            </a:r>
            <a:r>
              <a:rPr lang="en-GB" sz="21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GB" sz="2100" dirty="0" smtClean="0"/>
              <a:t>29% neither walk or cycle for longer journeys.</a:t>
            </a:r>
            <a:endParaRPr lang="en-GB" sz="2100" dirty="0"/>
          </a:p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6"/>
          </p:nvPr>
        </p:nvSpPr>
        <p:spPr>
          <a:xfrm>
            <a:off x="3336878" y="1776314"/>
            <a:ext cx="2472624" cy="238697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1400" dirty="0"/>
              <a:t>69% of residents </a:t>
            </a:r>
            <a:r>
              <a:rPr lang="en-GB" sz="1400" dirty="0" smtClean="0"/>
              <a:t>regularly </a:t>
            </a:r>
            <a:r>
              <a:rPr lang="en-GB" sz="1400" dirty="0"/>
              <a:t>walked, jogged or ran to travel a short </a:t>
            </a:r>
            <a:r>
              <a:rPr lang="en-GB" sz="1400" dirty="0" smtClean="0"/>
              <a:t>journey.</a:t>
            </a:r>
            <a:endParaRPr lang="en-GB" sz="1400" dirty="0"/>
          </a:p>
          <a:p>
            <a:pPr>
              <a:lnSpc>
                <a:spcPct val="120000"/>
              </a:lnSpc>
            </a:pPr>
            <a:r>
              <a:rPr lang="en-GB" sz="1400" dirty="0"/>
              <a:t>Only 10% </a:t>
            </a:r>
            <a:r>
              <a:rPr lang="en-GB" sz="1400" dirty="0" smtClean="0"/>
              <a:t>regularly </a:t>
            </a:r>
            <a:r>
              <a:rPr lang="en-GB" sz="1400" dirty="0"/>
              <a:t>cycled to travel a short journey.</a:t>
            </a:r>
          </a:p>
          <a:p>
            <a:pPr>
              <a:lnSpc>
                <a:spcPct val="120000"/>
              </a:lnSpc>
            </a:pPr>
            <a:r>
              <a:rPr lang="en-GB" sz="1400" dirty="0"/>
              <a:t>80% did not cycle and 16% did not walk, jog or run to travel a short journey at all during this time</a:t>
            </a:r>
            <a:r>
              <a:rPr lang="en-GB" sz="14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GB" sz="1400" dirty="0" smtClean="0"/>
              <a:t>15% neither </a:t>
            </a:r>
            <a:r>
              <a:rPr lang="en-GB" sz="1400" dirty="0"/>
              <a:t>walk or cycle for </a:t>
            </a:r>
            <a:r>
              <a:rPr lang="en-GB" sz="1400" dirty="0" smtClean="0"/>
              <a:t>short journeys.</a:t>
            </a:r>
            <a:endParaRPr lang="en-GB" sz="14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7"/>
          </p:nvPr>
        </p:nvSpPr>
        <p:spPr>
          <a:xfrm>
            <a:off x="629841" y="1776314"/>
            <a:ext cx="2472624" cy="2746174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Two-thirds (66%) of residents </a:t>
            </a:r>
            <a:r>
              <a:rPr lang="en-GB" dirty="0" smtClean="0"/>
              <a:t>regularly </a:t>
            </a:r>
            <a:r>
              <a:rPr lang="en-GB" dirty="0"/>
              <a:t>(at least once a week) walked, jogged or ran for fun or leisure in the previous 3 months.</a:t>
            </a:r>
          </a:p>
          <a:p>
            <a:pPr>
              <a:lnSpc>
                <a:spcPct val="120000"/>
              </a:lnSpc>
            </a:pPr>
            <a:r>
              <a:rPr lang="en-GB" dirty="0"/>
              <a:t>In contrast, only 14% </a:t>
            </a:r>
            <a:r>
              <a:rPr lang="en-GB" dirty="0" smtClean="0"/>
              <a:t>regularly </a:t>
            </a:r>
            <a:r>
              <a:rPr lang="en-GB" dirty="0"/>
              <a:t>cycled for </a:t>
            </a:r>
            <a:r>
              <a:rPr lang="en-GB" dirty="0" smtClean="0"/>
              <a:t>fun, </a:t>
            </a:r>
            <a:r>
              <a:rPr lang="en-GB" dirty="0"/>
              <a:t>leisure or </a:t>
            </a:r>
            <a:r>
              <a:rPr lang="en-GB" dirty="0" smtClean="0"/>
              <a:t>sport. 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/>
              <a:t>70% did not cycle and 17% did not walk, jog or run for fun or leisure at all during this time</a:t>
            </a:r>
            <a:r>
              <a:rPr lang="en-GB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GB" dirty="0"/>
              <a:t>14% </a:t>
            </a:r>
            <a:r>
              <a:rPr lang="en-GB" dirty="0" smtClean="0"/>
              <a:t>neither </a:t>
            </a:r>
            <a:r>
              <a:rPr lang="en-GB" dirty="0"/>
              <a:t>walk or cycle </a:t>
            </a:r>
            <a:r>
              <a:rPr lang="en-GB" dirty="0" smtClean="0"/>
              <a:t>for </a:t>
            </a:r>
            <a:r>
              <a:rPr lang="en-GB" dirty="0"/>
              <a:t>fun or </a:t>
            </a:r>
            <a:r>
              <a:rPr lang="en-GB" dirty="0" smtClean="0"/>
              <a:t>leisure.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55374" y="1253088"/>
            <a:ext cx="2170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Fun, </a:t>
            </a:r>
            <a:r>
              <a:rPr lang="en-GB" dirty="0" smtClean="0">
                <a:solidFill>
                  <a:schemeClr val="bg1"/>
                </a:solidFill>
              </a:rPr>
              <a:t>leisure </a:t>
            </a:r>
            <a:r>
              <a:rPr lang="en-GB" dirty="0">
                <a:solidFill>
                  <a:schemeClr val="bg1"/>
                </a:solidFill>
              </a:rPr>
              <a:t>or </a:t>
            </a:r>
            <a:r>
              <a:rPr lang="en-GB" dirty="0" smtClean="0">
                <a:solidFill>
                  <a:schemeClr val="bg1"/>
                </a:solidFill>
              </a:rPr>
              <a:t>sport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4874" y="1135149"/>
            <a:ext cx="21707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Longer </a:t>
            </a:r>
            <a:r>
              <a:rPr lang="en-GB" dirty="0" smtClean="0">
                <a:solidFill>
                  <a:schemeClr val="bg1"/>
                </a:solidFill>
              </a:rPr>
              <a:t>journeys </a:t>
            </a:r>
            <a:r>
              <a:rPr lang="en-GB" dirty="0" smtClean="0">
                <a:solidFill>
                  <a:schemeClr val="bg1"/>
                </a:solidFill>
              </a:rPr>
              <a:t>20mins or more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87835" y="1253088"/>
            <a:ext cx="21707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Short </a:t>
            </a:r>
            <a:r>
              <a:rPr lang="en-GB" dirty="0" smtClean="0">
                <a:solidFill>
                  <a:schemeClr val="bg1"/>
                </a:solidFill>
              </a:rPr>
              <a:t>journeys </a:t>
            </a:r>
            <a:r>
              <a:rPr lang="en-GB" dirty="0">
                <a:solidFill>
                  <a:schemeClr val="bg1"/>
                </a:solidFill>
              </a:rPr>
              <a:t>&lt;20mins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28650" y="975877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28650" y="4632751"/>
            <a:ext cx="80899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Q1 In 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the last 3 months how often did you do the following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?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GB" sz="1000" i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(unprompted)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GB" sz="1000" i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Travel means walking or cycling as a means of transport in order to get to a particular destination such as work, university, school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, </a:t>
            </a:r>
            <a:r>
              <a:rPr lang="en-GB" sz="1000" i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the shops or to visit friends. 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n=178</a:t>
            </a:r>
            <a:endParaRPr lang="en-GB" sz="1000" i="1" spc="50" dirty="0">
              <a:solidFill>
                <a:schemeClr val="accent4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endParaRPr lang="en-GB" sz="1000" b="1" spc="50" dirty="0">
              <a:solidFill>
                <a:schemeClr val="accent4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753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461" y="-186962"/>
            <a:ext cx="7886700" cy="919810"/>
          </a:xfrm>
        </p:spPr>
        <p:txBody>
          <a:bodyPr/>
          <a:lstStyle/>
          <a:p>
            <a:r>
              <a:rPr lang="en-GB" dirty="0" smtClean="0"/>
              <a:t>Walking and cycling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07424" y="994484"/>
            <a:ext cx="810792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spc="50" dirty="0" smtClean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85% of residents </a:t>
            </a:r>
            <a:r>
              <a:rPr lang="en-GB" sz="1200" spc="5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who </a:t>
            </a:r>
            <a:r>
              <a:rPr lang="en-GB" sz="1200" spc="50" dirty="0" smtClean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regularly (at least once a week) walk, jog </a:t>
            </a:r>
            <a:r>
              <a:rPr lang="en-GB" sz="1200" spc="5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or </a:t>
            </a:r>
            <a:r>
              <a:rPr lang="en-GB" sz="1200" spc="50" dirty="0" smtClean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run for leisure also use this as a regular mode of active transport for short journeys and 62% use it for long journeys.</a:t>
            </a:r>
          </a:p>
          <a:p>
            <a:pPr marL="225425" indent="-2254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spc="50" dirty="0" smtClean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A smaller proportion who do not walk for leisure do use this as a mode of active travel but less frequently.</a:t>
            </a:r>
            <a:endParaRPr lang="en-GB" sz="1200" spc="50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8650" y="761074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9237747"/>
              </p:ext>
            </p:extLst>
          </p:nvPr>
        </p:nvGraphicFramePr>
        <p:xfrm>
          <a:off x="40055" y="2241005"/>
          <a:ext cx="4421332" cy="2548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2587340" y="2164704"/>
            <a:ext cx="1462260" cy="2616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 </a:t>
            </a:r>
            <a:r>
              <a:rPr lang="en-GB" sz="11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journeys</a:t>
            </a:r>
            <a:endParaRPr lang="en-GB" sz="11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0394201"/>
              </p:ext>
            </p:extLst>
          </p:nvPr>
        </p:nvGraphicFramePr>
        <p:xfrm>
          <a:off x="4513811" y="2241005"/>
          <a:ext cx="4392000" cy="2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7010053" y="2140978"/>
            <a:ext cx="1407758" cy="2616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 </a:t>
            </a:r>
            <a:r>
              <a:rPr lang="en-GB" sz="11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journeys</a:t>
            </a:r>
            <a:endParaRPr lang="en-GB" sz="11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210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461" y="-186962"/>
            <a:ext cx="7886700" cy="919810"/>
          </a:xfrm>
        </p:spPr>
        <p:txBody>
          <a:bodyPr/>
          <a:lstStyle/>
          <a:p>
            <a:r>
              <a:rPr lang="en-GB" dirty="0" smtClean="0"/>
              <a:t>Walking and cycling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30109" y="903496"/>
            <a:ext cx="810792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spc="50" dirty="0" smtClean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As with walking a higher proportion of residents who cycle regularly for fun, leisure or sport use this as a mode of transport for short journeys when compared to those who use a bike irregularly or not at all (findings for longer bike ride are not statistically significant due to low base size for certain categories). </a:t>
            </a:r>
          </a:p>
          <a:p>
            <a:pPr marL="225425" indent="-2254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spc="50" dirty="0" smtClean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Unlike walking, those who do not cycle for fun or leisure do not use this as a mode of transport.</a:t>
            </a:r>
            <a:endParaRPr lang="en-GB" sz="1200" spc="50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8650" y="761074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317176" y="2048219"/>
            <a:ext cx="1502334" cy="2616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 </a:t>
            </a:r>
            <a:r>
              <a:rPr lang="en-GB" sz="11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journeys</a:t>
            </a:r>
            <a:endParaRPr lang="en-GB" sz="11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10053" y="2048219"/>
            <a:ext cx="1447832" cy="26161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 </a:t>
            </a:r>
            <a:r>
              <a:rPr lang="en-GB" sz="11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en-GB" sz="11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journeys</a:t>
            </a:r>
            <a:endParaRPr lang="en-GB" sz="11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183521"/>
              </p:ext>
            </p:extLst>
          </p:nvPr>
        </p:nvGraphicFramePr>
        <p:xfrm>
          <a:off x="304160" y="2155298"/>
          <a:ext cx="4026031" cy="2617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2781070"/>
              </p:ext>
            </p:extLst>
          </p:nvPr>
        </p:nvGraphicFramePr>
        <p:xfrm>
          <a:off x="4897582" y="2179024"/>
          <a:ext cx="4055835" cy="243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55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-10279"/>
            <a:ext cx="8361618" cy="919810"/>
          </a:xfrm>
        </p:spPr>
        <p:txBody>
          <a:bodyPr/>
          <a:lstStyle/>
          <a:p>
            <a:r>
              <a:rPr lang="en-GB" dirty="0"/>
              <a:t>Reasons for using active </a:t>
            </a:r>
            <a:r>
              <a:rPr lang="en-GB" dirty="0" smtClean="0"/>
              <a:t>travel for short journeys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24071"/>
            <a:ext cx="3886200" cy="326377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Keep </a:t>
            </a:r>
            <a:r>
              <a:rPr lang="en-GB" dirty="0" smtClean="0"/>
              <a:t>fit and healthy (n=46)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smtClean="0"/>
              <a:t>To ‘get to places’ such as the shops, and visiting family and friends, (n=34)</a:t>
            </a:r>
          </a:p>
          <a:p>
            <a:pPr>
              <a:lnSpc>
                <a:spcPct val="120000"/>
              </a:lnSpc>
            </a:pPr>
            <a:r>
              <a:rPr lang="en-GB" dirty="0" smtClean="0"/>
              <a:t>Walk </a:t>
            </a:r>
            <a:r>
              <a:rPr lang="en-GB" dirty="0"/>
              <a:t>the </a:t>
            </a:r>
            <a:r>
              <a:rPr lang="en-GB" dirty="0" smtClean="0"/>
              <a:t>dog (n=16)</a:t>
            </a:r>
          </a:p>
          <a:p>
            <a:pPr>
              <a:lnSpc>
                <a:spcPct val="120000"/>
              </a:lnSpc>
            </a:pPr>
            <a:r>
              <a:rPr lang="en-GB" dirty="0" smtClean="0"/>
              <a:t>Enjoy walking/cycling (n=16)</a:t>
            </a:r>
          </a:p>
          <a:p>
            <a:pPr>
              <a:lnSpc>
                <a:spcPct val="120000"/>
              </a:lnSpc>
            </a:pPr>
            <a:r>
              <a:rPr lang="en-GB" dirty="0" smtClean="0"/>
              <a:t>The only option available as they don’t drive or no public transport available (n=11)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smtClean="0"/>
              <a:t>Convenience of walking/cycling (n=10)</a:t>
            </a:r>
          </a:p>
          <a:p>
            <a:pPr>
              <a:lnSpc>
                <a:spcPct val="120000"/>
              </a:lnSpc>
            </a:pPr>
            <a:r>
              <a:rPr lang="en-GB" dirty="0" smtClean="0"/>
              <a:t>Travel to work (n=12)</a:t>
            </a:r>
          </a:p>
          <a:p>
            <a:pPr>
              <a:lnSpc>
                <a:spcPct val="120000"/>
              </a:lnSpc>
            </a:pPr>
            <a:r>
              <a:rPr lang="en-GB" dirty="0" smtClean="0"/>
              <a:t>Other reasons included: Cost, COVID-19, environmentally friendly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4603824"/>
            <a:ext cx="7995928" cy="44908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1000" dirty="0" smtClean="0"/>
              <a:t>[If walked or cycled once a week or more] Q4/Q5</a:t>
            </a:r>
            <a:r>
              <a:rPr lang="en-GB" sz="1000" dirty="0"/>
              <a:t>: What are the main reasons you regularly walk, jog or run/use a bike as a means of active travel for short journeys (less than 20 minutes</a:t>
            </a:r>
            <a:r>
              <a:rPr lang="en-GB" sz="1000" dirty="0" smtClean="0"/>
              <a:t>)?</a:t>
            </a:r>
            <a:r>
              <a:rPr lang="en-GB" sz="1000" dirty="0"/>
              <a:t> </a:t>
            </a:r>
            <a:r>
              <a:rPr lang="en-GB" sz="1000" b="0" i="1" dirty="0"/>
              <a:t>(unprompted)</a:t>
            </a:r>
            <a:r>
              <a:rPr lang="en-GB" sz="1000" b="0" i="1" dirty="0" smtClean="0"/>
              <a:t> Q4 n=113; </a:t>
            </a:r>
            <a:r>
              <a:rPr lang="en-GB" sz="1000" b="0" i="1" dirty="0"/>
              <a:t>Q5 </a:t>
            </a:r>
            <a:r>
              <a:rPr lang="en-GB" sz="1000" b="0" i="1" dirty="0" smtClean="0"/>
              <a:t>n=14</a:t>
            </a:r>
            <a:endParaRPr lang="en-GB" sz="1000" b="0" i="1" dirty="0"/>
          </a:p>
        </p:txBody>
      </p:sp>
      <p:sp>
        <p:nvSpPr>
          <p:cNvPr id="6" name="Rounded Rectangle 5"/>
          <p:cNvSpPr/>
          <p:nvPr/>
        </p:nvSpPr>
        <p:spPr>
          <a:xfrm>
            <a:off x="5071141" y="1090191"/>
            <a:ext cx="3444209" cy="54244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“I live close by to my workplace so there is no need to drive. I also enjoy walking.”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71676" y="1728952"/>
            <a:ext cx="3318592" cy="7584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“Walking is a form of cardio which allows me to stay active and get to my </a:t>
            </a:r>
            <a:r>
              <a:rPr lang="en-GB" i="1" dirty="0" smtClean="0"/>
              <a:t>destination”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71141" y="4057180"/>
            <a:ext cx="3717450" cy="3902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“I don't drive, so walking is how I get places.”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8650" y="962130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888620" y="3297979"/>
            <a:ext cx="3173668" cy="57969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“For health </a:t>
            </a:r>
            <a:r>
              <a:rPr lang="en-GB" i="1" dirty="0" smtClean="0"/>
              <a:t>and </a:t>
            </a:r>
            <a:r>
              <a:rPr lang="en-GB" i="1" dirty="0"/>
              <a:t>fitness and because bus to school was constantly late”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0" y="2610834"/>
            <a:ext cx="4111463" cy="56788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smtClean="0"/>
              <a:t>“</a:t>
            </a:r>
            <a:r>
              <a:rPr lang="en-GB" i="1" dirty="0"/>
              <a:t>No other method of transport at the moment and reluctant to use public transport due to COVID-19”</a:t>
            </a:r>
          </a:p>
        </p:txBody>
      </p:sp>
    </p:spTree>
    <p:extLst>
      <p:ext uri="{BB962C8B-B14F-4D97-AF65-F5344CB8AC3E}">
        <p14:creationId xmlns:p14="http://schemas.microsoft.com/office/powerpoint/2010/main" val="469834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107"/>
            <a:ext cx="7886700" cy="666985"/>
          </a:xfrm>
        </p:spPr>
        <p:txBody>
          <a:bodyPr/>
          <a:lstStyle/>
          <a:p>
            <a:r>
              <a:rPr lang="en-GB" dirty="0"/>
              <a:t>Reasons for </a:t>
            </a:r>
            <a:r>
              <a:rPr lang="en-GB" b="1" dirty="0"/>
              <a:t>not</a:t>
            </a:r>
            <a:r>
              <a:rPr lang="en-GB" dirty="0"/>
              <a:t> </a:t>
            </a:r>
            <a:r>
              <a:rPr lang="en-GB" dirty="0" smtClean="0"/>
              <a:t>regularly walking for travel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185" y="1257366"/>
            <a:ext cx="4221141" cy="26827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GB" sz="1900" dirty="0"/>
              <a:t>Health concerns, illness or </a:t>
            </a:r>
            <a:r>
              <a:rPr lang="en-GB" sz="1900" dirty="0" smtClean="0"/>
              <a:t>disability (n=24)</a:t>
            </a:r>
            <a:endParaRPr lang="en-GB" sz="1900" dirty="0"/>
          </a:p>
          <a:p>
            <a:pPr>
              <a:lnSpc>
                <a:spcPct val="110000"/>
              </a:lnSpc>
            </a:pPr>
            <a:r>
              <a:rPr lang="en-GB" sz="1900" dirty="0"/>
              <a:t>Lack of </a:t>
            </a:r>
            <a:r>
              <a:rPr lang="en-GB" sz="1900" dirty="0" smtClean="0"/>
              <a:t>time (n=8)</a:t>
            </a:r>
            <a:endParaRPr lang="en-GB" sz="1900" dirty="0"/>
          </a:p>
          <a:p>
            <a:pPr>
              <a:lnSpc>
                <a:spcPct val="110000"/>
              </a:lnSpc>
            </a:pPr>
            <a:r>
              <a:rPr lang="en-GB" sz="1900" dirty="0" smtClean="0"/>
              <a:t>Lack of local amenities (n=5) </a:t>
            </a:r>
          </a:p>
          <a:p>
            <a:pPr>
              <a:lnSpc>
                <a:spcPct val="110000"/>
              </a:lnSpc>
            </a:pPr>
            <a:r>
              <a:rPr lang="en-GB" sz="1900" dirty="0" smtClean="0"/>
              <a:t>Lack of motivation (n=5)</a:t>
            </a:r>
          </a:p>
          <a:p>
            <a:pPr>
              <a:lnSpc>
                <a:spcPct val="110000"/>
              </a:lnSpc>
            </a:pPr>
            <a:r>
              <a:rPr lang="en-GB" sz="1900" dirty="0" smtClean="0"/>
              <a:t>COVID-19 so avoiding going out (n=5)</a:t>
            </a:r>
          </a:p>
          <a:p>
            <a:pPr>
              <a:lnSpc>
                <a:spcPct val="110000"/>
              </a:lnSpc>
            </a:pPr>
            <a:r>
              <a:rPr lang="en-GB" sz="1800" dirty="0"/>
              <a:t>Other reasons included</a:t>
            </a:r>
            <a:r>
              <a:rPr lang="en-GB" sz="1800" dirty="0" smtClean="0"/>
              <a:t>: caring responsibilities, having an active job, unable to carry shopping. </a:t>
            </a:r>
            <a:endParaRPr lang="en-GB" sz="19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4664141"/>
            <a:ext cx="7886700" cy="35169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1000" dirty="0"/>
              <a:t>[If walked </a:t>
            </a:r>
            <a:r>
              <a:rPr lang="en-GB" sz="1000" dirty="0" smtClean="0"/>
              <a:t>less than once a week] </a:t>
            </a:r>
            <a:r>
              <a:rPr lang="en-GB" sz="1000" dirty="0"/>
              <a:t>Q2</a:t>
            </a:r>
            <a:r>
              <a:rPr lang="en-GB" sz="1000" dirty="0" smtClean="0"/>
              <a:t>: </a:t>
            </a:r>
            <a:r>
              <a:rPr lang="en-GB" sz="1000" dirty="0"/>
              <a:t>What are the main reasons you do not regularly walk, jog or </a:t>
            </a:r>
            <a:r>
              <a:rPr lang="en-GB" sz="1000" dirty="0" smtClean="0"/>
              <a:t>run as </a:t>
            </a:r>
            <a:r>
              <a:rPr lang="en-GB" sz="1000" dirty="0"/>
              <a:t>a means of active travel for short journeys (less than 20 minutes)? </a:t>
            </a:r>
            <a:r>
              <a:rPr lang="en-GB" sz="1000" b="0" i="1" dirty="0"/>
              <a:t>(unprompted</a:t>
            </a:r>
            <a:r>
              <a:rPr lang="en-GB" sz="1000" b="0" i="1" dirty="0" smtClean="0"/>
              <a:t>) n=51</a:t>
            </a:r>
            <a:endParaRPr lang="en-GB" sz="1000" b="0" i="1" dirty="0"/>
          </a:p>
        </p:txBody>
      </p:sp>
      <p:sp>
        <p:nvSpPr>
          <p:cNvPr id="6" name="Rounded Rectangle 5"/>
          <p:cNvSpPr/>
          <p:nvPr/>
        </p:nvSpPr>
        <p:spPr>
          <a:xfrm>
            <a:off x="5744530" y="1257366"/>
            <a:ext cx="2837564" cy="87186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“I cant get to anywhere I need to be, I live too far away from work, shops </a:t>
            </a:r>
            <a:r>
              <a:rPr lang="en-GB" i="1" dirty="0" smtClean="0"/>
              <a:t>to </a:t>
            </a:r>
            <a:r>
              <a:rPr lang="en-GB" i="1" dirty="0"/>
              <a:t>walk it.”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94741" y="2290174"/>
            <a:ext cx="3067493" cy="73804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“Back issues never sure how far I can walk and return safely.”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32770" y="3417320"/>
            <a:ext cx="3349323" cy="9811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smtClean="0"/>
              <a:t>“</a:t>
            </a:r>
            <a:r>
              <a:rPr lang="en-GB" dirty="0"/>
              <a:t>The only destination I would normally travel to within </a:t>
            </a:r>
            <a:r>
              <a:rPr lang="en-GB" dirty="0" smtClean="0"/>
              <a:t>20 minutes </a:t>
            </a:r>
            <a:r>
              <a:rPr lang="en-GB" dirty="0"/>
              <a:t>walk would be supermarket but as I do my shopping weekly I take the car to load it up</a:t>
            </a:r>
            <a:r>
              <a:rPr lang="en-GB" dirty="0" smtClean="0"/>
              <a:t>.</a:t>
            </a:r>
            <a:r>
              <a:rPr lang="en-GB" i="1" dirty="0" smtClean="0"/>
              <a:t>” </a:t>
            </a:r>
            <a:endParaRPr lang="en-GB" i="1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28650" y="721092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595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107"/>
            <a:ext cx="7886700" cy="666985"/>
          </a:xfrm>
        </p:spPr>
        <p:txBody>
          <a:bodyPr/>
          <a:lstStyle/>
          <a:p>
            <a:r>
              <a:rPr lang="en-GB" dirty="0" smtClean="0"/>
              <a:t>Reasons </a:t>
            </a:r>
            <a:r>
              <a:rPr lang="en-GB" dirty="0"/>
              <a:t>for </a:t>
            </a:r>
            <a:r>
              <a:rPr lang="en-GB" b="1" dirty="0"/>
              <a:t>not</a:t>
            </a:r>
            <a:r>
              <a:rPr lang="en-GB" dirty="0"/>
              <a:t> regularly </a:t>
            </a:r>
            <a:r>
              <a:rPr lang="en-GB" dirty="0" smtClean="0"/>
              <a:t>cycling for </a:t>
            </a:r>
            <a:r>
              <a:rPr lang="en-GB" dirty="0"/>
              <a:t>travel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5348" y="1414984"/>
            <a:ext cx="3886200" cy="28855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500" dirty="0" smtClean="0"/>
              <a:t>Does not </a:t>
            </a:r>
            <a:r>
              <a:rPr lang="en-GB" sz="1500" dirty="0"/>
              <a:t>own a </a:t>
            </a:r>
            <a:r>
              <a:rPr lang="en-GB" sz="1500" dirty="0" smtClean="0"/>
              <a:t>bike (n=90)</a:t>
            </a:r>
            <a:endParaRPr lang="en-GB" sz="1500" dirty="0"/>
          </a:p>
          <a:p>
            <a:pPr>
              <a:lnSpc>
                <a:spcPct val="100000"/>
              </a:lnSpc>
            </a:pPr>
            <a:r>
              <a:rPr lang="en-GB" sz="1500" dirty="0" smtClean="0"/>
              <a:t>Health </a:t>
            </a:r>
            <a:r>
              <a:rPr lang="en-GB" sz="1500" dirty="0"/>
              <a:t>concerns, illness or </a:t>
            </a:r>
            <a:r>
              <a:rPr lang="en-GB" sz="1500" dirty="0" smtClean="0"/>
              <a:t>disability (n=26)</a:t>
            </a:r>
            <a:endParaRPr lang="en-GB" sz="1500" dirty="0"/>
          </a:p>
          <a:p>
            <a:pPr>
              <a:lnSpc>
                <a:spcPct val="100000"/>
              </a:lnSpc>
            </a:pPr>
            <a:r>
              <a:rPr lang="en-GB" sz="1500" dirty="0"/>
              <a:t>Don’t feel safe due to </a:t>
            </a:r>
            <a:r>
              <a:rPr lang="en-GB" sz="1500" dirty="0" smtClean="0"/>
              <a:t>traffic, no cycle lanes/or </a:t>
            </a:r>
            <a:r>
              <a:rPr lang="en-GB" sz="1500" dirty="0"/>
              <a:t>cycling </a:t>
            </a:r>
            <a:r>
              <a:rPr lang="en-GB" sz="1500" dirty="0" smtClean="0"/>
              <a:t>proficiency (n=23)</a:t>
            </a:r>
            <a:endParaRPr lang="en-GB" sz="1500" dirty="0"/>
          </a:p>
          <a:p>
            <a:pPr>
              <a:lnSpc>
                <a:spcPct val="100000"/>
              </a:lnSpc>
            </a:pPr>
            <a:r>
              <a:rPr lang="en-GB" sz="1500" dirty="0"/>
              <a:t>Other reasons included: </a:t>
            </a:r>
            <a:r>
              <a:rPr lang="en-GB" sz="1500" dirty="0" smtClean="0"/>
              <a:t>prefer to walk or drive, no interest in cycling, lack of time, unable to carry shopping, cannot ride a bike</a:t>
            </a:r>
            <a:endParaRPr lang="en-GB" sz="15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4664140"/>
            <a:ext cx="7995928" cy="35169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1000" dirty="0"/>
              <a:t>[If </a:t>
            </a:r>
            <a:r>
              <a:rPr lang="en-GB" sz="1000" dirty="0" smtClean="0"/>
              <a:t>cycled less </a:t>
            </a:r>
            <a:r>
              <a:rPr lang="en-GB" sz="1000" dirty="0"/>
              <a:t>than once a week] Q3: What are the main reasons you do not regularly </a:t>
            </a:r>
            <a:r>
              <a:rPr lang="en-GB" sz="1000" dirty="0" smtClean="0"/>
              <a:t>use </a:t>
            </a:r>
            <a:r>
              <a:rPr lang="en-GB" sz="1000" dirty="0"/>
              <a:t>a bike as a means of active travel for short journeys (less than 20 minutes</a:t>
            </a:r>
            <a:r>
              <a:rPr lang="en-GB" sz="1000" dirty="0" smtClean="0"/>
              <a:t>)? </a:t>
            </a:r>
            <a:r>
              <a:rPr lang="en-GB" sz="1000" b="0" i="1" dirty="0"/>
              <a:t>(unprompted</a:t>
            </a:r>
            <a:r>
              <a:rPr lang="en-GB" sz="1000" b="0" i="1" dirty="0" smtClean="0"/>
              <a:t>) n=162</a:t>
            </a:r>
            <a:endParaRPr lang="en-GB" sz="1000" b="0" i="1" dirty="0"/>
          </a:p>
        </p:txBody>
      </p:sp>
      <p:sp>
        <p:nvSpPr>
          <p:cNvPr id="8" name="Rounded Rectangle 7"/>
          <p:cNvSpPr/>
          <p:nvPr/>
        </p:nvSpPr>
        <p:spPr>
          <a:xfrm>
            <a:off x="5501767" y="2446947"/>
            <a:ext cx="3028950" cy="73804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/>
              <a:t>“I don’t have a bike and I wouldn’t feel confident on the roads.”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9422" y="1337520"/>
            <a:ext cx="3593640" cy="8049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smtClean="0"/>
              <a:t>“</a:t>
            </a:r>
            <a:r>
              <a:rPr lang="en-GB" dirty="0"/>
              <a:t>I don't own cycle, cycling has never been a chosen mode of transport, I felt very anxious and vulnerable when I tried </a:t>
            </a:r>
            <a:r>
              <a:rPr lang="en-GB" dirty="0" smtClean="0"/>
              <a:t>it.”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4937077" y="3366902"/>
            <a:ext cx="3593640" cy="8049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smtClean="0"/>
              <a:t>“</a:t>
            </a:r>
            <a:r>
              <a:rPr lang="en-GB" dirty="0"/>
              <a:t>The only place I go to that close is </a:t>
            </a:r>
            <a:r>
              <a:rPr lang="en-GB" dirty="0" err="1" smtClean="0"/>
              <a:t>Hexthorpe</a:t>
            </a:r>
            <a:r>
              <a:rPr lang="en-GB" dirty="0" smtClean="0"/>
              <a:t> </a:t>
            </a:r>
            <a:r>
              <a:rPr lang="en-GB" dirty="0"/>
              <a:t>and I'm not cycling down </a:t>
            </a:r>
            <a:r>
              <a:rPr lang="en-GB" dirty="0" err="1" smtClean="0"/>
              <a:t>Balby</a:t>
            </a:r>
            <a:r>
              <a:rPr lang="en-GB" dirty="0" smtClean="0"/>
              <a:t> </a:t>
            </a:r>
            <a:r>
              <a:rPr lang="en-GB" dirty="0"/>
              <a:t>road I don't think it's </a:t>
            </a:r>
            <a:r>
              <a:rPr lang="en-GB" dirty="0" smtClean="0"/>
              <a:t>safe.”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28650" y="721092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578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350458"/>
            <a:ext cx="7886700" cy="919810"/>
          </a:xfrm>
        </p:spPr>
        <p:txBody>
          <a:bodyPr/>
          <a:lstStyle/>
          <a:p>
            <a:r>
              <a:rPr lang="en-GB" dirty="0" smtClean="0"/>
              <a:t>Encouraging regular active </a:t>
            </a:r>
            <a:r>
              <a:rPr lang="en-GB" dirty="0"/>
              <a:t>travel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8649" y="1130406"/>
            <a:ext cx="3803187" cy="2682752"/>
          </a:xfrm>
        </p:spPr>
        <p:txBody>
          <a:bodyPr>
            <a:noAutofit/>
          </a:bodyPr>
          <a:lstStyle/>
          <a:p>
            <a:r>
              <a:rPr lang="en-GB" sz="1100" dirty="0" smtClean="0"/>
              <a:t>Nothing (n=26)</a:t>
            </a:r>
          </a:p>
          <a:p>
            <a:r>
              <a:rPr lang="en-GB" sz="1100" dirty="0"/>
              <a:t>If health problems got better (</a:t>
            </a:r>
            <a:r>
              <a:rPr lang="en-GB" sz="1100" dirty="0" smtClean="0"/>
              <a:t>n=20)</a:t>
            </a:r>
          </a:p>
          <a:p>
            <a:r>
              <a:rPr lang="en-GB" sz="1100" dirty="0" smtClean="0"/>
              <a:t>Already walk as much as can/want to (n=13</a:t>
            </a:r>
            <a:r>
              <a:rPr lang="en-GB" sz="1100" dirty="0" smtClean="0"/>
              <a:t>)</a:t>
            </a:r>
            <a:endParaRPr lang="en-GB" sz="1100" dirty="0" smtClean="0"/>
          </a:p>
          <a:p>
            <a:r>
              <a:rPr lang="en-GB" sz="1100" dirty="0" smtClean="0"/>
              <a:t>Paths dedicated for walkers (no cyclists) and free from litter (n=10)</a:t>
            </a:r>
          </a:p>
          <a:p>
            <a:r>
              <a:rPr lang="en-GB" sz="1100" dirty="0" smtClean="0"/>
              <a:t>Places and amenities </a:t>
            </a:r>
            <a:r>
              <a:rPr lang="en-GB" sz="1100" dirty="0"/>
              <a:t>within walking </a:t>
            </a:r>
            <a:r>
              <a:rPr lang="en-GB" sz="1100" dirty="0" smtClean="0"/>
              <a:t>distance (n=6)</a:t>
            </a:r>
          </a:p>
          <a:p>
            <a:r>
              <a:rPr lang="en-GB" sz="1100" dirty="0" smtClean="0"/>
              <a:t>Better weather (n=5)</a:t>
            </a:r>
          </a:p>
          <a:p>
            <a:r>
              <a:rPr lang="en-GB" sz="1100" dirty="0" smtClean="0"/>
              <a:t>Lack of time (n=5)</a:t>
            </a:r>
            <a:endParaRPr lang="en-GB" sz="1100" dirty="0"/>
          </a:p>
          <a:p>
            <a:r>
              <a:rPr lang="en-GB" sz="1100" dirty="0"/>
              <a:t>Other reasons included: COVID-19 pandemic over, </a:t>
            </a:r>
            <a:r>
              <a:rPr lang="en-GB" sz="1100" dirty="0" smtClean="0"/>
              <a:t>Safer streets, incentives to walk, campaign to remind people to walk</a:t>
            </a:r>
            <a:r>
              <a:rPr lang="en-GB" sz="1100" dirty="0"/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1112465"/>
            <a:ext cx="4229516" cy="3372681"/>
          </a:xfrm>
        </p:spPr>
        <p:txBody>
          <a:bodyPr>
            <a:noAutofit/>
          </a:bodyPr>
          <a:lstStyle/>
          <a:p>
            <a:r>
              <a:rPr lang="en-GB" sz="1100" dirty="0" smtClean="0"/>
              <a:t>Nothing (n=42) </a:t>
            </a:r>
          </a:p>
          <a:p>
            <a:r>
              <a:rPr lang="en-GB" sz="1100" dirty="0" smtClean="0"/>
              <a:t>If health problems got better (n=16</a:t>
            </a:r>
            <a:r>
              <a:rPr lang="en-GB" sz="1100" dirty="0" smtClean="0"/>
              <a:t>)</a:t>
            </a:r>
            <a:endParaRPr lang="en-GB" sz="100" dirty="0" smtClean="0"/>
          </a:p>
          <a:p>
            <a:r>
              <a:rPr lang="en-GB" sz="1100" dirty="0" smtClean="0"/>
              <a:t>Owning a bike (n=39) – did not specify if cost was a barrier</a:t>
            </a:r>
          </a:p>
          <a:p>
            <a:r>
              <a:rPr lang="en-GB" sz="1100" dirty="0"/>
              <a:t>Safe cycle-only lanes and </a:t>
            </a:r>
            <a:r>
              <a:rPr lang="en-GB" sz="1100" dirty="0" smtClean="0"/>
              <a:t>routes (n=31)</a:t>
            </a:r>
            <a:endParaRPr lang="en-GB" sz="1100" dirty="0"/>
          </a:p>
          <a:p>
            <a:pPr lvl="1"/>
            <a:r>
              <a:rPr lang="en-GB" sz="1100" dirty="0"/>
              <a:t>Traffic and pedestrian </a:t>
            </a:r>
            <a:r>
              <a:rPr lang="en-GB" sz="1100" dirty="0" smtClean="0"/>
              <a:t>free</a:t>
            </a:r>
          </a:p>
          <a:p>
            <a:r>
              <a:rPr lang="en-GB" sz="1100" dirty="0" smtClean="0"/>
              <a:t>Help </a:t>
            </a:r>
            <a:r>
              <a:rPr lang="en-GB" sz="1100" dirty="0"/>
              <a:t>to buy or hire a </a:t>
            </a:r>
            <a:r>
              <a:rPr lang="en-GB" sz="1100" dirty="0" smtClean="0"/>
              <a:t>bicycle (n=19)</a:t>
            </a:r>
          </a:p>
          <a:p>
            <a:r>
              <a:rPr lang="en-GB" sz="1100" dirty="0" smtClean="0"/>
              <a:t>Safe </a:t>
            </a:r>
            <a:r>
              <a:rPr lang="en-GB" sz="1100" dirty="0"/>
              <a:t>bike </a:t>
            </a:r>
            <a:r>
              <a:rPr lang="en-GB" sz="1100" dirty="0" smtClean="0"/>
              <a:t>storage (n=8)</a:t>
            </a:r>
            <a:endParaRPr lang="en-GB" sz="1100" dirty="0"/>
          </a:p>
          <a:p>
            <a:r>
              <a:rPr lang="en-GB" sz="1100" dirty="0" smtClean="0"/>
              <a:t>Cycling </a:t>
            </a:r>
            <a:r>
              <a:rPr lang="en-GB" sz="1100" dirty="0"/>
              <a:t>groups/lessons to build </a:t>
            </a:r>
            <a:r>
              <a:rPr lang="en-GB" sz="1100" dirty="0" smtClean="0"/>
              <a:t>confidence (n=6)</a:t>
            </a:r>
          </a:p>
          <a:p>
            <a:r>
              <a:rPr lang="en-GB" sz="1100" dirty="0" smtClean="0"/>
              <a:t>Other reasons included: better weather, COVID-19 pandemic over, better attitudes from drivers, better road conditions</a:t>
            </a:r>
            <a:endParaRPr lang="en-GB" sz="11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76572" y="760774"/>
            <a:ext cx="3995428" cy="351691"/>
          </a:xfrm>
        </p:spPr>
        <p:txBody>
          <a:bodyPr/>
          <a:lstStyle/>
          <a:p>
            <a:r>
              <a:rPr lang="en-GB" dirty="0"/>
              <a:t>Walking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4572000" y="720614"/>
            <a:ext cx="3995428" cy="35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600" b="1" i="0" kern="1200" spc="50" baseline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7675" indent="-22225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-120"/>
              <a:buChar char="◦"/>
              <a:tabLst/>
              <a:defRPr sz="180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712788" indent="-22225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.AppleSystemUIFont" charset="-120"/>
              <a:buChar char="-"/>
              <a:tabLst/>
              <a:defRPr sz="150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933450" indent="-220663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35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155700" indent="-22225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35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Cycling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8650" y="569603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76572" y="4599419"/>
            <a:ext cx="8084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[If walked 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or cycled once 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a 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week or less] 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Q6/Q7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. What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, if anything, would help or encourage you to walk, jog or 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run/use a bike </a:t>
            </a:r>
            <a:r>
              <a:rPr lang="en-GB" sz="1000" b="1" spc="50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as a means of travel more regularly for short </a:t>
            </a:r>
            <a:r>
              <a:rPr lang="en-GB" sz="1000" b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journeys? </a:t>
            </a:r>
            <a:r>
              <a:rPr lang="en-GB" sz="1000" i="1" spc="50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(unprompted) Q6 n=108 Q7 n=166</a:t>
            </a:r>
            <a:endParaRPr lang="en-GB" sz="1000" i="1" spc="50" dirty="0">
              <a:solidFill>
                <a:schemeClr val="accent4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695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51451" y="1590319"/>
            <a:ext cx="2309022" cy="50783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29841" y="1590319"/>
            <a:ext cx="2333616" cy="50783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223751"/>
            <a:ext cx="7886700" cy="936625"/>
          </a:xfrm>
        </p:spPr>
        <p:txBody>
          <a:bodyPr/>
          <a:lstStyle/>
          <a:p>
            <a:r>
              <a:rPr lang="en-GB" dirty="0"/>
              <a:t>Observations on walking and cycling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2"/>
          </p:nvPr>
        </p:nvSpPr>
        <p:spPr>
          <a:xfrm>
            <a:off x="563217" y="4658638"/>
            <a:ext cx="8084393" cy="315115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GB" sz="1000" b="1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Q8: What have you noticed about walking and cycling in Doncaster over the last 12 months?</a:t>
            </a:r>
            <a:r>
              <a:rPr lang="en-GB" sz="1000" i="1" dirty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 (unprompted) </a:t>
            </a:r>
            <a:r>
              <a:rPr lang="en-GB" sz="1000" i="1" dirty="0" smtClean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rPr>
              <a:t>n=163</a:t>
            </a:r>
            <a:endParaRPr lang="en-GB" sz="1000" i="1" dirty="0">
              <a:solidFill>
                <a:schemeClr val="accent4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5"/>
          </p:nvPr>
        </p:nvSpPr>
        <p:spPr>
          <a:xfrm>
            <a:off x="3470565" y="2164457"/>
            <a:ext cx="2389908" cy="2324415"/>
          </a:xfrm>
        </p:spPr>
        <p:txBody>
          <a:bodyPr>
            <a:normAutofit fontScale="92500" lnSpcReduction="10000"/>
          </a:bodyPr>
          <a:lstStyle/>
          <a:p>
            <a:r>
              <a:rPr lang="en-GB" sz="1400" dirty="0"/>
              <a:t>New cycle paths (n=13)</a:t>
            </a:r>
          </a:p>
          <a:p>
            <a:r>
              <a:rPr lang="en-GB" sz="1400" dirty="0" smtClean="0"/>
              <a:t>Cyclists </a:t>
            </a:r>
            <a:r>
              <a:rPr lang="en-GB" sz="1400" dirty="0"/>
              <a:t>using </a:t>
            </a:r>
            <a:r>
              <a:rPr lang="en-GB" sz="1400" dirty="0" smtClean="0"/>
              <a:t>pavements (n=5)</a:t>
            </a:r>
            <a:endParaRPr lang="en-GB" sz="1400" dirty="0"/>
          </a:p>
          <a:p>
            <a:r>
              <a:rPr lang="en-GB" sz="1400" dirty="0" smtClean="0"/>
              <a:t>Disrepair </a:t>
            </a:r>
            <a:r>
              <a:rPr lang="en-GB" sz="1400" dirty="0"/>
              <a:t>of roads and country lanes. e.g. walking paths overgrown or </a:t>
            </a:r>
            <a:r>
              <a:rPr lang="en-GB" sz="1400" dirty="0" smtClean="0"/>
              <a:t>blocked (n=15)</a:t>
            </a:r>
          </a:p>
          <a:p>
            <a:pPr marL="0" indent="0" algn="ctr">
              <a:buNone/>
            </a:pPr>
            <a:endParaRPr lang="en-GB" sz="1200" i="1" dirty="0" smtClean="0"/>
          </a:p>
          <a:p>
            <a:pPr marL="0" indent="0" algn="ctr">
              <a:buNone/>
            </a:pPr>
            <a:r>
              <a:rPr lang="en-GB" sz="1200" i="1" dirty="0" smtClean="0">
                <a:solidFill>
                  <a:schemeClr val="accent2"/>
                </a:solidFill>
              </a:rPr>
              <a:t>“At </a:t>
            </a:r>
            <a:r>
              <a:rPr lang="en-GB" sz="1200" i="1" dirty="0">
                <a:solidFill>
                  <a:schemeClr val="accent2"/>
                </a:solidFill>
              </a:rPr>
              <a:t>the minute </a:t>
            </a:r>
            <a:r>
              <a:rPr lang="en-GB" sz="1200" i="1" dirty="0" smtClean="0">
                <a:solidFill>
                  <a:schemeClr val="accent2"/>
                </a:solidFill>
              </a:rPr>
              <a:t>a lot </a:t>
            </a:r>
            <a:r>
              <a:rPr lang="en-GB" sz="1200" i="1" dirty="0">
                <a:solidFill>
                  <a:schemeClr val="accent2"/>
                </a:solidFill>
              </a:rPr>
              <a:t>of walking routes are </a:t>
            </a:r>
            <a:r>
              <a:rPr lang="en-GB" sz="1200" i="1" dirty="0" smtClean="0">
                <a:solidFill>
                  <a:schemeClr val="accent2"/>
                </a:solidFill>
              </a:rPr>
              <a:t>overgrown”</a:t>
            </a:r>
            <a:endParaRPr lang="en-GB" sz="1200" i="1" dirty="0">
              <a:solidFill>
                <a:schemeClr val="accent2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563217" y="2227163"/>
            <a:ext cx="2520380" cy="2340291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More people walking and cycling, especially during lockdown </a:t>
            </a:r>
            <a:r>
              <a:rPr lang="en-GB" dirty="0" smtClean="0"/>
              <a:t>(n=71)</a:t>
            </a:r>
          </a:p>
          <a:p>
            <a:r>
              <a:rPr lang="en-GB" dirty="0" smtClean="0"/>
              <a:t>Less </a:t>
            </a:r>
            <a:r>
              <a:rPr lang="en-GB" dirty="0"/>
              <a:t>people walking and cycling, especially during lockdown </a:t>
            </a:r>
            <a:r>
              <a:rPr lang="en-GB" dirty="0" smtClean="0"/>
              <a:t>(n=5)</a:t>
            </a:r>
          </a:p>
          <a:p>
            <a:endParaRPr lang="en-GB" sz="200" dirty="0" smtClean="0"/>
          </a:p>
          <a:p>
            <a:endParaRPr lang="en-GB" sz="1300" dirty="0" smtClean="0"/>
          </a:p>
          <a:p>
            <a:pPr marL="0" indent="0" algn="ctr">
              <a:buNone/>
            </a:pPr>
            <a:r>
              <a:rPr lang="en-GB" i="1" dirty="0" smtClean="0">
                <a:solidFill>
                  <a:schemeClr val="accent2"/>
                </a:solidFill>
              </a:rPr>
              <a:t>“The </a:t>
            </a:r>
            <a:r>
              <a:rPr lang="en-GB" i="1" dirty="0">
                <a:solidFill>
                  <a:schemeClr val="accent2"/>
                </a:solidFill>
              </a:rPr>
              <a:t>numbers increased over lockdown but as more people are getting back to their normal schedules the numbers are dropping </a:t>
            </a:r>
            <a:r>
              <a:rPr lang="en-GB" i="1" dirty="0" smtClean="0">
                <a:solidFill>
                  <a:schemeClr val="accent2"/>
                </a:solidFill>
              </a:rPr>
              <a:t>again”</a:t>
            </a:r>
            <a:endParaRPr lang="en-GB" i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715" y="1699189"/>
            <a:ext cx="2118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Activity levels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244545" y="2191645"/>
            <a:ext cx="2246067" cy="1540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5425" indent="-225425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7675" indent="-22225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-120"/>
              <a:buChar char="◦"/>
              <a:tabLst/>
              <a:defRPr sz="180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712788" indent="-22225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.AppleSystemUIFont" charset="-120"/>
              <a:buChar char="-"/>
              <a:tabLst/>
              <a:defRPr sz="150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933450" indent="-220663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35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155700" indent="-222250" algn="l" defTabSz="6858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350" b="0" i="0" kern="1200" spc="5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Increased litter/fly </a:t>
            </a:r>
            <a:r>
              <a:rPr lang="en-GB" sz="1200" dirty="0" smtClean="0"/>
              <a:t>tipping (n=7)</a:t>
            </a:r>
            <a:endParaRPr lang="en-GB" sz="1200" dirty="0"/>
          </a:p>
          <a:p>
            <a:r>
              <a:rPr lang="en-GB" sz="1200" dirty="0"/>
              <a:t>‘Gangs’/groups of </a:t>
            </a:r>
            <a:r>
              <a:rPr lang="en-GB" sz="1200" dirty="0" smtClean="0"/>
              <a:t>people is </a:t>
            </a:r>
            <a:r>
              <a:rPr lang="en-GB" sz="1200" dirty="0"/>
              <a:t>a barrier to walking or </a:t>
            </a:r>
            <a:r>
              <a:rPr lang="en-GB" sz="1200" dirty="0" smtClean="0"/>
              <a:t>cycling (n=4)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4277" y="1588183"/>
            <a:ext cx="1868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Safety &amp; Maintenance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44545" y="1588182"/>
            <a:ext cx="2246067" cy="50783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  Anti-social </a:t>
            </a:r>
            <a:endParaRPr lang="en-GB" b="1" dirty="0" smtClean="0"/>
          </a:p>
          <a:p>
            <a:r>
              <a:rPr lang="en-GB" b="1" dirty="0" smtClean="0"/>
              <a:t>  behaviour/crime</a:t>
            </a:r>
            <a:endParaRPr lang="en-GB" b="1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628650" y="721092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29841" y="1156030"/>
            <a:ext cx="4572000" cy="2431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indent="-225425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spc="5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Nothing has changed (n=33)</a:t>
            </a:r>
          </a:p>
        </p:txBody>
      </p:sp>
    </p:spTree>
    <p:extLst>
      <p:ext uri="{BB962C8B-B14F-4D97-AF65-F5344CB8AC3E}">
        <p14:creationId xmlns:p14="http://schemas.microsoft.com/office/powerpoint/2010/main" val="446862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107"/>
            <a:ext cx="7886700" cy="746827"/>
          </a:xfrm>
        </p:spPr>
        <p:txBody>
          <a:bodyPr/>
          <a:lstStyle/>
          <a:p>
            <a:r>
              <a:rPr lang="en-GB" dirty="0"/>
              <a:t>Implications of the active travel </a:t>
            </a:r>
            <a:r>
              <a:rPr lang="en-GB" dirty="0" smtClean="0"/>
              <a:t>poll </a:t>
            </a:r>
            <a:r>
              <a:rPr lang="en-GB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14846"/>
            <a:ext cx="7646670" cy="30856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GB" sz="1900" dirty="0"/>
              <a:t>Walking should be the priority: fewer barriers; more equitable; integrated into daily life more easily; </a:t>
            </a:r>
            <a:r>
              <a:rPr lang="en-GB" sz="1900" dirty="0" smtClean="0"/>
              <a:t>and popular </a:t>
            </a:r>
            <a:r>
              <a:rPr lang="en-GB" sz="1900" dirty="0"/>
              <a:t>(7/10 claim to walk for transport regularly</a:t>
            </a:r>
            <a:r>
              <a:rPr lang="en-GB" sz="1900" dirty="0" smtClean="0"/>
              <a:t>). However, very few immediate actions the Council can implement to increase levels as barriers are highly personal and varied. </a:t>
            </a:r>
            <a:endParaRPr lang="en-GB" sz="1900" dirty="0"/>
          </a:p>
          <a:p>
            <a:pPr>
              <a:lnSpc>
                <a:spcPct val="110000"/>
              </a:lnSpc>
            </a:pPr>
            <a:r>
              <a:rPr lang="en-GB" sz="1900" dirty="0" smtClean="0"/>
              <a:t>There are lower levels of cycling for both leisure and travel and some residents have </a:t>
            </a:r>
            <a:r>
              <a:rPr lang="en-GB" sz="1900" dirty="0"/>
              <a:t>significantly less motivation to </a:t>
            </a:r>
            <a:r>
              <a:rPr lang="en-GB" sz="1900" dirty="0" smtClean="0"/>
              <a:t>engage. Cycling </a:t>
            </a:r>
            <a:r>
              <a:rPr lang="en-GB" sz="1900" dirty="0"/>
              <a:t>is especially appropriate for longer journeys (but in the context that cycling remains a minority mode of transport</a:t>
            </a:r>
            <a:r>
              <a:rPr lang="en-GB" sz="1900" dirty="0" smtClean="0"/>
              <a:t>).  </a:t>
            </a:r>
            <a:endParaRPr lang="en-GB" sz="1900" dirty="0"/>
          </a:p>
          <a:p>
            <a:pPr>
              <a:lnSpc>
                <a:spcPct val="110000"/>
              </a:lnSpc>
            </a:pPr>
            <a:r>
              <a:rPr lang="en-GB" sz="1900" dirty="0"/>
              <a:t>Promote cycling and walking for fun/leisure as a ‘gateway’ into active </a:t>
            </a:r>
            <a:r>
              <a:rPr lang="en-GB" sz="1900" dirty="0" smtClean="0"/>
              <a:t>transport. </a:t>
            </a:r>
            <a:endParaRPr lang="en-GB" sz="1900" dirty="0"/>
          </a:p>
          <a:p>
            <a:pPr>
              <a:lnSpc>
                <a:spcPct val="110000"/>
              </a:lnSpc>
            </a:pPr>
            <a:r>
              <a:rPr lang="en-GB" sz="1900" dirty="0"/>
              <a:t>BUT only alongside infrastructure improvements – anything that increases perceived safety, but especially traffic calming and bike </a:t>
            </a:r>
            <a:r>
              <a:rPr lang="en-GB" sz="1900" dirty="0" smtClean="0"/>
              <a:t>paths.</a:t>
            </a:r>
            <a:endParaRPr lang="en-GB" sz="1900" dirty="0"/>
          </a:p>
          <a:p>
            <a:pPr>
              <a:lnSpc>
                <a:spcPct val="110000"/>
              </a:lnSpc>
            </a:pPr>
            <a:r>
              <a:rPr lang="en-GB" sz="1900" dirty="0"/>
              <a:t>Build on momentum achieved through </a:t>
            </a:r>
            <a:r>
              <a:rPr lang="en-GB" sz="1900" dirty="0" smtClean="0"/>
              <a:t>lockdown. </a:t>
            </a:r>
            <a:endParaRPr lang="en-GB" sz="19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28650" y="800934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49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Appendices</a:t>
            </a:r>
          </a:p>
        </p:txBody>
      </p:sp>
    </p:spTree>
    <p:extLst>
      <p:ext uri="{BB962C8B-B14F-4D97-AF65-F5344CB8AC3E}">
        <p14:creationId xmlns:p14="http://schemas.microsoft.com/office/powerpoint/2010/main" val="1432269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107"/>
            <a:ext cx="7886700" cy="746827"/>
          </a:xfrm>
        </p:spPr>
        <p:txBody>
          <a:bodyPr/>
          <a:lstStyle/>
          <a:p>
            <a:r>
              <a:rPr lang="en-GB" dirty="0" smtClean="0"/>
              <a:t>Demographic breakdowns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14846"/>
            <a:ext cx="7646670" cy="3085692"/>
          </a:xfrm>
        </p:spPr>
        <p:txBody>
          <a:bodyPr>
            <a:normAutofit/>
          </a:bodyPr>
          <a:lstStyle/>
          <a:p>
            <a:pPr marL="225425" lvl="1" indent="-2254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100" dirty="0" smtClean="0"/>
              <a:t>The following slides show the breakdown of Question 1 by </a:t>
            </a:r>
            <a:r>
              <a:rPr lang="en-GB" sz="2100" dirty="0"/>
              <a:t>key </a:t>
            </a:r>
            <a:r>
              <a:rPr lang="en-GB" sz="2100" dirty="0" smtClean="0"/>
              <a:t>characteristics.</a:t>
            </a:r>
          </a:p>
          <a:p>
            <a:pPr marL="225425" lvl="1" indent="-2254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100" dirty="0" smtClean="0"/>
              <a:t>Basic </a:t>
            </a:r>
            <a:r>
              <a:rPr lang="en-GB" sz="2100" dirty="0"/>
              <a:t>colour coding has been used to highlight where </a:t>
            </a:r>
            <a:r>
              <a:rPr lang="en-GB" sz="2100" dirty="0" smtClean="0"/>
              <a:t>differences are statistically </a:t>
            </a:r>
            <a:r>
              <a:rPr lang="en-GB" sz="2100" dirty="0" smtClean="0"/>
              <a:t>significant:</a:t>
            </a:r>
          </a:p>
          <a:p>
            <a:pPr marL="490538" lvl="2" indent="-2254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Green indicates a significantly higher value than the cell/s with a* within the same category</a:t>
            </a:r>
          </a:p>
          <a:p>
            <a:pPr marL="490538" lvl="2" indent="-2254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Orange indicates a significantly </a:t>
            </a:r>
            <a:r>
              <a:rPr lang="en-GB" dirty="0"/>
              <a:t>lower </a:t>
            </a:r>
            <a:r>
              <a:rPr lang="en-GB" dirty="0" smtClean="0"/>
              <a:t>value than </a:t>
            </a:r>
            <a:r>
              <a:rPr lang="en-GB" dirty="0"/>
              <a:t>the </a:t>
            </a:r>
            <a:r>
              <a:rPr lang="en-GB" dirty="0" smtClean="0"/>
              <a:t>cell/s </a:t>
            </a:r>
            <a:r>
              <a:rPr lang="en-GB" dirty="0"/>
              <a:t>with </a:t>
            </a:r>
            <a:r>
              <a:rPr lang="en-GB" dirty="0" smtClean="0"/>
              <a:t>a</a:t>
            </a:r>
            <a:r>
              <a:rPr lang="en-GB" dirty="0"/>
              <a:t>* within the same category</a:t>
            </a:r>
          </a:p>
          <a:p>
            <a:pPr marL="490538" lvl="2" indent="-225425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490538" lvl="2" indent="-225425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225425" lvl="1" indent="0">
              <a:buNone/>
            </a:pP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28650" y="800934"/>
            <a:ext cx="7886700" cy="63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067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212819"/>
              </p:ext>
            </p:extLst>
          </p:nvPr>
        </p:nvGraphicFramePr>
        <p:xfrm>
          <a:off x="394873" y="538216"/>
          <a:ext cx="8472600" cy="4302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75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6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534592"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000">
                <a:tc rowSpan="4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45-64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8001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4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British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disability, mental health or illness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but no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has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 </a:t>
                      </a:r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level on joining panel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inactive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active 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community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873" y="0"/>
            <a:ext cx="7886700" cy="482442"/>
          </a:xfrm>
        </p:spPr>
        <p:txBody>
          <a:bodyPr>
            <a:normAutofit/>
          </a:bodyPr>
          <a:lstStyle/>
          <a:p>
            <a:r>
              <a:rPr lang="en-GB" sz="2000" dirty="0"/>
              <a:t>Walk, jog or run for fun or leisure</a:t>
            </a:r>
          </a:p>
        </p:txBody>
      </p:sp>
    </p:spTree>
    <p:extLst>
      <p:ext uri="{BB962C8B-B14F-4D97-AF65-F5344CB8AC3E}">
        <p14:creationId xmlns:p14="http://schemas.microsoft.com/office/powerpoint/2010/main" val="1270433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935150"/>
              </p:ext>
            </p:extLst>
          </p:nvPr>
        </p:nvGraphicFramePr>
        <p:xfrm>
          <a:off x="180752" y="138222"/>
          <a:ext cx="8676168" cy="485193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44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6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55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24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98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34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261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840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65537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274">
                <a:tc rowSpan="8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full-time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part-time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Self-employed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Retired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 and seeking work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work and looking after home or family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 sick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9274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level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6665">
                <a:tc rowSpan="7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 composition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745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323362"/>
              </p:ext>
            </p:extLst>
          </p:nvPr>
        </p:nvGraphicFramePr>
        <p:xfrm>
          <a:off x="394873" y="538216"/>
          <a:ext cx="8472600" cy="4302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754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65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44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71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486431"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4000">
                <a:tc rowSpan="4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45-64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8001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4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British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disability, mental health or illness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but no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has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 level on joining panel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inactive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active 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community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873" y="0"/>
            <a:ext cx="8238823" cy="482442"/>
          </a:xfrm>
        </p:spPr>
        <p:txBody>
          <a:bodyPr>
            <a:normAutofit/>
          </a:bodyPr>
          <a:lstStyle/>
          <a:p>
            <a:r>
              <a:rPr lang="en-GB" sz="2000" dirty="0" smtClean="0"/>
              <a:t>A short walk, jog or run to travel somewhere (less than </a:t>
            </a:r>
            <a:r>
              <a:rPr lang="en-GB" sz="2000" dirty="0" smtClean="0"/>
              <a:t>20 minutes</a:t>
            </a:r>
            <a:r>
              <a:rPr lang="en-GB" sz="2000" dirty="0" smtClean="0"/>
              <a:t>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35208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001974"/>
              </p:ext>
            </p:extLst>
          </p:nvPr>
        </p:nvGraphicFramePr>
        <p:xfrm>
          <a:off x="180752" y="138222"/>
          <a:ext cx="8676168" cy="485193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4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044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61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55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24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667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65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2616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8407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65537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274">
                <a:tc rowSpan="8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full-time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part-time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Self-employed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Retired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 and seeking work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work and looking after home or family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 sick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9274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level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6665">
                <a:tc rowSpan="7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 composition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068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759440"/>
              </p:ext>
            </p:extLst>
          </p:nvPr>
        </p:nvGraphicFramePr>
        <p:xfrm>
          <a:off x="394873" y="538216"/>
          <a:ext cx="8472600" cy="4302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75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6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534592"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000">
                <a:tc rowSpan="4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45-64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8001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4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British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disability, mental health or illness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but no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has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 level on joining panel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inactive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active 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community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873" y="54107"/>
            <a:ext cx="8238823" cy="482442"/>
          </a:xfrm>
        </p:spPr>
        <p:txBody>
          <a:bodyPr>
            <a:normAutofit/>
          </a:bodyPr>
          <a:lstStyle/>
          <a:p>
            <a:r>
              <a:rPr lang="en-GB" sz="2000" dirty="0" smtClean="0"/>
              <a:t>A longer walk, jog or run to travel somewhere (</a:t>
            </a:r>
            <a:r>
              <a:rPr lang="en-GB" sz="2000" dirty="0" smtClean="0"/>
              <a:t>20 minutes </a:t>
            </a:r>
            <a:r>
              <a:rPr lang="en-GB" sz="2000" dirty="0" smtClean="0"/>
              <a:t>or more)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7015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80752" y="138222"/>
          <a:ext cx="8676168" cy="485193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44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6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55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24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98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34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261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840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65537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274">
                <a:tc rowSpan="8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full-time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part-time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Self-employed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Retired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 and seeking work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work and looking after home or family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 sick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9274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level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6665">
                <a:tc rowSpan="7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 composition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91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834573"/>
              </p:ext>
            </p:extLst>
          </p:nvPr>
        </p:nvGraphicFramePr>
        <p:xfrm>
          <a:off x="394873" y="538216"/>
          <a:ext cx="8472600" cy="424964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75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6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534592"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5626">
                <a:tc rowSpan="4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45-64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8001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4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British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956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disability, mental health or illness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but no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has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9437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 level on joining panel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inactive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active 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community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873" y="0"/>
            <a:ext cx="7886700" cy="482442"/>
          </a:xfrm>
        </p:spPr>
        <p:txBody>
          <a:bodyPr>
            <a:normAutofit/>
          </a:bodyPr>
          <a:lstStyle/>
          <a:p>
            <a:r>
              <a:rPr lang="en-GB" sz="2000" dirty="0" smtClean="0"/>
              <a:t>Bike ride for fun, leisure or sport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51528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834744"/>
              </p:ext>
            </p:extLst>
          </p:nvPr>
        </p:nvGraphicFramePr>
        <p:xfrm>
          <a:off x="180752" y="138222"/>
          <a:ext cx="8676168" cy="485193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4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044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61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55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24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998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734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2616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8407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65537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274">
                <a:tc rowSpan="8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full-time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part-time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Self-employed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Retired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 and seeking work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work and looking after home or family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 sick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9274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level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6665">
                <a:tc rowSpan="7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 composition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947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704362"/>
              </p:ext>
            </p:extLst>
          </p:nvPr>
        </p:nvGraphicFramePr>
        <p:xfrm>
          <a:off x="394873" y="538216"/>
          <a:ext cx="8472600" cy="4302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754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65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534592"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4000">
                <a:tc rowSpan="4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45-64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8001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4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British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disability, mental health or illness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but no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has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 level on joining panel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inactive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active 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community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873" y="0"/>
            <a:ext cx="8238823" cy="482442"/>
          </a:xfrm>
        </p:spPr>
        <p:txBody>
          <a:bodyPr>
            <a:normAutofit/>
          </a:bodyPr>
          <a:lstStyle/>
          <a:p>
            <a:r>
              <a:rPr lang="en-GB" sz="2000" dirty="0" smtClean="0"/>
              <a:t>A short bike ride to travel somewhere (less than </a:t>
            </a:r>
            <a:r>
              <a:rPr lang="en-GB" sz="2000" dirty="0" smtClean="0"/>
              <a:t>20 minutes</a:t>
            </a:r>
            <a:r>
              <a:rPr lang="en-GB" sz="2000" dirty="0" smtClean="0"/>
              <a:t>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66972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80752" y="138222"/>
          <a:ext cx="8676168" cy="486795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4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044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61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55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24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998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734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2616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8407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65537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274">
                <a:tc rowSpan="8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full-time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part-time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Self-employed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Retired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 and seeking work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work and looking after home or family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 sick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9274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level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6665">
                <a:tc rowSpan="7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 composition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  <a:p>
                      <a:pPr marL="0" algn="r" defTabSz="685800" rtl="0" eaLnBrk="1" fontAlgn="t" latinLnBrk="0" hangingPunct="1"/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474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784207"/>
              </p:ext>
            </p:extLst>
          </p:nvPr>
        </p:nvGraphicFramePr>
        <p:xfrm>
          <a:off x="394873" y="538216"/>
          <a:ext cx="8472600" cy="4302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75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6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534592"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000">
                <a:tc rowSpan="4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45-64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8001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4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Ethnicity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British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78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Disability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disability, mental health or illness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but no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Yes, has substantial impact on daily life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 level on joining panel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inactive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Physically active 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community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GB" sz="800" dirty="0" smtClean="0"/>
                        <a:t>*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873" y="54107"/>
            <a:ext cx="8238823" cy="482442"/>
          </a:xfrm>
        </p:spPr>
        <p:txBody>
          <a:bodyPr>
            <a:normAutofit/>
          </a:bodyPr>
          <a:lstStyle/>
          <a:p>
            <a:r>
              <a:rPr lang="en-GB" sz="2000" dirty="0" smtClean="0"/>
              <a:t>A longer bike ride to travel somewhere (20minutes or more)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48415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80752" y="138222"/>
          <a:ext cx="8676168" cy="485193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44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6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55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24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98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34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261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840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655372">
                <a:tc grid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en-GB" sz="800" b="1" u="none" strike="noStrike" kern="1200" baseline="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least 4 times a week</a:t>
                      </a:r>
                      <a:endParaRPr lang="en-GB" sz="800" b="1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week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fortnight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a month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once in the last 3 months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at all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 Know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274">
                <a:tc rowSpan="8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 status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full-time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part-time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Self-employed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Retired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 and seeking work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work and looking after home or family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 sick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9274">
                <a:tc rowSpan="2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level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6665">
                <a:tc rowSpan="7"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 composition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rgbClr val="1B3F5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adult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6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no children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one child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19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adults and two or more children aged 18 or under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92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en-GB" sz="800" b="1" u="none" strike="noStrike" kern="1200" dirty="0">
                          <a:solidFill>
                            <a:srgbClr val="1B3F5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t" latinLnBrk="0" hangingPunct="1"/>
                      <a:r>
                        <a:rPr lang="en-GB" sz="8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en-GB" sz="800" b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3504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FE">
      <a:dk1>
        <a:srgbClr val="000000"/>
      </a:dk1>
      <a:lt1>
        <a:srgbClr val="FFFFFF"/>
      </a:lt1>
      <a:dk2>
        <a:srgbClr val="1B3F59"/>
      </a:dk2>
      <a:lt2>
        <a:srgbClr val="8090A8"/>
      </a:lt2>
      <a:accent1>
        <a:srgbClr val="1B3F59"/>
      </a:accent1>
      <a:accent2>
        <a:srgbClr val="006B97"/>
      </a:accent2>
      <a:accent3>
        <a:srgbClr val="8657A1"/>
      </a:accent3>
      <a:accent4>
        <a:srgbClr val="F37836"/>
      </a:accent4>
      <a:accent5>
        <a:srgbClr val="649D35"/>
      </a:accent5>
      <a:accent6>
        <a:srgbClr val="8090A8"/>
      </a:accent6>
      <a:hlink>
        <a:srgbClr val="F37836"/>
      </a:hlink>
      <a:folHlink>
        <a:srgbClr val="649D35"/>
      </a:folHlink>
    </a:clrScheme>
    <a:fontScheme name="CFE">
      <a:majorFont>
        <a:latin typeface="Playfair Display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FE colours">
    <a:dk1>
      <a:srgbClr val="1B3F59"/>
    </a:dk1>
    <a:lt1>
      <a:sysClr val="window" lastClr="FFFFFF"/>
    </a:lt1>
    <a:dk2>
      <a:srgbClr val="8090A8"/>
    </a:dk2>
    <a:lt2>
      <a:srgbClr val="E7E6E6"/>
    </a:lt2>
    <a:accent1>
      <a:srgbClr val="006B97"/>
    </a:accent1>
    <a:accent2>
      <a:srgbClr val="78A22F"/>
    </a:accent2>
    <a:accent3>
      <a:srgbClr val="8657A1"/>
    </a:accent3>
    <a:accent4>
      <a:srgbClr val="F37836"/>
    </a:accent4>
    <a:accent5>
      <a:srgbClr val="8090A8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FE colours">
    <a:dk1>
      <a:srgbClr val="1B3F59"/>
    </a:dk1>
    <a:lt1>
      <a:sysClr val="window" lastClr="FFFFFF"/>
    </a:lt1>
    <a:dk2>
      <a:srgbClr val="8090A8"/>
    </a:dk2>
    <a:lt2>
      <a:srgbClr val="E7E6E6"/>
    </a:lt2>
    <a:accent1>
      <a:srgbClr val="006B97"/>
    </a:accent1>
    <a:accent2>
      <a:srgbClr val="78A22F"/>
    </a:accent2>
    <a:accent3>
      <a:srgbClr val="8657A1"/>
    </a:accent3>
    <a:accent4>
      <a:srgbClr val="F37836"/>
    </a:accent4>
    <a:accent5>
      <a:srgbClr val="8090A8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FE colours">
    <a:dk1>
      <a:srgbClr val="1B3F59"/>
    </a:dk1>
    <a:lt1>
      <a:sysClr val="window" lastClr="FFFFFF"/>
    </a:lt1>
    <a:dk2>
      <a:srgbClr val="8090A8"/>
    </a:dk2>
    <a:lt2>
      <a:srgbClr val="E7E6E6"/>
    </a:lt2>
    <a:accent1>
      <a:srgbClr val="006B97"/>
    </a:accent1>
    <a:accent2>
      <a:srgbClr val="78A22F"/>
    </a:accent2>
    <a:accent3>
      <a:srgbClr val="8657A1"/>
    </a:accent3>
    <a:accent4>
      <a:srgbClr val="F37836"/>
    </a:accent4>
    <a:accent5>
      <a:srgbClr val="8090A8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FE colours">
    <a:dk1>
      <a:srgbClr val="1B3F59"/>
    </a:dk1>
    <a:lt1>
      <a:sysClr val="window" lastClr="FFFFFF"/>
    </a:lt1>
    <a:dk2>
      <a:srgbClr val="8090A8"/>
    </a:dk2>
    <a:lt2>
      <a:srgbClr val="E7E6E6"/>
    </a:lt2>
    <a:accent1>
      <a:srgbClr val="006B97"/>
    </a:accent1>
    <a:accent2>
      <a:srgbClr val="78A22F"/>
    </a:accent2>
    <a:accent3>
      <a:srgbClr val="8657A1"/>
    </a:accent3>
    <a:accent4>
      <a:srgbClr val="F37836"/>
    </a:accent4>
    <a:accent5>
      <a:srgbClr val="8090A8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FE colours">
    <a:dk1>
      <a:srgbClr val="1B3F59"/>
    </a:dk1>
    <a:lt1>
      <a:sysClr val="window" lastClr="FFFFFF"/>
    </a:lt1>
    <a:dk2>
      <a:srgbClr val="8090A8"/>
    </a:dk2>
    <a:lt2>
      <a:srgbClr val="E7E6E6"/>
    </a:lt2>
    <a:accent1>
      <a:srgbClr val="006B97"/>
    </a:accent1>
    <a:accent2>
      <a:srgbClr val="78A22F"/>
    </a:accent2>
    <a:accent3>
      <a:srgbClr val="8657A1"/>
    </a:accent3>
    <a:accent4>
      <a:srgbClr val="F37836"/>
    </a:accent4>
    <a:accent5>
      <a:srgbClr val="8090A8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F445715E4A324CB4F78C2C04A9E80F" ma:contentTypeVersion="15" ma:contentTypeDescription="Create a new document." ma:contentTypeScope="" ma:versionID="7af71a49a25809d1bf7d5cb7d6c24785">
  <xsd:schema xmlns:xsd="http://www.w3.org/2001/XMLSchema" xmlns:xs="http://www.w3.org/2001/XMLSchema" xmlns:p="http://schemas.microsoft.com/office/2006/metadata/properties" xmlns:ns2="a1c8b9fa-367e-4056-b339-4ecc6c3ff8ff" xmlns:ns3="7b70a978-4add-40a1-9fb8-0df12ed3c428" targetNamespace="http://schemas.microsoft.com/office/2006/metadata/properties" ma:root="true" ma:fieldsID="2218d8b077b48ecc8cb0362e6f3571cd" ns2:_="" ns3:_="">
    <xsd:import namespace="a1c8b9fa-367e-4056-b339-4ecc6c3ff8ff"/>
    <xsd:import namespace="7b70a978-4add-40a1-9fb8-0df12ed3c4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8b9fa-367e-4056-b339-4ecc6c3ff8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6c40f8d-8524-4845-a2fc-30090feebe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0a978-4add-40a1-9fb8-0df12ed3c42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dbc63d2-0d9c-48d0-9a60-2087520337f9}" ma:internalName="TaxCatchAll" ma:showField="CatchAllData" ma:web="7b70a978-4add-40a1-9fb8-0df12ed3c4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c8b9fa-367e-4056-b339-4ecc6c3ff8ff">
      <Terms xmlns="http://schemas.microsoft.com/office/infopath/2007/PartnerControls"/>
    </lcf76f155ced4ddcb4097134ff3c332f>
    <TaxCatchAll xmlns="7b70a978-4add-40a1-9fb8-0df12ed3c428" xsi:nil="true"/>
  </documentManagement>
</p:properties>
</file>

<file path=customXml/itemProps1.xml><?xml version="1.0" encoding="utf-8"?>
<ds:datastoreItem xmlns:ds="http://schemas.openxmlformats.org/officeDocument/2006/customXml" ds:itemID="{00D09EE0-1962-4B05-825C-4B94804A47E2}"/>
</file>

<file path=customXml/itemProps2.xml><?xml version="1.0" encoding="utf-8"?>
<ds:datastoreItem xmlns:ds="http://schemas.openxmlformats.org/officeDocument/2006/customXml" ds:itemID="{DBF23807-51FE-4DAD-A1DF-B9CC90F65347}"/>
</file>

<file path=customXml/itemProps3.xml><?xml version="1.0" encoding="utf-8"?>
<ds:datastoreItem xmlns:ds="http://schemas.openxmlformats.org/officeDocument/2006/customXml" ds:itemID="{EBE0AF39-600D-4B24-878A-D187775C38F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14542</TotalTime>
  <Words>6109</Words>
  <Application>Microsoft Office PowerPoint</Application>
  <PresentationFormat>On-screen Show (16:9)</PresentationFormat>
  <Paragraphs>1925</Paragraphs>
  <Slides>29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.AppleSystemUIFont</vt:lpstr>
      <vt:lpstr>Arial</vt:lpstr>
      <vt:lpstr>Calibri</vt:lpstr>
      <vt:lpstr>Open Sans</vt:lpstr>
      <vt:lpstr>Open Sans Semibold</vt:lpstr>
      <vt:lpstr>Playfair Display</vt:lpstr>
      <vt:lpstr>Symbol</vt:lpstr>
      <vt:lpstr>1_Office Theme</vt:lpstr>
      <vt:lpstr>PowerPoint Presentation</vt:lpstr>
      <vt:lpstr>Contents</vt:lpstr>
      <vt:lpstr>PowerPoint Presentation</vt:lpstr>
      <vt:lpstr>Demographics</vt:lpstr>
      <vt:lpstr>Demographics</vt:lpstr>
      <vt:lpstr>Regularity of walking and cycling in the last 3 months</vt:lpstr>
      <vt:lpstr>Regularity of walking and cycling in the last 3 months</vt:lpstr>
      <vt:lpstr>Walking and cycling </vt:lpstr>
      <vt:lpstr>Walking and cycling </vt:lpstr>
      <vt:lpstr>Reasons for using active travel for short journeys</vt:lpstr>
      <vt:lpstr>Reasons for not regularly walking for travel</vt:lpstr>
      <vt:lpstr>Reasons for not regularly cycling for travel</vt:lpstr>
      <vt:lpstr>Encouraging regular active travel</vt:lpstr>
      <vt:lpstr>Observations on walking and cycling </vt:lpstr>
      <vt:lpstr>Implications of the active travel poll findings</vt:lpstr>
      <vt:lpstr>PowerPoint Presentation</vt:lpstr>
      <vt:lpstr>Demographic breakdowns</vt:lpstr>
      <vt:lpstr>Walk, jog or run for fun or leisure</vt:lpstr>
      <vt:lpstr>PowerPoint Presentation</vt:lpstr>
      <vt:lpstr>A short walk, jog or run to travel somewhere (less than 20 minutes)</vt:lpstr>
      <vt:lpstr>PowerPoint Presentation</vt:lpstr>
      <vt:lpstr>A longer walk, jog or run to travel somewhere (20 minutes or more)</vt:lpstr>
      <vt:lpstr>PowerPoint Presentation</vt:lpstr>
      <vt:lpstr>Bike ride for fun, leisure or sport</vt:lpstr>
      <vt:lpstr>PowerPoint Presentation</vt:lpstr>
      <vt:lpstr>A short bike ride to travel somewhere (less than 20 minutes)</vt:lpstr>
      <vt:lpstr>PowerPoint Presentation</vt:lpstr>
      <vt:lpstr>A longer bike ride to travel somewhere (20minutes or more)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Hitesh Patel</dc:creator>
  <cp:lastModifiedBy>Sarah Leonardi</cp:lastModifiedBy>
  <cp:revision>866</cp:revision>
  <cp:lastPrinted>2020-03-11T13:40:28Z</cp:lastPrinted>
  <dcterms:created xsi:type="dcterms:W3CDTF">2016-07-29T12:22:32Z</dcterms:created>
  <dcterms:modified xsi:type="dcterms:W3CDTF">2020-10-09T17:39:31Z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0x01010048935D3E380A824487F9FD825E8C0EF6</vt:lpwstr>
  </property>
</Properties>
</file>