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Override5.xml" ContentType="application/vnd.openxmlformats-officedocument.themeOverride+xml"/>
  <Override PartName="/ppt/theme/theme1.xml" ContentType="application/vnd.openxmlformats-officedocument.theme+xml"/>
  <Override PartName="/ppt/charts/style3.xml" ContentType="application/vnd.ms-office.chartstyle+xml"/>
  <Override PartName="/ppt/theme/themeOverride3.xml" ContentType="application/vnd.openxmlformats-officedocument.themeOverride+xml"/>
  <Override PartName="/ppt/charts/colors3.xml" ContentType="application/vnd.ms-office.chartcolorstyle+xml"/>
  <Override PartName="/ppt/theme/themeOverride4.xml" ContentType="application/vnd.openxmlformats-officedocument.themeOverride+xml"/>
  <Override PartName="/ppt/charts/chart4.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theme/themeOverride1.xml" ContentType="application/vnd.openxmlformats-officedocument.themeOverrid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charts/chart5.xml" ContentType="application/vnd.openxmlformats-officedocument.drawingml.chart+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style5.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9" r:id="rId2"/>
  </p:sldMasterIdLst>
  <p:notesMasterIdLst>
    <p:notesMasterId r:id="rId19"/>
  </p:notesMasterIdLst>
  <p:handoutMasterIdLst>
    <p:handoutMasterId r:id="rId20"/>
  </p:handoutMasterIdLst>
  <p:sldIdLst>
    <p:sldId id="412" r:id="rId3"/>
    <p:sldId id="586" r:id="rId4"/>
    <p:sldId id="671" r:id="rId5"/>
    <p:sldId id="532" r:id="rId6"/>
    <p:sldId id="678" r:id="rId7"/>
    <p:sldId id="613" r:id="rId8"/>
    <p:sldId id="682" r:id="rId9"/>
    <p:sldId id="685" r:id="rId10"/>
    <p:sldId id="681" r:id="rId11"/>
    <p:sldId id="683" r:id="rId12"/>
    <p:sldId id="686" r:id="rId13"/>
    <p:sldId id="676" r:id="rId14"/>
    <p:sldId id="689" r:id="rId15"/>
    <p:sldId id="688" r:id="rId16"/>
    <p:sldId id="687" r:id="rId17"/>
    <p:sldId id="596" r:id="rId18"/>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cmAuthor id="9" name="Arifa Choudhoury" initials="AC" lastIdx="10" clrIdx="8">
    <p:extLst>
      <p:ext uri="{19B8F6BF-5375-455C-9EA6-DF929625EA0E}">
        <p15:presenceInfo xmlns:p15="http://schemas.microsoft.com/office/powerpoint/2012/main" userId="S::Arifa.Choudhoury@cfe.org.uk::8c0dc443-3680-4c3e-a486-98f05b9c7361" providerId="AD"/>
      </p:ext>
    </p:extLst>
  </p:cmAuthor>
  <p:cmAuthor id="3" name="pantelis solomon" initials="ps [2]" lastIdx="1" clrIdx="2"/>
  <p:cmAuthor id="10" name="Sarah Leonardi" initials="SL" lastIdx="5" clrIdx="9">
    <p:extLst>
      <p:ext uri="{19B8F6BF-5375-455C-9EA6-DF929625EA0E}">
        <p15:presenceInfo xmlns:p15="http://schemas.microsoft.com/office/powerpoint/2012/main" userId="Sarah Leonardi" providerId="None"/>
      </p:ext>
    </p:extLst>
  </p:cmAuthor>
  <p:cmAuthor id="4" name="pantelis solomon" initials="ps [3]" lastIdx="1" clrIdx="3"/>
  <p:cmAuthor id="11" name="Sophie Spong" initials="SS [2]" lastIdx="17" clrIdx="10">
    <p:extLst>
      <p:ext uri="{19B8F6BF-5375-455C-9EA6-DF929625EA0E}">
        <p15:presenceInfo xmlns:p15="http://schemas.microsoft.com/office/powerpoint/2012/main" userId="S::Sophie.Spong@cfe.org.uk::cd9c75bd-22b1-47e7-8b60-b3d81e2d80b3" providerId="AD"/>
      </p:ext>
    </p:extLst>
  </p:cmAuthor>
  <p:cmAuthor id="5" name="pantelis solomon" initials="ps [4]" lastIdx="1" clrIdx="4"/>
  <p:cmAuthor id="12" name="Sarah Leonardi" initials="SL [2]" lastIdx="1" clrIdx="11">
    <p:extLst>
      <p:ext uri="{19B8F6BF-5375-455C-9EA6-DF929625EA0E}">
        <p15:presenceInfo xmlns:p15="http://schemas.microsoft.com/office/powerpoint/2012/main" userId="S::Sarah.Leonardi@cfe.org.uk::2d88616e-6c41-4571-8508-5eaa40a9151f" providerId="AD"/>
      </p:ext>
    </p:extLst>
  </p:cmAuthor>
  <p:cmAuthor id="6" name="Rebecca Steer" initials="RS" lastIdx="3"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EBE8EA"/>
    <a:srgbClr val="000000"/>
    <a:srgbClr val="C4AAD2"/>
    <a:srgbClr val="D5C3DF"/>
    <a:srgbClr val="69C4CE"/>
    <a:srgbClr val="6D2A62"/>
    <a:srgbClr val="F16A1F"/>
    <a:srgbClr val="F5935D"/>
    <a:srgbClr val="E45A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3" autoAdjust="0"/>
    <p:restoredTop sz="79146" autoAdjust="0"/>
  </p:normalViewPr>
  <p:slideViewPr>
    <p:cSldViewPr snapToGrid="0" snapToObjects="1" showGuides="1">
      <p:cViewPr varScale="1">
        <p:scale>
          <a:sx n="90" d="100"/>
          <a:sy n="90" d="100"/>
        </p:scale>
        <p:origin x="1378" y="53"/>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FE-DC\Projects\Research%20&amp;%20Evaluation\Doncaster%20-%20LDP%20evaluation\6.%20Reporting\Residents'%20Panel%20survey%204%20CYP%20output\Survey%204%20CYP%20analysi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FE-DC\Projects\Research%20&amp;%20Evaluation\Doncaster%20-%20LDP%20evaluation\6.%20Reporting\Residents'%20Panel%20survey%204%20CYP%20output\Survey%204%20CYP%20analysi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FE-DC\Projects\Research%20&amp;%20Evaluation\Doncaster%20-%20LDP%20evaluation\6.%20Reporting\Residents'%20Panel%20survey%204%20CYP%20output\Survey%204%20CYP%20analysi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6.%20Reporting\Residents'%20Panel%20survey%204%20CYP%20output\Survey%204%20CYP%20analysi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E-DC\Projects\Research%20&amp;%20Evaluation\Doncaster%20-%20LDP%20evaluation\6.%20Reporting\Residents'%20Panel%20survey%204%20CYP%20output\Survey%204%20CYP%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 RECODE'!$H$3:$H$8</c:f>
              <c:strCache>
                <c:ptCount val="6"/>
                <c:pt idx="0">
                  <c:v>0 days</c:v>
                </c:pt>
                <c:pt idx="1">
                  <c:v>1 day</c:v>
                </c:pt>
                <c:pt idx="2">
                  <c:v>2-3 days</c:v>
                </c:pt>
                <c:pt idx="3">
                  <c:v>4-5 days</c:v>
                </c:pt>
                <c:pt idx="4">
                  <c:v>6-7 days</c:v>
                </c:pt>
                <c:pt idx="5">
                  <c:v>Don't know</c:v>
                </c:pt>
              </c:strCache>
            </c:strRef>
          </c:cat>
          <c:val>
            <c:numRef>
              <c:f>'Q4 RECODE'!$I$3:$I$8</c:f>
              <c:numCache>
                <c:formatCode>0%</c:formatCode>
                <c:ptCount val="6"/>
                <c:pt idx="0">
                  <c:v>0.12658227848101267</c:v>
                </c:pt>
                <c:pt idx="1">
                  <c:v>8.8607594936708847E-2</c:v>
                </c:pt>
                <c:pt idx="2">
                  <c:v>0.27848101265822783</c:v>
                </c:pt>
                <c:pt idx="3">
                  <c:v>0.24050632911392406</c:v>
                </c:pt>
                <c:pt idx="4">
                  <c:v>0.24050632911392406</c:v>
                </c:pt>
                <c:pt idx="5">
                  <c:v>2.5316455696202535E-2</c:v>
                </c:pt>
              </c:numCache>
            </c:numRef>
          </c:val>
          <c:extLst>
            <c:ext xmlns:c16="http://schemas.microsoft.com/office/drawing/2014/chart" uri="{C3380CC4-5D6E-409C-BE32-E72D297353CC}">
              <c16:uniqueId val="{00000000-6ABD-48E2-8449-A37AC7C2EBAB}"/>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analysis.xlsx]Q5'!$K$3:$K$6</c:f>
              <c:strCache>
                <c:ptCount val="4"/>
                <c:pt idx="0">
                  <c:v>More physical activity in the autumn term</c:v>
                </c:pt>
                <c:pt idx="1">
                  <c:v>Same amount of physical activity in the autumn term</c:v>
                </c:pt>
                <c:pt idx="2">
                  <c:v>Less physical activity in the autumn term</c:v>
                </c:pt>
                <c:pt idx="3">
                  <c:v>Don't know</c:v>
                </c:pt>
              </c:strCache>
            </c:strRef>
          </c:cat>
          <c:val>
            <c:numRef>
              <c:f>'[Survey 4 CYP analysis.xlsx]Q5'!$L$3:$L$6</c:f>
              <c:numCache>
                <c:formatCode>0%</c:formatCode>
                <c:ptCount val="4"/>
                <c:pt idx="0">
                  <c:v>0.31645569620253167</c:v>
                </c:pt>
                <c:pt idx="1">
                  <c:v>0.39240506329113922</c:v>
                </c:pt>
                <c:pt idx="2">
                  <c:v>0.22784810126582278</c:v>
                </c:pt>
                <c:pt idx="3">
                  <c:v>6.3291139240506333E-2</c:v>
                </c:pt>
              </c:numCache>
            </c:numRef>
          </c:val>
          <c:extLst>
            <c:ext xmlns:c16="http://schemas.microsoft.com/office/drawing/2014/chart" uri="{C3380CC4-5D6E-409C-BE32-E72D297353CC}">
              <c16:uniqueId val="{00000000-0D61-48B6-A78F-3D329116BB6B}"/>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403991660702848"/>
          <c:y val="1.0865975465140752E-2"/>
          <c:w val="0.50029886163015402"/>
          <c:h val="0.98340899588690034"/>
        </c:manualLayout>
      </c:layout>
      <c:barChart>
        <c:barDir val="bar"/>
        <c:grouping val="stacked"/>
        <c:varyColors val="0"/>
        <c:ser>
          <c:idx val="0"/>
          <c:order val="0"/>
          <c:spPr>
            <a:solidFill>
              <a:srgbClr val="6D2A62"/>
            </a:solidFill>
            <a:ln>
              <a:noFill/>
            </a:ln>
            <a:effectLst/>
          </c:spPr>
          <c:invertIfNegative val="0"/>
          <c:dLbls>
            <c:dLbl>
              <c:idx val="8"/>
              <c:layout>
                <c:manualLayout>
                  <c:x val="3.0906392194441829E-2"/>
                  <c:y val="0"/>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10-498B-931F-F1602757217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'Q7'!$M$6:$M$15</c:f>
              <c:strCache>
                <c:ptCount val="10"/>
                <c:pt idx="0">
                  <c:v>Moving about while playing (e.g. at home) </c:v>
                </c:pt>
                <c:pt idx="1">
                  <c:v>Walking for fun/leisure</c:v>
                </c:pt>
                <c:pt idx="2">
                  <c:v>Dancing for fun/informally with family </c:v>
                </c:pt>
                <c:pt idx="3">
                  <c:v>Cycling for fun/leisure or sport </c:v>
                </c:pt>
                <c:pt idx="4">
                  <c:v>Doing children's fitness/exercises sessions at home </c:v>
                </c:pt>
                <c:pt idx="5">
                  <c:v>Walking for travel </c:v>
                </c:pt>
                <c:pt idx="6">
                  <c:v>Taking part in sport </c:v>
                </c:pt>
                <c:pt idx="7">
                  <c:v>Cycling for travel </c:v>
                </c:pt>
                <c:pt idx="8">
                  <c:v>Other </c:v>
                </c:pt>
                <c:pt idx="9">
                  <c:v>No physical activity</c:v>
                </c:pt>
              </c:strCache>
            </c:strRef>
          </c:cat>
          <c:val>
            <c:numRef>
              <c:f>'Q7'!$N$6:$N$15</c:f>
              <c:numCache>
                <c:formatCode>0%</c:formatCode>
                <c:ptCount val="10"/>
                <c:pt idx="0">
                  <c:v>0.62025316455696222</c:v>
                </c:pt>
                <c:pt idx="1">
                  <c:v>0.59493670886075933</c:v>
                </c:pt>
                <c:pt idx="2">
                  <c:v>0.43037974683544311</c:v>
                </c:pt>
                <c:pt idx="3">
                  <c:v>0.30379746835443061</c:v>
                </c:pt>
                <c:pt idx="4">
                  <c:v>0.27848101265822789</c:v>
                </c:pt>
                <c:pt idx="5">
                  <c:v>0.18987341772151906</c:v>
                </c:pt>
                <c:pt idx="6">
                  <c:v>0.13924050632911397</c:v>
                </c:pt>
                <c:pt idx="7">
                  <c:v>5.0632911392405083E-2</c:v>
                </c:pt>
                <c:pt idx="8">
                  <c:v>2.5316455696202538E-2</c:v>
                </c:pt>
                <c:pt idx="9">
                  <c:v>6.3291139240506333E-2</c:v>
                </c:pt>
              </c:numCache>
            </c:numRef>
          </c:val>
          <c:extLst>
            <c:ext xmlns:c16="http://schemas.microsoft.com/office/drawing/2014/chart" uri="{C3380CC4-5D6E-409C-BE32-E72D297353CC}">
              <c16:uniqueId val="{00000000-7910-498B-931F-F1602757217C}"/>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3910623917108402"/>
          <c:y val="4.5478028773235868E-2"/>
          <c:w val="0.44172164753915566"/>
          <c:h val="0.81446982612548358"/>
        </c:manualLayout>
      </c:layout>
      <c:barChart>
        <c:barDir val="bar"/>
        <c:grouping val="percentStacked"/>
        <c:varyColors val="0"/>
        <c:ser>
          <c:idx val="0"/>
          <c:order val="0"/>
          <c:tx>
            <c:strRef>
              <c:f>'[Survey 4 CYP analysis.xlsx]Q6'!$H$3</c:f>
              <c:strCache>
                <c:ptCount val="1"/>
                <c:pt idx="0">
                  <c:v>0-2</c:v>
                </c:pt>
              </c:strCache>
            </c:strRef>
          </c:tx>
          <c:spPr>
            <a:solidFill>
              <a:schemeClr val="accent3"/>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424B-4E4C-B0F5-7814952866A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analysis.xlsx]Q6'!$G$4:$G$15</c:f>
              <c:strCache>
                <c:ptCount val="12"/>
                <c:pt idx="0">
                  <c:v>PA has a positive impact on their physical health (n=74)</c:v>
                </c:pt>
                <c:pt idx="1">
                  <c:v>PA has a positive impact on their mental health (n=72)</c:v>
                </c:pt>
                <c:pt idx="2">
                  <c:v>PA makes them happy (n=76)</c:v>
                </c:pt>
                <c:pt idx="3">
                  <c:v>They enjoy most forms of PA and sport (n=73)</c:v>
                </c:pt>
                <c:pt idx="4">
                  <c:v>They decide whether they want to do PA and sport (n=73)</c:v>
                </c:pt>
                <c:pt idx="5">
                  <c:v>They feel confident to do PA and sport (n=69)</c:v>
                </c:pt>
                <c:pt idx="6">
                  <c:v>They understand PA and sport benefits physical/mental health (n=67)</c:v>
                </c:pt>
                <c:pt idx="7">
                  <c:v>They prefer to do other activities over PA and sport (n=71)</c:v>
                </c:pt>
                <c:pt idx="8">
                  <c:v>COVID-19 increased understanding of PA and sport's importance (n=66)</c:v>
                </c:pt>
                <c:pt idx="9">
                  <c:v>They would be less likely to do PA/sport if their friends didn't (n=64)</c:v>
                </c:pt>
                <c:pt idx="10">
                  <c:v>They only engage in PA/sport at school (n=67)</c:v>
                </c:pt>
                <c:pt idx="11">
                  <c:v>More opportunities to exercise at home encouraged them to do PA (n=67)</c:v>
                </c:pt>
              </c:strCache>
            </c:strRef>
          </c:cat>
          <c:val>
            <c:numRef>
              <c:f>'[Survey 4 CYP analysis.xlsx]Q6'!$H$4:$H$15</c:f>
              <c:numCache>
                <c:formatCode>###0%</c:formatCode>
                <c:ptCount val="12"/>
                <c:pt idx="0">
                  <c:v>5.405405405405405E-2</c:v>
                </c:pt>
                <c:pt idx="1">
                  <c:v>5.5555555555555552E-2</c:v>
                </c:pt>
                <c:pt idx="2">
                  <c:v>2.6315789473684209E-2</c:v>
                </c:pt>
                <c:pt idx="3">
                  <c:v>8.2191780821917804E-2</c:v>
                </c:pt>
                <c:pt idx="4">
                  <c:v>9.5890410958904104E-2</c:v>
                </c:pt>
                <c:pt idx="5">
                  <c:v>0.17391304347826086</c:v>
                </c:pt>
                <c:pt idx="6">
                  <c:v>0.1044776119402985</c:v>
                </c:pt>
                <c:pt idx="7">
                  <c:v>0.11267605633802819</c:v>
                </c:pt>
                <c:pt idx="8">
                  <c:v>0.18181818181818182</c:v>
                </c:pt>
                <c:pt idx="9">
                  <c:v>0.234375</c:v>
                </c:pt>
                <c:pt idx="10">
                  <c:v>0.31343283582089554</c:v>
                </c:pt>
                <c:pt idx="11">
                  <c:v>0.29850746268656714</c:v>
                </c:pt>
              </c:numCache>
            </c:numRef>
          </c:val>
          <c:extLst>
            <c:ext xmlns:c16="http://schemas.microsoft.com/office/drawing/2014/chart" uri="{C3380CC4-5D6E-409C-BE32-E72D297353CC}">
              <c16:uniqueId val="{00000000-424B-4E4C-B0F5-7814952866AB}"/>
            </c:ext>
          </c:extLst>
        </c:ser>
        <c:ser>
          <c:idx val="1"/>
          <c:order val="1"/>
          <c:tx>
            <c:strRef>
              <c:f>'[Survey 4 CYP analysis.xlsx]Q6'!$I$3</c:f>
              <c:strCache>
                <c:ptCount val="1"/>
                <c:pt idx="0">
                  <c:v>3-4</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424B-4E4C-B0F5-7814952866A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analysis.xlsx]Q6'!$G$4:$G$15</c:f>
              <c:strCache>
                <c:ptCount val="12"/>
                <c:pt idx="0">
                  <c:v>PA has a positive impact on their physical health (n=74)</c:v>
                </c:pt>
                <c:pt idx="1">
                  <c:v>PA has a positive impact on their mental health (n=72)</c:v>
                </c:pt>
                <c:pt idx="2">
                  <c:v>PA makes them happy (n=76)</c:v>
                </c:pt>
                <c:pt idx="3">
                  <c:v>They enjoy most forms of PA and sport (n=73)</c:v>
                </c:pt>
                <c:pt idx="4">
                  <c:v>They decide whether they want to do PA and sport (n=73)</c:v>
                </c:pt>
                <c:pt idx="5">
                  <c:v>They feel confident to do PA and sport (n=69)</c:v>
                </c:pt>
                <c:pt idx="6">
                  <c:v>They understand PA and sport benefits physical/mental health (n=67)</c:v>
                </c:pt>
                <c:pt idx="7">
                  <c:v>They prefer to do other activities over PA and sport (n=71)</c:v>
                </c:pt>
                <c:pt idx="8">
                  <c:v>COVID-19 increased understanding of PA and sport's importance (n=66)</c:v>
                </c:pt>
                <c:pt idx="9">
                  <c:v>They would be less likely to do PA/sport if their friends didn't (n=64)</c:v>
                </c:pt>
                <c:pt idx="10">
                  <c:v>They only engage in PA/sport at school (n=67)</c:v>
                </c:pt>
                <c:pt idx="11">
                  <c:v>More opportunities to exercise at home encouraged them to do PA (n=67)</c:v>
                </c:pt>
              </c:strCache>
            </c:strRef>
          </c:cat>
          <c:val>
            <c:numRef>
              <c:f>'[Survey 4 CYP analysis.xlsx]Q6'!$I$4:$I$15</c:f>
              <c:numCache>
                <c:formatCode>###0%</c:formatCode>
                <c:ptCount val="12"/>
                <c:pt idx="0">
                  <c:v>4.0540540540540543E-2</c:v>
                </c:pt>
                <c:pt idx="1">
                  <c:v>2.7777777777777776E-2</c:v>
                </c:pt>
                <c:pt idx="2">
                  <c:v>6.5789473684210523E-2</c:v>
                </c:pt>
                <c:pt idx="3">
                  <c:v>6.8493150684931503E-2</c:v>
                </c:pt>
                <c:pt idx="4">
                  <c:v>0.1095890410958904</c:v>
                </c:pt>
                <c:pt idx="5">
                  <c:v>8.6956521739130432E-2</c:v>
                </c:pt>
                <c:pt idx="6">
                  <c:v>0.1044776119402985</c:v>
                </c:pt>
                <c:pt idx="7">
                  <c:v>0.11267605633802819</c:v>
                </c:pt>
                <c:pt idx="8">
                  <c:v>0.13636363636363635</c:v>
                </c:pt>
                <c:pt idx="9">
                  <c:v>7.8125E-2</c:v>
                </c:pt>
                <c:pt idx="10">
                  <c:v>0.17910447761194029</c:v>
                </c:pt>
                <c:pt idx="11">
                  <c:v>0.2388059701492537</c:v>
                </c:pt>
              </c:numCache>
            </c:numRef>
          </c:val>
          <c:extLst>
            <c:ext xmlns:c16="http://schemas.microsoft.com/office/drawing/2014/chart" uri="{C3380CC4-5D6E-409C-BE32-E72D297353CC}">
              <c16:uniqueId val="{00000001-424B-4E4C-B0F5-7814952866AB}"/>
            </c:ext>
          </c:extLst>
        </c:ser>
        <c:ser>
          <c:idx val="2"/>
          <c:order val="2"/>
          <c:tx>
            <c:strRef>
              <c:f>'[Survey 4 CYP analysis.xlsx]Q6'!$J$3</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analysis.xlsx]Q6'!$G$4:$G$15</c:f>
              <c:strCache>
                <c:ptCount val="12"/>
                <c:pt idx="0">
                  <c:v>PA has a positive impact on their physical health (n=74)</c:v>
                </c:pt>
                <c:pt idx="1">
                  <c:v>PA has a positive impact on their mental health (n=72)</c:v>
                </c:pt>
                <c:pt idx="2">
                  <c:v>PA makes them happy (n=76)</c:v>
                </c:pt>
                <c:pt idx="3">
                  <c:v>They enjoy most forms of PA and sport (n=73)</c:v>
                </c:pt>
                <c:pt idx="4">
                  <c:v>They decide whether they want to do PA and sport (n=73)</c:v>
                </c:pt>
                <c:pt idx="5">
                  <c:v>They feel confident to do PA and sport (n=69)</c:v>
                </c:pt>
                <c:pt idx="6">
                  <c:v>They understand PA and sport benefits physical/mental health (n=67)</c:v>
                </c:pt>
                <c:pt idx="7">
                  <c:v>They prefer to do other activities over PA and sport (n=71)</c:v>
                </c:pt>
                <c:pt idx="8">
                  <c:v>COVID-19 increased understanding of PA and sport's importance (n=66)</c:v>
                </c:pt>
                <c:pt idx="9">
                  <c:v>They would be less likely to do PA/sport if their friends didn't (n=64)</c:v>
                </c:pt>
                <c:pt idx="10">
                  <c:v>They only engage in PA/sport at school (n=67)</c:v>
                </c:pt>
                <c:pt idx="11">
                  <c:v>More opportunities to exercise at home encouraged them to do PA (n=67)</c:v>
                </c:pt>
              </c:strCache>
            </c:strRef>
          </c:cat>
          <c:val>
            <c:numRef>
              <c:f>'[Survey 4 CYP analysis.xlsx]Q6'!$J$4:$J$15</c:f>
              <c:numCache>
                <c:formatCode>###0%</c:formatCode>
                <c:ptCount val="12"/>
                <c:pt idx="0">
                  <c:v>5.405405405405405E-2</c:v>
                </c:pt>
                <c:pt idx="1">
                  <c:v>0.1388888888888889</c:v>
                </c:pt>
                <c:pt idx="2">
                  <c:v>0.15789473684210525</c:v>
                </c:pt>
                <c:pt idx="3">
                  <c:v>0.13698630136986301</c:v>
                </c:pt>
                <c:pt idx="4">
                  <c:v>0.1095890410958904</c:v>
                </c:pt>
                <c:pt idx="5">
                  <c:v>0.13043478260869565</c:v>
                </c:pt>
                <c:pt idx="6">
                  <c:v>0.20895522388059701</c:v>
                </c:pt>
                <c:pt idx="7">
                  <c:v>0.19718309859154928</c:v>
                </c:pt>
                <c:pt idx="8">
                  <c:v>0.18181818181818182</c:v>
                </c:pt>
                <c:pt idx="9">
                  <c:v>0.203125</c:v>
                </c:pt>
                <c:pt idx="10">
                  <c:v>0.11940298507462685</c:v>
                </c:pt>
                <c:pt idx="11">
                  <c:v>0.1044776119402985</c:v>
                </c:pt>
              </c:numCache>
            </c:numRef>
          </c:val>
          <c:extLst>
            <c:ext xmlns:c16="http://schemas.microsoft.com/office/drawing/2014/chart" uri="{C3380CC4-5D6E-409C-BE32-E72D297353CC}">
              <c16:uniqueId val="{00000002-424B-4E4C-B0F5-7814952866AB}"/>
            </c:ext>
          </c:extLst>
        </c:ser>
        <c:ser>
          <c:idx val="3"/>
          <c:order val="3"/>
          <c:tx>
            <c:strRef>
              <c:f>'[Survey 4 CYP analysis.xlsx]Q6'!$K$3</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analysis.xlsx]Q6'!$G$4:$G$15</c:f>
              <c:strCache>
                <c:ptCount val="12"/>
                <c:pt idx="0">
                  <c:v>PA has a positive impact on their physical health (n=74)</c:v>
                </c:pt>
                <c:pt idx="1">
                  <c:v>PA has a positive impact on their mental health (n=72)</c:v>
                </c:pt>
                <c:pt idx="2">
                  <c:v>PA makes them happy (n=76)</c:v>
                </c:pt>
                <c:pt idx="3">
                  <c:v>They enjoy most forms of PA and sport (n=73)</c:v>
                </c:pt>
                <c:pt idx="4">
                  <c:v>They decide whether they want to do PA and sport (n=73)</c:v>
                </c:pt>
                <c:pt idx="5">
                  <c:v>They feel confident to do PA and sport (n=69)</c:v>
                </c:pt>
                <c:pt idx="6">
                  <c:v>They understand PA and sport benefits physical/mental health (n=67)</c:v>
                </c:pt>
                <c:pt idx="7">
                  <c:v>They prefer to do other activities over PA and sport (n=71)</c:v>
                </c:pt>
                <c:pt idx="8">
                  <c:v>COVID-19 increased understanding of PA and sport's importance (n=66)</c:v>
                </c:pt>
                <c:pt idx="9">
                  <c:v>They would be less likely to do PA/sport if their friends didn't (n=64)</c:v>
                </c:pt>
                <c:pt idx="10">
                  <c:v>They only engage in PA/sport at school (n=67)</c:v>
                </c:pt>
                <c:pt idx="11">
                  <c:v>More opportunities to exercise at home encouraged them to do PA (n=67)</c:v>
                </c:pt>
              </c:strCache>
            </c:strRef>
          </c:cat>
          <c:val>
            <c:numRef>
              <c:f>'[Survey 4 CYP analysis.xlsx]Q6'!$K$4:$K$15</c:f>
              <c:numCache>
                <c:formatCode>###0%</c:formatCode>
                <c:ptCount val="12"/>
                <c:pt idx="0">
                  <c:v>0.16216216216216217</c:v>
                </c:pt>
                <c:pt idx="1">
                  <c:v>0.16666666666666663</c:v>
                </c:pt>
                <c:pt idx="2">
                  <c:v>0.25</c:v>
                </c:pt>
                <c:pt idx="3">
                  <c:v>0.27397260273972601</c:v>
                </c:pt>
                <c:pt idx="4">
                  <c:v>0.19178082191780821</c:v>
                </c:pt>
                <c:pt idx="5">
                  <c:v>0.14492753623188406</c:v>
                </c:pt>
                <c:pt idx="6">
                  <c:v>0.17910447761194029</c:v>
                </c:pt>
                <c:pt idx="7">
                  <c:v>9.8591549295774641E-2</c:v>
                </c:pt>
                <c:pt idx="8">
                  <c:v>0.18181818181818182</c:v>
                </c:pt>
                <c:pt idx="9">
                  <c:v>0.21875</c:v>
                </c:pt>
                <c:pt idx="10">
                  <c:v>0.13432835820895522</c:v>
                </c:pt>
                <c:pt idx="11">
                  <c:v>0.17910447761194029</c:v>
                </c:pt>
              </c:numCache>
            </c:numRef>
          </c:val>
          <c:extLst>
            <c:ext xmlns:c16="http://schemas.microsoft.com/office/drawing/2014/chart" uri="{C3380CC4-5D6E-409C-BE32-E72D297353CC}">
              <c16:uniqueId val="{00000003-424B-4E4C-B0F5-7814952866AB}"/>
            </c:ext>
          </c:extLst>
        </c:ser>
        <c:ser>
          <c:idx val="4"/>
          <c:order val="4"/>
          <c:tx>
            <c:strRef>
              <c:f>'[Survey 4 CYP analysis.xlsx]Q6'!$L$3</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'[Survey 4 CYP analysis.xlsx]Q6'!$G$4:$G$15</c:f>
              <c:strCache>
                <c:ptCount val="12"/>
                <c:pt idx="0">
                  <c:v>PA has a positive impact on their physical health (n=74)</c:v>
                </c:pt>
                <c:pt idx="1">
                  <c:v>PA has a positive impact on their mental health (n=72)</c:v>
                </c:pt>
                <c:pt idx="2">
                  <c:v>PA makes them happy (n=76)</c:v>
                </c:pt>
                <c:pt idx="3">
                  <c:v>They enjoy most forms of PA and sport (n=73)</c:v>
                </c:pt>
                <c:pt idx="4">
                  <c:v>They decide whether they want to do PA and sport (n=73)</c:v>
                </c:pt>
                <c:pt idx="5">
                  <c:v>They feel confident to do PA and sport (n=69)</c:v>
                </c:pt>
                <c:pt idx="6">
                  <c:v>They understand PA and sport benefits physical/mental health (n=67)</c:v>
                </c:pt>
                <c:pt idx="7">
                  <c:v>They prefer to do other activities over PA and sport (n=71)</c:v>
                </c:pt>
                <c:pt idx="8">
                  <c:v>COVID-19 increased understanding of PA and sport's importance (n=66)</c:v>
                </c:pt>
                <c:pt idx="9">
                  <c:v>They would be less likely to do PA/sport if their friends didn't (n=64)</c:v>
                </c:pt>
                <c:pt idx="10">
                  <c:v>They only engage in PA/sport at school (n=67)</c:v>
                </c:pt>
                <c:pt idx="11">
                  <c:v>More opportunities to exercise at home encouraged them to do PA (n=67)</c:v>
                </c:pt>
              </c:strCache>
            </c:strRef>
          </c:cat>
          <c:val>
            <c:numRef>
              <c:f>'[Survey 4 CYP analysis.xlsx]Q6'!$L$4:$L$15</c:f>
              <c:numCache>
                <c:formatCode>###0%</c:formatCode>
                <c:ptCount val="12"/>
                <c:pt idx="0">
                  <c:v>0.68918918918918914</c:v>
                </c:pt>
                <c:pt idx="1">
                  <c:v>0.61111111111111116</c:v>
                </c:pt>
                <c:pt idx="2">
                  <c:v>0.5</c:v>
                </c:pt>
                <c:pt idx="3">
                  <c:v>0.43835616438356162</c:v>
                </c:pt>
                <c:pt idx="4">
                  <c:v>0.49315068493150682</c:v>
                </c:pt>
                <c:pt idx="5">
                  <c:v>0.46376811594202899</c:v>
                </c:pt>
                <c:pt idx="6">
                  <c:v>0.40298507462686567</c:v>
                </c:pt>
                <c:pt idx="7">
                  <c:v>0.47887323943661969</c:v>
                </c:pt>
                <c:pt idx="8">
                  <c:v>0.31818181818181818</c:v>
                </c:pt>
                <c:pt idx="9">
                  <c:v>0.265625</c:v>
                </c:pt>
                <c:pt idx="10">
                  <c:v>0.2537313432835821</c:v>
                </c:pt>
                <c:pt idx="11">
                  <c:v>0.17910447761194029</c:v>
                </c:pt>
              </c:numCache>
            </c:numRef>
          </c:val>
          <c:extLst>
            <c:ext xmlns:c16="http://schemas.microsoft.com/office/drawing/2014/chart" uri="{C3380CC4-5D6E-409C-BE32-E72D297353CC}">
              <c16:uniqueId val="{00000004-424B-4E4C-B0F5-7814952866AB}"/>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8736074657334503"/>
          <c:y val="0.86501164436039579"/>
          <c:w val="0.23598615767088521"/>
          <c:h val="5.5963254593175853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'Q8'!$G$1</c:f>
              <c:strCache>
                <c:ptCount val="1"/>
                <c:pt idx="0">
                  <c:v>0-2</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EA4B-4CBD-9711-DC25C28C2DE3}"/>
                </c:ext>
              </c:extLst>
            </c:dLbl>
            <c:dLbl>
              <c:idx val="1"/>
              <c:delete val="1"/>
              <c:extLst>
                <c:ext xmlns:c15="http://schemas.microsoft.com/office/drawing/2012/chart" uri="{CE6537A1-D6FC-4f65-9D91-7224C49458BB}"/>
                <c:ext xmlns:c16="http://schemas.microsoft.com/office/drawing/2014/chart" uri="{C3380CC4-5D6E-409C-BE32-E72D297353CC}">
                  <c16:uniqueId val="{00000003-EA4B-4CBD-9711-DC25C28C2DE3}"/>
                </c:ext>
              </c:extLst>
            </c:dLbl>
            <c:dLbl>
              <c:idx val="2"/>
              <c:delete val="1"/>
              <c:extLst>
                <c:ext xmlns:c15="http://schemas.microsoft.com/office/drawing/2012/chart" uri="{CE6537A1-D6FC-4f65-9D91-7224C49458BB}"/>
                <c:ext xmlns:c16="http://schemas.microsoft.com/office/drawing/2014/chart" uri="{C3380CC4-5D6E-409C-BE32-E72D297353CC}">
                  <c16:uniqueId val="{00000006-EA4B-4CBD-9711-DC25C28C2DE3}"/>
                </c:ext>
              </c:extLst>
            </c:dLbl>
            <c:dLbl>
              <c:idx val="4"/>
              <c:delete val="1"/>
              <c:extLst>
                <c:ext xmlns:c15="http://schemas.microsoft.com/office/drawing/2012/chart" uri="{CE6537A1-D6FC-4f65-9D91-7224C49458BB}"/>
                <c:ext xmlns:c16="http://schemas.microsoft.com/office/drawing/2014/chart" uri="{C3380CC4-5D6E-409C-BE32-E72D297353CC}">
                  <c16:uniqueId val="{00000002-EA4B-4CBD-9711-DC25C28C2D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'Q8'!$F$2:$F$11</c:f>
              <c:strCache>
                <c:ptCount val="10"/>
                <c:pt idx="0">
                  <c:v>It is my responsibility to find physical activity opportunities for my children* (n=79)</c:v>
                </c:pt>
                <c:pt idx="1">
                  <c:v>I actively encourage my children* to take part in physical activity (n=78)</c:v>
                </c:pt>
                <c:pt idx="2">
                  <c:v>I am aware of the need to increase my children's* physical activity whilst they are not participating in school PE (n=75)</c:v>
                </c:pt>
                <c:pt idx="3">
                  <c:v>I enjoy taking part in physical activity with my children* (n=79)</c:v>
                </c:pt>
                <c:pt idx="4">
                  <c:v>I actively encouraged my children* to increase their activity levels during the pandemic to support their physical and mental health (n=76)</c:v>
                </c:pt>
                <c:pt idx="5">
                  <c:v>I feel able to take part in physical activity with my children* (n=78)</c:v>
                </c:pt>
                <c:pt idx="6">
                  <c:v>Local facilities (e.g. parks) support us to be an active family (n=76)</c:v>
                </c:pt>
                <c:pt idx="7">
                  <c:v>COVID-19 provided more opportunities to be an active family (n=77)</c:v>
                </c:pt>
                <c:pt idx="8">
                  <c:v>Physical activity and sport clubs provide necessary childcare (n=70)</c:v>
                </c:pt>
                <c:pt idx="9">
                  <c:v>Physical activity is the only way we can get around (e.g. to travel) (n=77)</c:v>
                </c:pt>
              </c:strCache>
            </c:strRef>
          </c:cat>
          <c:val>
            <c:numRef>
              <c:f>'Q8'!$G$2:$G$11</c:f>
              <c:numCache>
                <c:formatCode>###0%</c:formatCode>
                <c:ptCount val="10"/>
                <c:pt idx="0">
                  <c:v>2.5316455696202535E-2</c:v>
                </c:pt>
                <c:pt idx="1">
                  <c:v>0</c:v>
                </c:pt>
                <c:pt idx="2">
                  <c:v>2.6666666666666668E-2</c:v>
                </c:pt>
                <c:pt idx="3">
                  <c:v>8.8607594936708847E-2</c:v>
                </c:pt>
                <c:pt idx="4">
                  <c:v>2.6315789473684209E-2</c:v>
                </c:pt>
                <c:pt idx="5">
                  <c:v>8.9743589743589744E-2</c:v>
                </c:pt>
                <c:pt idx="6">
                  <c:v>0.18421052631578946</c:v>
                </c:pt>
                <c:pt idx="7">
                  <c:v>0.27272727272727271</c:v>
                </c:pt>
                <c:pt idx="8">
                  <c:v>0.31428571428571428</c:v>
                </c:pt>
                <c:pt idx="9">
                  <c:v>0.45454545454545453</c:v>
                </c:pt>
              </c:numCache>
            </c:numRef>
          </c:val>
          <c:extLst>
            <c:ext xmlns:c16="http://schemas.microsoft.com/office/drawing/2014/chart" uri="{C3380CC4-5D6E-409C-BE32-E72D297353CC}">
              <c16:uniqueId val="{00000000-F477-421B-ABBE-2FADC8959432}"/>
            </c:ext>
          </c:extLst>
        </c:ser>
        <c:ser>
          <c:idx val="1"/>
          <c:order val="1"/>
          <c:tx>
            <c:strRef>
              <c:f>'Q8'!$H$1</c:f>
              <c:strCache>
                <c:ptCount val="1"/>
                <c:pt idx="0">
                  <c:v>3-4</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1-EA4B-4CBD-9711-DC25C28C2DE3}"/>
                </c:ext>
              </c:extLst>
            </c:dLbl>
            <c:dLbl>
              <c:idx val="2"/>
              <c:delete val="1"/>
              <c:extLst>
                <c:ext xmlns:c15="http://schemas.microsoft.com/office/drawing/2012/chart" uri="{CE6537A1-D6FC-4f65-9D91-7224C49458BB}"/>
                <c:ext xmlns:c16="http://schemas.microsoft.com/office/drawing/2014/chart" uri="{C3380CC4-5D6E-409C-BE32-E72D297353CC}">
                  <c16:uniqueId val="{00000005-EA4B-4CBD-9711-DC25C28C2D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'Q8'!$F$2:$F$11</c:f>
              <c:strCache>
                <c:ptCount val="10"/>
                <c:pt idx="0">
                  <c:v>It is my responsibility to find physical activity opportunities for my children* (n=79)</c:v>
                </c:pt>
                <c:pt idx="1">
                  <c:v>I actively encourage my children* to take part in physical activity (n=78)</c:v>
                </c:pt>
                <c:pt idx="2">
                  <c:v>I am aware of the need to increase my children's* physical activity whilst they are not participating in school PE (n=75)</c:v>
                </c:pt>
                <c:pt idx="3">
                  <c:v>I enjoy taking part in physical activity with my children* (n=79)</c:v>
                </c:pt>
                <c:pt idx="4">
                  <c:v>I actively encouraged my children* to increase their activity levels during the pandemic to support their physical and mental health (n=76)</c:v>
                </c:pt>
                <c:pt idx="5">
                  <c:v>I feel able to take part in physical activity with my children* (n=78)</c:v>
                </c:pt>
                <c:pt idx="6">
                  <c:v>Local facilities (e.g. parks) support us to be an active family (n=76)</c:v>
                </c:pt>
                <c:pt idx="7">
                  <c:v>COVID-19 provided more opportunities to be an active family (n=77)</c:v>
                </c:pt>
                <c:pt idx="8">
                  <c:v>Physical activity and sport clubs provide necessary childcare (n=70)</c:v>
                </c:pt>
                <c:pt idx="9">
                  <c:v>Physical activity is the only way we can get around (e.g. to travel) (n=77)</c:v>
                </c:pt>
              </c:strCache>
            </c:strRef>
          </c:cat>
          <c:val>
            <c:numRef>
              <c:f>'Q8'!$H$2:$H$11</c:f>
              <c:numCache>
                <c:formatCode>###0%</c:formatCode>
                <c:ptCount val="10"/>
                <c:pt idx="0">
                  <c:v>5.0632911392405069E-2</c:v>
                </c:pt>
                <c:pt idx="1">
                  <c:v>1.282051282051282E-2</c:v>
                </c:pt>
                <c:pt idx="2">
                  <c:v>0</c:v>
                </c:pt>
                <c:pt idx="3">
                  <c:v>3.7974683544303799E-2</c:v>
                </c:pt>
                <c:pt idx="4">
                  <c:v>0.13157894736842105</c:v>
                </c:pt>
                <c:pt idx="5">
                  <c:v>0.10256410256410256</c:v>
                </c:pt>
                <c:pt idx="6">
                  <c:v>9.2105263157894732E-2</c:v>
                </c:pt>
                <c:pt idx="7">
                  <c:v>0.11688311688311687</c:v>
                </c:pt>
                <c:pt idx="8">
                  <c:v>5.7142857142857141E-2</c:v>
                </c:pt>
                <c:pt idx="9">
                  <c:v>9.0909090909090912E-2</c:v>
                </c:pt>
              </c:numCache>
            </c:numRef>
          </c:val>
          <c:extLst>
            <c:ext xmlns:c16="http://schemas.microsoft.com/office/drawing/2014/chart" uri="{C3380CC4-5D6E-409C-BE32-E72D297353CC}">
              <c16:uniqueId val="{00000001-F477-421B-ABBE-2FADC8959432}"/>
            </c:ext>
          </c:extLst>
        </c:ser>
        <c:ser>
          <c:idx val="2"/>
          <c:order val="2"/>
          <c:tx>
            <c:strRef>
              <c:f>'Q8'!$I$1</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'Q8'!$F$2:$F$11</c:f>
              <c:strCache>
                <c:ptCount val="10"/>
                <c:pt idx="0">
                  <c:v>It is my responsibility to find physical activity opportunities for my children* (n=79)</c:v>
                </c:pt>
                <c:pt idx="1">
                  <c:v>I actively encourage my children* to take part in physical activity (n=78)</c:v>
                </c:pt>
                <c:pt idx="2">
                  <c:v>I am aware of the need to increase my children's* physical activity whilst they are not participating in school PE (n=75)</c:v>
                </c:pt>
                <c:pt idx="3">
                  <c:v>I enjoy taking part in physical activity with my children* (n=79)</c:v>
                </c:pt>
                <c:pt idx="4">
                  <c:v>I actively encouraged my children* to increase their activity levels during the pandemic to support their physical and mental health (n=76)</c:v>
                </c:pt>
                <c:pt idx="5">
                  <c:v>I feel able to take part in physical activity with my children* (n=78)</c:v>
                </c:pt>
                <c:pt idx="6">
                  <c:v>Local facilities (e.g. parks) support us to be an active family (n=76)</c:v>
                </c:pt>
                <c:pt idx="7">
                  <c:v>COVID-19 provided more opportunities to be an active family (n=77)</c:v>
                </c:pt>
                <c:pt idx="8">
                  <c:v>Physical activity and sport clubs provide necessary childcare (n=70)</c:v>
                </c:pt>
                <c:pt idx="9">
                  <c:v>Physical activity is the only way we can get around (e.g. to travel) (n=77)</c:v>
                </c:pt>
              </c:strCache>
            </c:strRef>
          </c:cat>
          <c:val>
            <c:numRef>
              <c:f>'Q8'!$I$2:$I$11</c:f>
              <c:numCache>
                <c:formatCode>###0%</c:formatCode>
                <c:ptCount val="10"/>
                <c:pt idx="0">
                  <c:v>6.3291139240506333E-2</c:v>
                </c:pt>
                <c:pt idx="1">
                  <c:v>0.12820512820512819</c:v>
                </c:pt>
                <c:pt idx="2">
                  <c:v>0.12</c:v>
                </c:pt>
                <c:pt idx="3">
                  <c:v>0.10126582278481014</c:v>
                </c:pt>
                <c:pt idx="4">
                  <c:v>0.10526315789473684</c:v>
                </c:pt>
                <c:pt idx="5">
                  <c:v>0.11538461538461538</c:v>
                </c:pt>
                <c:pt idx="6">
                  <c:v>0.11842105263157894</c:v>
                </c:pt>
                <c:pt idx="7">
                  <c:v>0.11688311688311687</c:v>
                </c:pt>
                <c:pt idx="8">
                  <c:v>0.2</c:v>
                </c:pt>
                <c:pt idx="9">
                  <c:v>0.18181818181818182</c:v>
                </c:pt>
              </c:numCache>
            </c:numRef>
          </c:val>
          <c:extLst>
            <c:ext xmlns:c16="http://schemas.microsoft.com/office/drawing/2014/chart" uri="{C3380CC4-5D6E-409C-BE32-E72D297353CC}">
              <c16:uniqueId val="{00000002-F477-421B-ABBE-2FADC8959432}"/>
            </c:ext>
          </c:extLst>
        </c:ser>
        <c:ser>
          <c:idx val="3"/>
          <c:order val="3"/>
          <c:tx>
            <c:strRef>
              <c:f>'Q8'!$J$1</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'Q8'!$F$2:$F$11</c:f>
              <c:strCache>
                <c:ptCount val="10"/>
                <c:pt idx="0">
                  <c:v>It is my responsibility to find physical activity opportunities for my children* (n=79)</c:v>
                </c:pt>
                <c:pt idx="1">
                  <c:v>I actively encourage my children* to take part in physical activity (n=78)</c:v>
                </c:pt>
                <c:pt idx="2">
                  <c:v>I am aware of the need to increase my children's* physical activity whilst they are not participating in school PE (n=75)</c:v>
                </c:pt>
                <c:pt idx="3">
                  <c:v>I enjoy taking part in physical activity with my children* (n=79)</c:v>
                </c:pt>
                <c:pt idx="4">
                  <c:v>I actively encouraged my children* to increase their activity levels during the pandemic to support their physical and mental health (n=76)</c:v>
                </c:pt>
                <c:pt idx="5">
                  <c:v>I feel able to take part in physical activity with my children* (n=78)</c:v>
                </c:pt>
                <c:pt idx="6">
                  <c:v>Local facilities (e.g. parks) support us to be an active family (n=76)</c:v>
                </c:pt>
                <c:pt idx="7">
                  <c:v>COVID-19 provided more opportunities to be an active family (n=77)</c:v>
                </c:pt>
                <c:pt idx="8">
                  <c:v>Physical activity and sport clubs provide necessary childcare (n=70)</c:v>
                </c:pt>
                <c:pt idx="9">
                  <c:v>Physical activity is the only way we can get around (e.g. to travel) (n=77)</c:v>
                </c:pt>
              </c:strCache>
            </c:strRef>
          </c:cat>
          <c:val>
            <c:numRef>
              <c:f>'Q8'!$J$2:$J$11</c:f>
              <c:numCache>
                <c:formatCode>###0%</c:formatCode>
                <c:ptCount val="10"/>
                <c:pt idx="0">
                  <c:v>0.25316455696202533</c:v>
                </c:pt>
                <c:pt idx="1">
                  <c:v>0.21794871794871795</c:v>
                </c:pt>
                <c:pt idx="2">
                  <c:v>0.17333333333333337</c:v>
                </c:pt>
                <c:pt idx="3">
                  <c:v>0.25316455696202533</c:v>
                </c:pt>
                <c:pt idx="4">
                  <c:v>0.23684210526315788</c:v>
                </c:pt>
                <c:pt idx="5">
                  <c:v>0.20512820512820512</c:v>
                </c:pt>
                <c:pt idx="6">
                  <c:v>0.14473684210526316</c:v>
                </c:pt>
                <c:pt idx="7">
                  <c:v>0.15584415584415584</c:v>
                </c:pt>
                <c:pt idx="8">
                  <c:v>0.15714285714285714</c:v>
                </c:pt>
                <c:pt idx="9">
                  <c:v>0.10389610389610389</c:v>
                </c:pt>
              </c:numCache>
            </c:numRef>
          </c:val>
          <c:extLst>
            <c:ext xmlns:c16="http://schemas.microsoft.com/office/drawing/2014/chart" uri="{C3380CC4-5D6E-409C-BE32-E72D297353CC}">
              <c16:uniqueId val="{00000003-F477-421B-ABBE-2FADC8959432}"/>
            </c:ext>
          </c:extLst>
        </c:ser>
        <c:ser>
          <c:idx val="4"/>
          <c:order val="4"/>
          <c:tx>
            <c:strRef>
              <c:f>'Q8'!$K$1</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'Q8'!$F$2:$F$11</c:f>
              <c:strCache>
                <c:ptCount val="10"/>
                <c:pt idx="0">
                  <c:v>It is my responsibility to find physical activity opportunities for my children* (n=79)</c:v>
                </c:pt>
                <c:pt idx="1">
                  <c:v>I actively encourage my children* to take part in physical activity (n=78)</c:v>
                </c:pt>
                <c:pt idx="2">
                  <c:v>I am aware of the need to increase my children's* physical activity whilst they are not participating in school PE (n=75)</c:v>
                </c:pt>
                <c:pt idx="3">
                  <c:v>I enjoy taking part in physical activity with my children* (n=79)</c:v>
                </c:pt>
                <c:pt idx="4">
                  <c:v>I actively encouraged my children* to increase their activity levels during the pandemic to support their physical and mental health (n=76)</c:v>
                </c:pt>
                <c:pt idx="5">
                  <c:v>I feel able to take part in physical activity with my children* (n=78)</c:v>
                </c:pt>
                <c:pt idx="6">
                  <c:v>Local facilities (e.g. parks) support us to be an active family (n=76)</c:v>
                </c:pt>
                <c:pt idx="7">
                  <c:v>COVID-19 provided more opportunities to be an active family (n=77)</c:v>
                </c:pt>
                <c:pt idx="8">
                  <c:v>Physical activity and sport clubs provide necessary childcare (n=70)</c:v>
                </c:pt>
                <c:pt idx="9">
                  <c:v>Physical activity is the only way we can get around (e.g. to travel) (n=77)</c:v>
                </c:pt>
              </c:strCache>
            </c:strRef>
          </c:cat>
          <c:val>
            <c:numRef>
              <c:f>'Q8'!$K$2:$K$11</c:f>
              <c:numCache>
                <c:formatCode>###0%</c:formatCode>
                <c:ptCount val="10"/>
                <c:pt idx="0">
                  <c:v>0.60759493670886078</c:v>
                </c:pt>
                <c:pt idx="1">
                  <c:v>0.64102564102564097</c:v>
                </c:pt>
                <c:pt idx="2">
                  <c:v>0.68</c:v>
                </c:pt>
                <c:pt idx="3">
                  <c:v>0.51898734177215189</c:v>
                </c:pt>
                <c:pt idx="4">
                  <c:v>0.5</c:v>
                </c:pt>
                <c:pt idx="5">
                  <c:v>0.48717948717948717</c:v>
                </c:pt>
                <c:pt idx="6">
                  <c:v>0.46052631578947367</c:v>
                </c:pt>
                <c:pt idx="7">
                  <c:v>0.33766233766233766</c:v>
                </c:pt>
                <c:pt idx="8">
                  <c:v>0.27142857142857141</c:v>
                </c:pt>
                <c:pt idx="9">
                  <c:v>0.16883116883116883</c:v>
                </c:pt>
              </c:numCache>
            </c:numRef>
          </c:val>
          <c:extLst>
            <c:ext xmlns:c16="http://schemas.microsoft.com/office/drawing/2014/chart" uri="{C3380CC4-5D6E-409C-BE32-E72D297353CC}">
              <c16:uniqueId val="{00000004-F477-421B-ABBE-2FADC8959432}"/>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8736072387838678"/>
          <c:y val="0.89530191786415647"/>
          <c:w val="0.23598615767088521"/>
          <c:h val="5.5963254593175853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243862993395754"/>
          <c:y val="3.1817602668720711E-2"/>
          <c:w val="0.56710834782041297"/>
          <c:h val="0.82508124861917376"/>
        </c:manualLayout>
      </c:layout>
      <c:barChart>
        <c:barDir val="bar"/>
        <c:grouping val="clustered"/>
        <c:varyColors val="0"/>
        <c:ser>
          <c:idx val="1"/>
          <c:order val="0"/>
          <c:tx>
            <c:strRef>
              <c:f>'Q9'!$H$1</c:f>
              <c:strCache>
                <c:ptCount val="1"/>
                <c:pt idx="0">
                  <c:v>They would like child to…</c:v>
                </c:pt>
              </c:strCache>
            </c:strRef>
          </c:tx>
          <c:spPr>
            <a:solidFill>
              <a:srgbClr val="6D2A62"/>
            </a:solidFill>
            <a:ln>
              <a:noFill/>
            </a:ln>
            <a:effectLst/>
          </c:spPr>
          <c:invertIfNegative val="0"/>
          <c:dLbls>
            <c:dLbl>
              <c:idx val="0"/>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B427-453E-BA52-88BE48D86617}"/>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B427-453E-BA52-88BE48D86617}"/>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2-B427-453E-BA52-88BE48D86617}"/>
                </c:ext>
              </c:extLst>
            </c:dLbl>
            <c:dLbl>
              <c:idx val="3"/>
              <c:spPr>
                <a:no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27-453E-BA52-88BE48D8661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'Q9'!$G$2:$G$4</c:f>
              <c:strCache>
                <c:ptCount val="3"/>
                <c:pt idx="0">
                  <c:v>Do more physical activity </c:v>
                </c:pt>
                <c:pt idx="1">
                  <c:v>Try new forms of physical activity or sport </c:v>
                </c:pt>
                <c:pt idx="2">
                  <c:v>Don't know </c:v>
                </c:pt>
              </c:strCache>
            </c:strRef>
          </c:cat>
          <c:val>
            <c:numRef>
              <c:f>'Q9'!$H$2:$H$4</c:f>
              <c:numCache>
                <c:formatCode>###0%</c:formatCode>
                <c:ptCount val="3"/>
                <c:pt idx="0">
                  <c:v>0.63291139240506333</c:v>
                </c:pt>
                <c:pt idx="1">
                  <c:v>0.41772151898734178</c:v>
                </c:pt>
                <c:pt idx="2">
                  <c:v>0.10126582278481014</c:v>
                </c:pt>
              </c:numCache>
            </c:numRef>
          </c:val>
          <c:extLst>
            <c:ext xmlns:c16="http://schemas.microsoft.com/office/drawing/2014/chart" uri="{C3380CC4-5D6E-409C-BE32-E72D297353CC}">
              <c16:uniqueId val="{00000004-B427-453E-BA52-88BE48D86617}"/>
            </c:ext>
          </c:extLst>
        </c:ser>
        <c:ser>
          <c:idx val="0"/>
          <c:order val="1"/>
          <c:tx>
            <c:strRef>
              <c:f>'Q9'!$I$1</c:f>
              <c:strCache>
                <c:ptCount val="1"/>
                <c:pt idx="0">
                  <c:v>Think child would like to…</c:v>
                </c:pt>
              </c:strCache>
            </c:strRef>
          </c:tx>
          <c:spPr>
            <a:solidFill>
              <a:srgbClr val="69C4CE"/>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B427-453E-BA52-88BE48D86617}"/>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6-B427-453E-BA52-88BE48D86617}"/>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B427-453E-BA52-88BE48D86617}"/>
                </c:ext>
              </c:extLst>
            </c:dLbl>
            <c:dLbl>
              <c:idx val="3"/>
              <c:tx>
                <c:rich>
                  <a:bodyPr/>
                  <a:lstStyle/>
                  <a:p>
                    <a:r>
                      <a:rPr lang="en-GB"/>
                      <a:t>Add text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B427-453E-BA52-88BE48D8661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'Q9'!$G$2:$G$4</c:f>
              <c:strCache>
                <c:ptCount val="3"/>
                <c:pt idx="0">
                  <c:v>Do more physical activity </c:v>
                </c:pt>
                <c:pt idx="1">
                  <c:v>Try new forms of physical activity or sport </c:v>
                </c:pt>
                <c:pt idx="2">
                  <c:v>Don't know </c:v>
                </c:pt>
              </c:strCache>
            </c:strRef>
          </c:cat>
          <c:val>
            <c:numRef>
              <c:f>'Q9'!$I$2:$I$4</c:f>
              <c:numCache>
                <c:formatCode>###0%</c:formatCode>
                <c:ptCount val="3"/>
                <c:pt idx="0">
                  <c:v>0.227848101265823</c:v>
                </c:pt>
                <c:pt idx="1">
                  <c:v>0.26582278481012656</c:v>
                </c:pt>
              </c:numCache>
            </c:numRef>
          </c:val>
          <c:extLst>
            <c:ext xmlns:c16="http://schemas.microsoft.com/office/drawing/2014/chart" uri="{C3380CC4-5D6E-409C-BE32-E72D297353CC}">
              <c16:uniqueId val="{00000009-B427-453E-BA52-88BE48D86617}"/>
            </c:ext>
          </c:extLst>
        </c:ser>
        <c:dLbls>
          <c:dLblPos val="outEnd"/>
          <c:showLegendKey val="0"/>
          <c:showVal val="1"/>
          <c:showCatName val="0"/>
          <c:showSerName val="0"/>
          <c:showPercent val="0"/>
          <c:showBubbleSize val="0"/>
        </c:dLbls>
        <c:gapWidth val="60"/>
        <c:axId val="128588975"/>
        <c:axId val="128587311"/>
      </c:barChart>
      <c:catAx>
        <c:axId val="128588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128587311"/>
        <c:crosses val="autoZero"/>
        <c:auto val="1"/>
        <c:lblAlgn val="ctr"/>
        <c:lblOffset val="100"/>
        <c:noMultiLvlLbl val="0"/>
      </c:catAx>
      <c:valAx>
        <c:axId val="128587311"/>
        <c:scaling>
          <c:orientation val="minMax"/>
          <c:max val="0.75000000000000011"/>
          <c:min val="0"/>
        </c:scaling>
        <c:delete val="1"/>
        <c:axPos val="t"/>
        <c:numFmt formatCode="###0%" sourceLinked="1"/>
        <c:majorTickMark val="none"/>
        <c:minorTickMark val="none"/>
        <c:tickLblPos val="nextTo"/>
        <c:crossAx val="128588975"/>
        <c:crosses val="autoZero"/>
        <c:crossBetween val="between"/>
      </c:valAx>
      <c:spPr>
        <a:noFill/>
        <a:ln>
          <a:noFill/>
        </a:ln>
        <a:effectLst/>
      </c:spPr>
    </c:plotArea>
    <c:legend>
      <c:legendPos val="b"/>
      <c:layout>
        <c:manualLayout>
          <c:xMode val="edge"/>
          <c:yMode val="edge"/>
          <c:x val="0.14983442694663168"/>
          <c:y val="0.83067147856517931"/>
          <c:w val="0.72434164479440077"/>
          <c:h val="0.1438314790898087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20/03/2021</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20/03/2021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a:t>
            </a:fld>
            <a:endParaRPr lang="en-GB" dirty="0"/>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61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693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9</a:t>
            </a:fld>
            <a:endParaRPr lang="en-GB" dirty="0"/>
          </a:p>
        </p:txBody>
      </p:sp>
    </p:spTree>
    <p:extLst>
      <p:ext uri="{BB962C8B-B14F-4D97-AF65-F5344CB8AC3E}">
        <p14:creationId xmlns:p14="http://schemas.microsoft.com/office/powerpoint/2010/main" val="238696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10</a:t>
            </a:fld>
            <a:endParaRPr lang="en-GB" dirty="0"/>
          </a:p>
        </p:txBody>
      </p:sp>
    </p:spTree>
    <p:extLst>
      <p:ext uri="{BB962C8B-B14F-4D97-AF65-F5344CB8AC3E}">
        <p14:creationId xmlns:p14="http://schemas.microsoft.com/office/powerpoint/2010/main" val="1326952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9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132890297"/>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06874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705262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rgbClr val="649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81695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115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574218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3900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794343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459025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3600410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008626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153798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263899131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91052884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978336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6262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6712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04897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742356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41400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27323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36263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77497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330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1.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72" r:id="rId3"/>
    <p:sldLayoutId id="2147483682" r:id="rId4"/>
    <p:sldLayoutId id="2147483678" r:id="rId5"/>
    <p:sldLayoutId id="2147483673" r:id="rId6"/>
    <p:sldLayoutId id="2147483665" r:id="rId7"/>
    <p:sldLayoutId id="2147483689" r:id="rId8"/>
    <p:sldLayoutId id="2147483688" r:id="rId9"/>
    <p:sldLayoutId id="2147483691" r:id="rId10"/>
    <p:sldLayoutId id="2147483692" r:id="rId11"/>
    <p:sldLayoutId id="2147483690" r:id="rId12"/>
    <p:sldLayoutId id="2147483693" r:id="rId13"/>
    <p:sldLayoutId id="2147483694" r:id="rId14"/>
    <p:sldLayoutId id="2147483675" r:id="rId15"/>
    <p:sldLayoutId id="2147483722" r:id="rId16"/>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168215032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hyperlink" Target="https://www.youthsporttrust.org/news/majority-parents-say-their-children-are-less-active-lockdown"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011" y="-213795"/>
            <a:ext cx="9358011" cy="5357295"/>
          </a:xfrm>
          <a:prstGeom prst="rect">
            <a:avLst/>
          </a:prstGeom>
          <a:solidFill>
            <a:srgbClr val="6D2A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643469" y="2721661"/>
            <a:ext cx="8048975" cy="338554"/>
          </a:xfrm>
          <a:prstGeom prst="rect">
            <a:avLst/>
          </a:prstGeom>
          <a:noFill/>
        </p:spPr>
        <p:txBody>
          <a:bodyPr wrap="square" rtlCol="0">
            <a:spAutoFit/>
          </a:bodyPr>
          <a:lstStyle/>
          <a:p>
            <a:pPr algn="ctr">
              <a:spcAft>
                <a:spcPts val="600"/>
              </a:spcAft>
            </a:pPr>
            <a:r>
              <a:rPr lang="en-GB" sz="1600" spc="50" dirty="0">
                <a:solidFill>
                  <a:srgbClr val="FFFFFF"/>
                </a:solidFill>
                <a:latin typeface="Core Mellow" panose="020F0503030302020204" pitchFamily="34" charset="0"/>
                <a:ea typeface="Playfair Display" charset="0"/>
                <a:cs typeface="Playfair Display" charset="0"/>
              </a:rPr>
              <a:t>CFE Research</a:t>
            </a:r>
          </a:p>
        </p:txBody>
      </p:sp>
      <p:sp>
        <p:nvSpPr>
          <p:cNvPr id="9" name="TextBox 8"/>
          <p:cNvSpPr txBox="1"/>
          <p:nvPr/>
        </p:nvSpPr>
        <p:spPr>
          <a:xfrm>
            <a:off x="1127909" y="632758"/>
            <a:ext cx="7372622" cy="1200329"/>
          </a:xfrm>
          <a:prstGeom prst="rect">
            <a:avLst/>
          </a:prstGeom>
          <a:noFill/>
        </p:spPr>
        <p:txBody>
          <a:bodyPr wrap="square" rtlCol="0">
            <a:spAutoFit/>
          </a:bodyPr>
          <a:lstStyle/>
          <a:p>
            <a:pPr algn="ctr"/>
            <a:r>
              <a:rPr lang="en-GB" sz="3600" b="1" spc="100" dirty="0">
                <a:solidFill>
                  <a:srgbClr val="FFFFFF"/>
                </a:solidFill>
                <a:latin typeface="Core Mellow" panose="020F0503030302020204" pitchFamily="34" charset="0"/>
                <a:cs typeface="Arial" panose="020B0604020202020204" pitchFamily="34" charset="0"/>
              </a:rPr>
              <a:t>Children and young people’s physical activity levels</a:t>
            </a:r>
          </a:p>
        </p:txBody>
      </p:sp>
    </p:spTree>
    <p:extLst>
      <p:ext uri="{BB962C8B-B14F-4D97-AF65-F5344CB8AC3E}">
        <p14:creationId xmlns:p14="http://schemas.microsoft.com/office/powerpoint/2010/main" val="71349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Contents</a:t>
            </a:r>
          </a:p>
        </p:txBody>
      </p:sp>
      <p:sp>
        <p:nvSpPr>
          <p:cNvPr id="5" name="Content Placeholder 4"/>
          <p:cNvSpPr>
            <a:spLocks noGrp="1"/>
          </p:cNvSpPr>
          <p:nvPr>
            <p:ph idx="1"/>
          </p:nvPr>
        </p:nvSpPr>
        <p:spPr>
          <a:xfrm>
            <a:off x="628650" y="1061075"/>
            <a:ext cx="7886700" cy="3556654"/>
          </a:xfrm>
        </p:spPr>
        <p:txBody>
          <a:bodyPr>
            <a:normAutofit lnSpcReduction="10000"/>
          </a:bodyPr>
          <a:lstStyle/>
          <a:p>
            <a:pPr marL="0" indent="0">
              <a:buNone/>
            </a:pPr>
            <a:r>
              <a:rPr lang="en-GB" sz="1700" dirty="0">
                <a:solidFill>
                  <a:srgbClr val="767171"/>
                </a:solidFill>
                <a:latin typeface="Calibri" panose="020F0502020204030204" pitchFamily="34" charset="0"/>
                <a:cs typeface="Calibri" panose="020F0502020204030204" pitchFamily="34" charset="0"/>
              </a:rPr>
              <a:t>These slides contain the findings from the Residents’ Panel survey conducted in February 2021. </a:t>
            </a:r>
          </a:p>
          <a:p>
            <a:pPr marL="0" indent="0">
              <a:buNone/>
            </a:pPr>
            <a:r>
              <a:rPr lang="en-GB" sz="1700" dirty="0">
                <a:solidFill>
                  <a:srgbClr val="767171"/>
                </a:solidFill>
                <a:latin typeface="Calibri" panose="020F0502020204030204" pitchFamily="34" charset="0"/>
                <a:cs typeface="Calibri" panose="020F0502020204030204" pitchFamily="34" charset="0"/>
              </a:rPr>
              <a:t>The survey was completed by 79* adults who had caring responsibilities for children who were living in their household (full-time or part-time) or who they  provided childcare to on a regular basis.</a:t>
            </a:r>
          </a:p>
          <a:p>
            <a:pPr marL="0" indent="0">
              <a:buNone/>
            </a:pPr>
            <a:r>
              <a:rPr lang="en-GB" sz="1700" dirty="0">
                <a:solidFill>
                  <a:srgbClr val="767171"/>
                </a:solidFill>
                <a:latin typeface="Calibri" panose="020F0502020204030204" pitchFamily="34" charset="0"/>
                <a:cs typeface="Calibri" panose="020F0502020204030204" pitchFamily="34" charset="0"/>
              </a:rPr>
              <a:t>The findings cover:</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The characteristics of those responding to this survey and the oldest child. </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Children and young people’s physical activity levels during the third national lockdown and the type of physical activities they did.</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Adult’s perceptions about the role of physical activity for children and young people.</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Anticipated changes in children and young people’s physical activity levels in the coming months.</a:t>
            </a:r>
          </a:p>
          <a:p>
            <a:pPr marL="225425" lvl="1" indent="-225425">
              <a:buFont typeface="Arial" panose="020B0604020202020204" pitchFamily="34" charset="0"/>
              <a:buChar char="•"/>
            </a:pPr>
            <a:endParaRPr lang="en-GB" sz="1400" dirty="0">
              <a:solidFill>
                <a:srgbClr val="FF0000"/>
              </a:solidFill>
              <a:latin typeface="Calibri" panose="020F0502020204030204" pitchFamily="34" charset="0"/>
              <a:cs typeface="Calibri" panose="020F0502020204030204" pitchFamily="34" charset="0"/>
            </a:endParaRPr>
          </a:p>
          <a:p>
            <a:pPr lvl="1"/>
            <a:endParaRPr lang="en-GB" dirty="0">
              <a:solidFill>
                <a:srgbClr val="76717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424ECF3E-4D92-41CC-B93D-D3449E8F024B}"/>
              </a:ext>
            </a:extLst>
          </p:cNvPr>
          <p:cNvSpPr txBox="1"/>
          <p:nvPr/>
        </p:nvSpPr>
        <p:spPr>
          <a:xfrm>
            <a:off x="0" y="4857290"/>
            <a:ext cx="9144000" cy="276999"/>
          </a:xfrm>
          <a:prstGeom prst="rect">
            <a:avLst/>
          </a:prstGeom>
          <a:noFill/>
        </p:spPr>
        <p:txBody>
          <a:bodyPr wrap="square">
            <a:spAutoFit/>
          </a:bodyPr>
          <a:lstStyle/>
          <a:p>
            <a:pPr algn="ctr"/>
            <a:r>
              <a:rPr lang="en-GB" sz="1200" spc="50" dirty="0">
                <a:solidFill>
                  <a:srgbClr val="767171"/>
                </a:solidFill>
                <a:latin typeface="Calibri" panose="020F0502020204030204" pitchFamily="34" charset="0"/>
                <a:cs typeface="Calibri" panose="020F0502020204030204" pitchFamily="34" charset="0"/>
              </a:rPr>
              <a:t>* </a:t>
            </a:r>
            <a:r>
              <a:rPr lang="en-GB" sz="1000" b="1" dirty="0">
                <a:solidFill>
                  <a:srgbClr val="767171"/>
                </a:solidFill>
                <a:latin typeface="Calibri" panose="020F0502020204030204" pitchFamily="34" charset="0"/>
                <a:cs typeface="Calibri" panose="020F0502020204030204" pitchFamily="34" charset="0"/>
              </a:rPr>
              <a:t>183 residents in total responded to the survey but 104 were screened out because they did not have any caring responsibilities for an under 18 year old.</a:t>
            </a:r>
            <a:endParaRPr lang="en-GB" sz="1200" b="1" spc="50" dirty="0">
              <a:solidFill>
                <a:srgbClr val="767171"/>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Demographic characteristics</a:t>
            </a:r>
          </a:p>
        </p:txBody>
      </p:sp>
    </p:spTree>
    <p:extLst>
      <p:ext uri="{BB962C8B-B14F-4D97-AF65-F5344CB8AC3E}">
        <p14:creationId xmlns:p14="http://schemas.microsoft.com/office/powerpoint/2010/main" val="374128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600" b="1" i="0" dirty="0">
                <a:solidFill>
                  <a:schemeClr val="accent3"/>
                </a:solidFill>
                <a:latin typeface="Core Mellow" panose="020F0503030302020204" pitchFamily="34" charset="0"/>
              </a:rPr>
              <a:t>Demographics of respondents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418356020"/>
              </p:ext>
            </p:extLst>
          </p:nvPr>
        </p:nvGraphicFramePr>
        <p:xfrm>
          <a:off x="690566" y="939176"/>
          <a:ext cx="2430667" cy="1451770"/>
        </p:xfrm>
        <a:graphic>
          <a:graphicData uri="http://schemas.openxmlformats.org/drawingml/2006/table">
            <a:tbl>
              <a:tblPr>
                <a:tableStyleId>{616DA210-FB5B-4158-B5E0-FEB733F419BA}</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cs typeface="Calibri" panose="020F0502020204030204" pitchFamily="34" charset="0"/>
                        </a:rPr>
                        <a:t>Age</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GB" sz="1000" b="1" u="none" strike="noStrike" kern="1200" dirty="0">
                          <a:solidFill>
                            <a:srgbClr val="6D2A62"/>
                          </a:solidFill>
                          <a:effectLst/>
                          <a:latin typeface="Calibri" panose="020F0502020204030204" pitchFamily="34" charset="0"/>
                          <a:cs typeface="Calibri" panose="020F0502020204030204" pitchFamily="34" charset="0"/>
                        </a:rPr>
                        <a:t>Number of respondents</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0354">
                <a:tc>
                  <a:txBody>
                    <a:bodyPr/>
                    <a:lstStyle/>
                    <a:p>
                      <a:pPr algn="l" fontAlgn="t"/>
                      <a:r>
                        <a:rPr lang="en-GB" sz="1000" u="none" strike="noStrike" dirty="0">
                          <a:solidFill>
                            <a:srgbClr val="767171"/>
                          </a:solidFill>
                          <a:effectLst/>
                          <a:latin typeface="Calibri" panose="020F0502020204030204" pitchFamily="34" charset="0"/>
                          <a:cs typeface="Calibri" panose="020F0502020204030204" pitchFamily="34" charset="0"/>
                        </a:rPr>
                        <a:t>16-24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0354">
                <a:tc>
                  <a:txBody>
                    <a:bodyPr/>
                    <a:lstStyle/>
                    <a:p>
                      <a:pPr algn="l" fontAlgn="t"/>
                      <a:r>
                        <a:rPr lang="en-GB" sz="1000" u="none" strike="noStrike" dirty="0">
                          <a:solidFill>
                            <a:srgbClr val="767171"/>
                          </a:solidFill>
                          <a:effectLst/>
                          <a:latin typeface="Calibri" panose="020F0502020204030204" pitchFamily="34" charset="0"/>
                          <a:cs typeface="Calibri" panose="020F0502020204030204" pitchFamily="34" charset="0"/>
                        </a:rPr>
                        <a:t>25-44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51</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0354">
                <a:tc>
                  <a:txBody>
                    <a:bodyPr/>
                    <a:lstStyle/>
                    <a:p>
                      <a:pPr algn="l" fontAlgn="t"/>
                      <a:r>
                        <a:rPr lang="en-GB" sz="1000" u="none" strike="noStrike">
                          <a:solidFill>
                            <a:srgbClr val="767171"/>
                          </a:solidFill>
                          <a:effectLst/>
                          <a:latin typeface="Calibri" panose="020F0502020204030204" pitchFamily="34" charset="0"/>
                          <a:cs typeface="Calibri" panose="020F0502020204030204" pitchFamily="34" charset="0"/>
                        </a:rPr>
                        <a:t>45-64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18</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0354">
                <a:tc>
                  <a:txBody>
                    <a:bodyPr/>
                    <a:lstStyle/>
                    <a:p>
                      <a:pPr algn="l" fontAlgn="t"/>
                      <a:r>
                        <a:rPr lang="en-GB" sz="1000" u="none" strike="noStrike">
                          <a:solidFill>
                            <a:srgbClr val="767171"/>
                          </a:solidFill>
                          <a:effectLst/>
                          <a:latin typeface="Calibri" panose="020F0502020204030204" pitchFamily="34" charset="0"/>
                          <a:cs typeface="Calibri" panose="020F0502020204030204" pitchFamily="34" charset="0"/>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419859300"/>
              </p:ext>
            </p:extLst>
          </p:nvPr>
        </p:nvGraphicFramePr>
        <p:xfrm>
          <a:off x="690566" y="2655095"/>
          <a:ext cx="2430667" cy="87106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Gender</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64</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852167935"/>
              </p:ext>
            </p:extLst>
          </p:nvPr>
        </p:nvGraphicFramePr>
        <p:xfrm>
          <a:off x="690566" y="3965456"/>
          <a:ext cx="2430667" cy="88726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Ethnicity</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White British</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65</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BAME</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14</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2" name="Table 11">
            <a:extLst>
              <a:ext uri="{FF2B5EF4-FFF2-40B4-BE49-F238E27FC236}">
                <a16:creationId xmlns:a16="http://schemas.microsoft.com/office/drawing/2014/main" id="{0911F0F9-03E3-498F-BF55-5B65616FB224}"/>
              </a:ext>
            </a:extLst>
          </p:cNvPr>
          <p:cNvGraphicFramePr>
            <a:graphicFrameLocks noGrp="1"/>
          </p:cNvGraphicFramePr>
          <p:nvPr>
            <p:extLst>
              <p:ext uri="{D42A27DB-BD31-4B8C-83A1-F6EECF244321}">
                <p14:modId xmlns:p14="http://schemas.microsoft.com/office/powerpoint/2010/main" val="4150546614"/>
              </p:ext>
            </p:extLst>
          </p:nvPr>
        </p:nvGraphicFramePr>
        <p:xfrm>
          <a:off x="3292984" y="950214"/>
          <a:ext cx="2729786" cy="1184175"/>
        </p:xfrm>
        <a:graphic>
          <a:graphicData uri="http://schemas.openxmlformats.org/drawingml/2006/table">
            <a:tbl>
              <a:tblPr>
                <a:tableStyleId>{E8B1032C-EA38-4F05-BA0D-38AFFFC7BED3}</a:tableStyleId>
              </a:tblPr>
              <a:tblGrid>
                <a:gridCol w="1363883">
                  <a:extLst>
                    <a:ext uri="{9D8B030D-6E8A-4147-A177-3AD203B41FA5}">
                      <a16:colId xmlns:a16="http://schemas.microsoft.com/office/drawing/2014/main" val="20000"/>
                    </a:ext>
                  </a:extLst>
                </a:gridCol>
                <a:gridCol w="1365903">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Cambria" panose="02040503050406030204" pitchFamily="18" charset="0"/>
                          <a:cs typeface="Calibri" panose="020F0502020204030204" pitchFamily="34" charset="0"/>
                        </a:rPr>
                        <a:t>Income</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Low income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income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28</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Unknown/prefer not to say</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3" name="Table 12">
            <a:extLst>
              <a:ext uri="{FF2B5EF4-FFF2-40B4-BE49-F238E27FC236}">
                <a16:creationId xmlns:a16="http://schemas.microsoft.com/office/drawing/2014/main" id="{DFD686E6-9AA6-41E5-B2FA-4E02404A3A71}"/>
              </a:ext>
            </a:extLst>
          </p:cNvPr>
          <p:cNvGraphicFramePr>
            <a:graphicFrameLocks noGrp="1"/>
          </p:cNvGraphicFramePr>
          <p:nvPr>
            <p:extLst>
              <p:ext uri="{D42A27DB-BD31-4B8C-83A1-F6EECF244321}">
                <p14:modId xmlns:p14="http://schemas.microsoft.com/office/powerpoint/2010/main" val="3988562722"/>
              </p:ext>
            </p:extLst>
          </p:nvPr>
        </p:nvGraphicFramePr>
        <p:xfrm>
          <a:off x="3292984" y="2648766"/>
          <a:ext cx="2729786" cy="976948"/>
        </p:xfrm>
        <a:graphic>
          <a:graphicData uri="http://schemas.openxmlformats.org/drawingml/2006/table">
            <a:tbl>
              <a:tblPr>
                <a:tableStyleId>{E8B1032C-EA38-4F05-BA0D-38AFFFC7BED3}</a:tableStyleId>
              </a:tblPr>
              <a:tblGrid>
                <a:gridCol w="1334356">
                  <a:extLst>
                    <a:ext uri="{9D8B030D-6E8A-4147-A177-3AD203B41FA5}">
                      <a16:colId xmlns:a16="http://schemas.microsoft.com/office/drawing/2014/main" val="20000"/>
                    </a:ext>
                  </a:extLst>
                </a:gridCol>
                <a:gridCol w="1395430">
                  <a:extLst>
                    <a:ext uri="{9D8B030D-6E8A-4147-A177-3AD203B41FA5}">
                      <a16:colId xmlns:a16="http://schemas.microsoft.com/office/drawing/2014/main" val="20001"/>
                    </a:ext>
                  </a:extLst>
                </a:gridCol>
              </a:tblGrid>
              <a:tr h="372926">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 an</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Active Communities area</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36</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43</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0" name="Table 9">
            <a:extLst>
              <a:ext uri="{FF2B5EF4-FFF2-40B4-BE49-F238E27FC236}">
                <a16:creationId xmlns:a16="http://schemas.microsoft.com/office/drawing/2014/main" id="{DF9F754C-0E7B-4D84-85DD-C123EC5F24AC}"/>
              </a:ext>
            </a:extLst>
          </p:cNvPr>
          <p:cNvGraphicFramePr>
            <a:graphicFrameLocks noGrp="1"/>
          </p:cNvGraphicFramePr>
          <p:nvPr>
            <p:extLst>
              <p:ext uri="{D42A27DB-BD31-4B8C-83A1-F6EECF244321}">
                <p14:modId xmlns:p14="http://schemas.microsoft.com/office/powerpoint/2010/main" val="3027039149"/>
              </p:ext>
            </p:extLst>
          </p:nvPr>
        </p:nvGraphicFramePr>
        <p:xfrm>
          <a:off x="3292984" y="3953110"/>
          <a:ext cx="2729786" cy="993146"/>
        </p:xfrm>
        <a:graphic>
          <a:graphicData uri="http://schemas.openxmlformats.org/drawingml/2006/table">
            <a:tbl>
              <a:tblPr>
                <a:tableStyleId>{E8B1032C-EA38-4F05-BA0D-38AFFFC7BED3}</a:tableStyleId>
              </a:tblPr>
              <a:tblGrid>
                <a:gridCol w="1313204">
                  <a:extLst>
                    <a:ext uri="{9D8B030D-6E8A-4147-A177-3AD203B41FA5}">
                      <a16:colId xmlns:a16="http://schemas.microsoft.com/office/drawing/2014/main" val="20000"/>
                    </a:ext>
                  </a:extLst>
                </a:gridCol>
                <a:gridCol w="1416582">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under 18s in household</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Only 1</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34</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More than 1</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45</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Table 10">
            <a:extLst>
              <a:ext uri="{FF2B5EF4-FFF2-40B4-BE49-F238E27FC236}">
                <a16:creationId xmlns:a16="http://schemas.microsoft.com/office/drawing/2014/main" id="{9C0D1310-FC7F-499D-AD30-B5C39B4CE51B}"/>
              </a:ext>
            </a:extLst>
          </p:cNvPr>
          <p:cNvGraphicFramePr>
            <a:graphicFrameLocks noGrp="1"/>
          </p:cNvGraphicFramePr>
          <p:nvPr>
            <p:extLst>
              <p:ext uri="{D42A27DB-BD31-4B8C-83A1-F6EECF244321}">
                <p14:modId xmlns:p14="http://schemas.microsoft.com/office/powerpoint/2010/main" val="1798820445"/>
              </p:ext>
            </p:extLst>
          </p:nvPr>
        </p:nvGraphicFramePr>
        <p:xfrm>
          <a:off x="6183245" y="952916"/>
          <a:ext cx="2430667" cy="1557656"/>
        </p:xfrm>
        <a:graphic>
          <a:graphicData uri="http://schemas.openxmlformats.org/drawingml/2006/table">
            <a:tbl>
              <a:tblPr>
                <a:tableStyleId>{616DA210-FB5B-4158-B5E0-FEB733F419BA}</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Age of oldest child</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GB" sz="1000" b="1" u="none" strike="noStrike" kern="1200" dirty="0">
                          <a:solidFill>
                            <a:srgbClr val="6D2A62"/>
                          </a:solidFill>
                          <a:effectLst/>
                          <a:latin typeface="Calibri" panose="020F0502020204030204" pitchFamily="34" charset="0"/>
                          <a:cs typeface="Calibri" panose="020F0502020204030204" pitchFamily="34" charset="0"/>
                        </a:rPr>
                        <a:t>Number of respondents</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0354">
                <a:tc>
                  <a:txBody>
                    <a:bodyPr/>
                    <a:lstStyle/>
                    <a:p>
                      <a:pPr algn="l" fontAlgn="t"/>
                      <a:r>
                        <a:rPr lang="en-GB" sz="1000" b="0" i="0" u="none" strike="noStrike" dirty="0">
                          <a:solidFill>
                            <a:srgbClr val="767171"/>
                          </a:solidFill>
                          <a:effectLst/>
                          <a:latin typeface="Calibri" panose="020F0502020204030204" pitchFamily="34" charset="0"/>
                          <a:cs typeface="Calibri" panose="020F0502020204030204" pitchFamily="34" charset="0"/>
                        </a:rPr>
                        <a:t>Under 5s</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17</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0354">
                <a:tc>
                  <a:txBody>
                    <a:bodyPr/>
                    <a:lstStyle/>
                    <a:p>
                      <a:pPr algn="l" fontAlgn="t"/>
                      <a:r>
                        <a:rPr lang="en-GB" sz="1000" b="0" i="0" u="none" strike="noStrike" dirty="0">
                          <a:solidFill>
                            <a:srgbClr val="767171"/>
                          </a:solidFill>
                          <a:effectLst/>
                          <a:latin typeface="Calibri" panose="020F0502020204030204" pitchFamily="34" charset="0"/>
                          <a:cs typeface="Calibri" panose="020F0502020204030204" pitchFamily="34" charset="0"/>
                        </a:rPr>
                        <a:t>5-11</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21</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0354">
                <a:tc>
                  <a:txBody>
                    <a:bodyPr/>
                    <a:lstStyle/>
                    <a:p>
                      <a:pPr algn="l" fontAlgn="t"/>
                      <a:r>
                        <a:rPr lang="en-GB" sz="1000" b="0" i="0" u="none" strike="noStrike" dirty="0">
                          <a:solidFill>
                            <a:srgbClr val="767171"/>
                          </a:solidFill>
                          <a:effectLst/>
                          <a:latin typeface="Calibri" panose="020F0502020204030204" pitchFamily="34" charset="0"/>
                          <a:cs typeface="Calibri" panose="020F0502020204030204" pitchFamily="34" charset="0"/>
                        </a:rPr>
                        <a:t>12-17</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35</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0354">
                <a:tc>
                  <a:txBody>
                    <a:bodyPr/>
                    <a:lstStyle/>
                    <a:p>
                      <a:pPr algn="l" fontAlgn="t"/>
                      <a:r>
                        <a:rPr lang="en-GB" sz="1000" b="0" i="0" u="none" strike="noStrike" dirty="0">
                          <a:solidFill>
                            <a:srgbClr val="767171"/>
                          </a:solidFill>
                          <a:effectLst/>
                          <a:latin typeface="Calibri" panose="020F0502020204030204" pitchFamily="34" charset="0"/>
                          <a:cs typeface="Calibri" panose="020F0502020204030204" pitchFamily="34" charset="0"/>
                        </a:rPr>
                        <a:t>Not stated</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6</a:t>
                      </a: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2486928"/>
                  </a:ext>
                </a:extLst>
              </a:tr>
            </a:tbl>
          </a:graphicData>
        </a:graphic>
      </p:graphicFrame>
      <p:graphicFrame>
        <p:nvGraphicFramePr>
          <p:cNvPr id="14" name="Table 13">
            <a:extLst>
              <a:ext uri="{FF2B5EF4-FFF2-40B4-BE49-F238E27FC236}">
                <a16:creationId xmlns:a16="http://schemas.microsoft.com/office/drawing/2014/main" id="{5DD1076F-22CF-4071-A429-E3A127B44374}"/>
              </a:ext>
            </a:extLst>
          </p:cNvPr>
          <p:cNvGraphicFramePr>
            <a:graphicFrameLocks noGrp="1"/>
          </p:cNvGraphicFramePr>
          <p:nvPr>
            <p:extLst>
              <p:ext uri="{D42A27DB-BD31-4B8C-83A1-F6EECF244321}">
                <p14:modId xmlns:p14="http://schemas.microsoft.com/office/powerpoint/2010/main" val="2138105692"/>
              </p:ext>
            </p:extLst>
          </p:nvPr>
        </p:nvGraphicFramePr>
        <p:xfrm>
          <a:off x="6183245" y="2632929"/>
          <a:ext cx="2430667" cy="126730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marL="0" algn="l" defTabSz="685800" rtl="0" eaLnBrk="1" fontAlgn="t" latinLnBrk="0" hangingPunct="1"/>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Gender of oldest child</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33</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1000" b="0" i="0" u="none" strike="noStrike" dirty="0">
                          <a:solidFill>
                            <a:srgbClr val="767171"/>
                          </a:solidFill>
                          <a:effectLst/>
                          <a:latin typeface="Calibri" panose="020F0502020204030204" pitchFamily="34" charset="0"/>
                          <a:cs typeface="Calibri" panose="020F0502020204030204" pitchFamily="34" charset="0"/>
                        </a:rPr>
                        <a:t>Not stated</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3495805106"/>
                  </a:ext>
                </a:extLst>
              </a:tr>
            </a:tbl>
          </a:graphicData>
        </a:graphic>
      </p:graphicFrame>
    </p:spTree>
    <p:extLst>
      <p:ext uri="{BB962C8B-B14F-4D97-AF65-F5344CB8AC3E}">
        <p14:creationId xmlns:p14="http://schemas.microsoft.com/office/powerpoint/2010/main" val="1698861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Physical activity levels and type</a:t>
            </a:r>
          </a:p>
        </p:txBody>
      </p:sp>
    </p:spTree>
    <p:extLst>
      <p:ext uri="{BB962C8B-B14F-4D97-AF65-F5344CB8AC3E}">
        <p14:creationId xmlns:p14="http://schemas.microsoft.com/office/powerpoint/2010/main" val="798746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948" y="266668"/>
            <a:ext cx="7916365" cy="635797"/>
          </a:xfrm>
        </p:spPr>
        <p:txBody>
          <a:bodyPr>
            <a:noAutofit/>
          </a:bodyPr>
          <a:lstStyle/>
          <a:p>
            <a:r>
              <a:rPr lang="en-GB" sz="2600" b="1" i="0" dirty="0">
                <a:solidFill>
                  <a:schemeClr val="accent3"/>
                </a:solidFill>
                <a:latin typeface="Core Mellow" panose="020F0503030302020204" pitchFamily="34" charset="0"/>
              </a:rPr>
              <a:t>Children and young people’s physical activity levels during the third national lockdown</a:t>
            </a:r>
            <a:endParaRPr lang="en-GB" sz="2600" b="1" i="0" dirty="0">
              <a:solidFill>
                <a:srgbClr val="FF0000"/>
              </a:solidFill>
              <a:latin typeface="Core Mellow" panose="020F0503030302020204" pitchFamily="34" charset="0"/>
            </a:endParaRPr>
          </a:p>
        </p:txBody>
      </p:sp>
      <p:sp>
        <p:nvSpPr>
          <p:cNvPr id="4" name="Rectangle 3">
            <a:extLst>
              <a:ext uri="{FF2B5EF4-FFF2-40B4-BE49-F238E27FC236}">
                <a16:creationId xmlns:a16="http://schemas.microsoft.com/office/drawing/2014/main" id="{EEB11E3C-1237-4FB2-B94B-1277D83E249D}"/>
              </a:ext>
            </a:extLst>
          </p:cNvPr>
          <p:cNvSpPr/>
          <p:nvPr/>
        </p:nvSpPr>
        <p:spPr>
          <a:xfrm>
            <a:off x="4433130" y="4258520"/>
            <a:ext cx="4696037" cy="646331"/>
          </a:xfrm>
          <a:prstGeom prst="rect">
            <a:avLst/>
          </a:prstGeom>
        </p:spPr>
        <p:txBody>
          <a:bodyPr wrap="square">
            <a:spAutoFit/>
          </a:bodyPr>
          <a:lstStyle/>
          <a:p>
            <a:r>
              <a:rPr lang="en-GB" sz="900" b="1" spc="50" dirty="0">
                <a:solidFill>
                  <a:schemeClr val="accent5"/>
                </a:solidFill>
                <a:latin typeface="Calibri" panose="020F0502020204030204" pitchFamily="34" charset="0"/>
                <a:ea typeface="Open Sans Semibold" charset="0"/>
                <a:cs typeface="Calibri" panose="020F0502020204030204" pitchFamily="34" charset="0"/>
              </a:rPr>
              <a:t>Q5. Overall, how does the amount of physical activity that the oldest child or young person that you have caring responsibilities for is taking part in </a:t>
            </a:r>
            <a:r>
              <a:rPr lang="en-GB" sz="900" b="1" u="sng" spc="50" dirty="0">
                <a:solidFill>
                  <a:schemeClr val="accent5"/>
                </a:solidFill>
                <a:latin typeface="Calibri" panose="020F0502020204030204" pitchFamily="34" charset="0"/>
                <a:ea typeface="Open Sans Semibold" charset="0"/>
                <a:cs typeface="Calibri" panose="020F0502020204030204" pitchFamily="34" charset="0"/>
              </a:rPr>
              <a:t>now</a:t>
            </a:r>
            <a:r>
              <a:rPr lang="en-GB" sz="900" b="1" spc="50" dirty="0">
                <a:solidFill>
                  <a:schemeClr val="accent5"/>
                </a:solidFill>
                <a:latin typeface="Calibri" panose="020F0502020204030204" pitchFamily="34" charset="0"/>
                <a:ea typeface="Open Sans Semibold" charset="0"/>
                <a:cs typeface="Calibri" panose="020F0502020204030204" pitchFamily="34" charset="0"/>
              </a:rPr>
              <a:t> compared to the amount of physical activity they were taking part in during the autumn term (September-December)? N=79</a:t>
            </a:r>
          </a:p>
        </p:txBody>
      </p:sp>
      <p:cxnSp>
        <p:nvCxnSpPr>
          <p:cNvPr id="6" name="Straight Connector 5">
            <a:extLst>
              <a:ext uri="{FF2B5EF4-FFF2-40B4-BE49-F238E27FC236}">
                <a16:creationId xmlns:a16="http://schemas.microsoft.com/office/drawing/2014/main" id="{6348092A-9122-432C-8D3A-D8F57DB8D6A2}"/>
              </a:ext>
            </a:extLst>
          </p:cNvPr>
          <p:cNvCxnSpPr/>
          <p:nvPr/>
        </p:nvCxnSpPr>
        <p:spPr>
          <a:xfrm flipV="1">
            <a:off x="504613" y="86208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9" name="Content Placeholder 2">
            <a:extLst>
              <a:ext uri="{FF2B5EF4-FFF2-40B4-BE49-F238E27FC236}">
                <a16:creationId xmlns:a16="http://schemas.microsoft.com/office/drawing/2014/main" id="{8DAD0383-2702-4B35-965D-137B36A2D609}"/>
              </a:ext>
            </a:extLst>
          </p:cNvPr>
          <p:cNvSpPr txBox="1">
            <a:spLocks/>
          </p:cNvSpPr>
          <p:nvPr/>
        </p:nvSpPr>
        <p:spPr>
          <a:xfrm>
            <a:off x="374074" y="936258"/>
            <a:ext cx="8294978" cy="68955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More than 1 in 10 carers (13%) reported that the oldest child did not typically undertake 30 minutes or more of physical activity on any day throughout the third lockdown. On average, the older the child the less physical activity they undertook.</a:t>
            </a:r>
          </a:p>
          <a:p>
            <a:r>
              <a:rPr lang="en-GB" sz="1200" dirty="0">
                <a:solidFill>
                  <a:srgbClr val="767171"/>
                </a:solidFill>
                <a:latin typeface="Calibri" panose="020F0502020204030204" pitchFamily="34" charset="0"/>
                <a:ea typeface="+mn-ea"/>
                <a:cs typeface="Calibri" panose="020F0502020204030204" pitchFamily="34" charset="0"/>
              </a:rPr>
              <a:t>Worryingly, 32% of carers stated the oldest child did more physical activity during the autumn term than during the third lockdown – highlighting the impact COVID-19 may have had on activity levels. </a:t>
            </a:r>
          </a:p>
        </p:txBody>
      </p:sp>
      <p:sp>
        <p:nvSpPr>
          <p:cNvPr id="10" name="TextBox 9">
            <a:extLst>
              <a:ext uri="{FF2B5EF4-FFF2-40B4-BE49-F238E27FC236}">
                <a16:creationId xmlns:a16="http://schemas.microsoft.com/office/drawing/2014/main" id="{3C7A8FD0-DC82-4BCB-B0C4-0EE5A8DE3BE4}"/>
              </a:ext>
            </a:extLst>
          </p:cNvPr>
          <p:cNvSpPr txBox="1"/>
          <p:nvPr/>
        </p:nvSpPr>
        <p:spPr>
          <a:xfrm>
            <a:off x="568800" y="1935801"/>
            <a:ext cx="3511545"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Days per week the oldest child did 30mins or more of PA</a:t>
            </a:r>
          </a:p>
        </p:txBody>
      </p:sp>
      <p:sp>
        <p:nvSpPr>
          <p:cNvPr id="11" name="TextBox 10">
            <a:extLst>
              <a:ext uri="{FF2B5EF4-FFF2-40B4-BE49-F238E27FC236}">
                <a16:creationId xmlns:a16="http://schemas.microsoft.com/office/drawing/2014/main" id="{5C1362D2-31EE-4C87-B7D8-62CA8417D1D2}"/>
              </a:ext>
            </a:extLst>
          </p:cNvPr>
          <p:cNvSpPr txBox="1"/>
          <p:nvPr/>
        </p:nvSpPr>
        <p:spPr>
          <a:xfrm>
            <a:off x="4701645" y="1940489"/>
            <a:ext cx="3790577"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PA in the third lockdown versus the autumn term</a:t>
            </a:r>
          </a:p>
        </p:txBody>
      </p:sp>
      <p:sp>
        <p:nvSpPr>
          <p:cNvPr id="12" name="Rectangle 11">
            <a:extLst>
              <a:ext uri="{FF2B5EF4-FFF2-40B4-BE49-F238E27FC236}">
                <a16:creationId xmlns:a16="http://schemas.microsoft.com/office/drawing/2014/main" id="{37370086-08DD-4ED9-9B2D-3DE76EA0B601}"/>
              </a:ext>
            </a:extLst>
          </p:cNvPr>
          <p:cNvSpPr/>
          <p:nvPr/>
        </p:nvSpPr>
        <p:spPr>
          <a:xfrm>
            <a:off x="474947" y="4258521"/>
            <a:ext cx="4097053" cy="784830"/>
          </a:xfrm>
          <a:prstGeom prst="rect">
            <a:avLst/>
          </a:prstGeom>
        </p:spPr>
        <p:txBody>
          <a:bodyPr wrap="square">
            <a:spAutoFit/>
          </a:bodyPr>
          <a:lstStyle/>
          <a:p>
            <a:r>
              <a:rPr lang="en-GB" sz="900" b="1" spc="50" dirty="0">
                <a:solidFill>
                  <a:schemeClr val="accent5"/>
                </a:solidFill>
                <a:latin typeface="Calibri" panose="020F0502020204030204" pitchFamily="34" charset="0"/>
                <a:ea typeface="Open Sans Semibold" charset="0"/>
                <a:cs typeface="Calibri" panose="020F0502020204030204" pitchFamily="34" charset="0"/>
              </a:rPr>
              <a:t>Q4. Thinking about the oldest child or young person that you have caring responsibilities for, during the </a:t>
            </a:r>
            <a:r>
              <a:rPr lang="en-GB" sz="900" b="1" u="sng" spc="50" dirty="0">
                <a:solidFill>
                  <a:schemeClr val="accent5"/>
                </a:solidFill>
                <a:latin typeface="Calibri" panose="020F0502020204030204" pitchFamily="34" charset="0"/>
                <a:ea typeface="Open Sans Semibold" charset="0"/>
                <a:cs typeface="Calibri" panose="020F0502020204030204" pitchFamily="34" charset="0"/>
              </a:rPr>
              <a:t>current</a:t>
            </a:r>
            <a:r>
              <a:rPr lang="en-GB" sz="900" b="1" spc="50" dirty="0">
                <a:solidFill>
                  <a:schemeClr val="accent5"/>
                </a:solidFill>
                <a:latin typeface="Calibri" panose="020F0502020204030204" pitchFamily="34" charset="0"/>
                <a:ea typeface="Open Sans Semibold" charset="0"/>
                <a:cs typeface="Calibri" panose="020F0502020204030204" pitchFamily="34" charset="0"/>
              </a:rPr>
              <a:t> national lockdown typically on how many days per week do they do a total of 30 minutes or more of physical activity which is enough to raise their breathing rate? N=79</a:t>
            </a:r>
          </a:p>
        </p:txBody>
      </p:sp>
      <p:graphicFrame>
        <p:nvGraphicFramePr>
          <p:cNvPr id="14" name="Chart 13">
            <a:extLst>
              <a:ext uri="{FF2B5EF4-FFF2-40B4-BE49-F238E27FC236}">
                <a16:creationId xmlns:a16="http://schemas.microsoft.com/office/drawing/2014/main" id="{E5698150-9465-427B-B0D0-B6C555C2C2C7}"/>
              </a:ext>
            </a:extLst>
          </p:cNvPr>
          <p:cNvGraphicFramePr>
            <a:graphicFrameLocks/>
          </p:cNvGraphicFramePr>
          <p:nvPr>
            <p:extLst>
              <p:ext uri="{D42A27DB-BD31-4B8C-83A1-F6EECF244321}">
                <p14:modId xmlns:p14="http://schemas.microsoft.com/office/powerpoint/2010/main" val="1004504421"/>
              </p:ext>
            </p:extLst>
          </p:nvPr>
        </p:nvGraphicFramePr>
        <p:xfrm>
          <a:off x="504613" y="2138861"/>
          <a:ext cx="3134514" cy="22286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a:extLst>
              <a:ext uri="{FF2B5EF4-FFF2-40B4-BE49-F238E27FC236}">
                <a16:creationId xmlns:a16="http://schemas.microsoft.com/office/drawing/2014/main" id="{D7230B17-4CF9-43E9-BB6A-7391BF3EE181}"/>
              </a:ext>
            </a:extLst>
          </p:cNvPr>
          <p:cNvGraphicFramePr>
            <a:graphicFrameLocks/>
          </p:cNvGraphicFramePr>
          <p:nvPr>
            <p:extLst>
              <p:ext uri="{D42A27DB-BD31-4B8C-83A1-F6EECF244321}">
                <p14:modId xmlns:p14="http://schemas.microsoft.com/office/powerpoint/2010/main" val="1709454279"/>
              </p:ext>
            </p:extLst>
          </p:nvPr>
        </p:nvGraphicFramePr>
        <p:xfrm>
          <a:off x="4521563" y="2131931"/>
          <a:ext cx="3790576" cy="22425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43800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0C56-2696-4EED-9F59-CA4C2F49EA6D}"/>
              </a:ext>
            </a:extLst>
          </p:cNvPr>
          <p:cNvSpPr>
            <a:spLocks noGrp="1"/>
          </p:cNvSpPr>
          <p:nvPr>
            <p:ph type="title"/>
          </p:nvPr>
        </p:nvSpPr>
        <p:spPr>
          <a:xfrm>
            <a:off x="555429" y="410614"/>
            <a:ext cx="7886700" cy="511506"/>
          </a:xfrm>
        </p:spPr>
        <p:txBody>
          <a:bodyPr>
            <a:noAutofit/>
          </a:bodyPr>
          <a:lstStyle/>
          <a:p>
            <a:r>
              <a:rPr lang="en-GB" sz="2600" b="1" i="0" dirty="0">
                <a:solidFill>
                  <a:schemeClr val="accent3"/>
                </a:solidFill>
                <a:latin typeface="Core Mellow" panose="020F0503030302020204" pitchFamily="34" charset="0"/>
              </a:rPr>
              <a:t>The type of physical activities children and young people did during lockdown 3</a:t>
            </a:r>
          </a:p>
        </p:txBody>
      </p:sp>
      <p:sp>
        <p:nvSpPr>
          <p:cNvPr id="4" name="Text Placeholder 3">
            <a:extLst>
              <a:ext uri="{FF2B5EF4-FFF2-40B4-BE49-F238E27FC236}">
                <a16:creationId xmlns:a16="http://schemas.microsoft.com/office/drawing/2014/main" id="{11D260F3-2AAB-4016-AD92-A3E66CFD624C}"/>
              </a:ext>
            </a:extLst>
          </p:cNvPr>
          <p:cNvSpPr>
            <a:spLocks noGrp="1"/>
          </p:cNvSpPr>
          <p:nvPr>
            <p:ph type="body" sz="quarter" idx="10"/>
          </p:nvPr>
        </p:nvSpPr>
        <p:spPr>
          <a:xfrm>
            <a:off x="0" y="4769576"/>
            <a:ext cx="9144000" cy="378548"/>
          </a:xfrm>
        </p:spPr>
        <p:txBody>
          <a:bodyPr>
            <a:no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Q7. Which of the following physical activities does the oldest child or young person that you have caring responsibilities for regularly take part in during the current national lockdown? N=79</a:t>
            </a:r>
          </a:p>
        </p:txBody>
      </p:sp>
      <p:sp>
        <p:nvSpPr>
          <p:cNvPr id="7" name="TextBox 6">
            <a:extLst>
              <a:ext uri="{FF2B5EF4-FFF2-40B4-BE49-F238E27FC236}">
                <a16:creationId xmlns:a16="http://schemas.microsoft.com/office/drawing/2014/main" id="{359EC39C-DEF1-48DA-9DD0-8BDB6B459F8B}"/>
              </a:ext>
            </a:extLst>
          </p:cNvPr>
          <p:cNvSpPr txBox="1"/>
          <p:nvPr/>
        </p:nvSpPr>
        <p:spPr>
          <a:xfrm>
            <a:off x="395590" y="1369224"/>
            <a:ext cx="3322969" cy="2300310"/>
          </a:xfrm>
          <a:prstGeom prst="rect">
            <a:avLst/>
          </a:prstGeom>
          <a:noFill/>
        </p:spPr>
        <p:txBody>
          <a:bodyPr wrap="square" rtlCol="0">
            <a:spAutoFit/>
          </a:bodyPr>
          <a:lstStyle/>
          <a:p>
            <a:pPr marL="225425" marR="0" lvl="0" indent="-225425" algn="l" defTabSz="6858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GB" sz="1400" b="0" i="0" u="none" strike="noStrike" kern="1200" cap="none" spc="50" normalizeH="0" baseline="0" noProof="0" dirty="0">
                <a:ln>
                  <a:noFill/>
                </a:ln>
                <a:solidFill>
                  <a:srgbClr val="767171"/>
                </a:solidFill>
                <a:effectLst/>
                <a:uLnTx/>
                <a:uFillTx/>
                <a:latin typeface="Calibri" panose="020F0502020204030204" pitchFamily="34" charset="0"/>
                <a:ea typeface="+mn-ea"/>
                <a:cs typeface="Calibri" panose="020F0502020204030204" pitchFamily="34" charset="0"/>
              </a:rPr>
              <a:t>The oldest child was most likely to regularly keep active through moving about while playing (62%), walking</a:t>
            </a:r>
            <a:r>
              <a:rPr lang="en-GB" sz="1400" spc="50" dirty="0">
                <a:solidFill>
                  <a:srgbClr val="767171"/>
                </a:solidFill>
                <a:latin typeface="Calibri" panose="020F0502020204030204" pitchFamily="34" charset="0"/>
                <a:cs typeface="Calibri" panose="020F0502020204030204" pitchFamily="34" charset="0"/>
              </a:rPr>
              <a:t> for fun/leisure (59%), and/or dancing for fun (43%).</a:t>
            </a:r>
          </a:p>
          <a:p>
            <a:pPr marL="225425" marR="0" lvl="0" indent="-225425" algn="l" defTabSz="6858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lang="en-GB" sz="1400" spc="50" dirty="0">
                <a:solidFill>
                  <a:srgbClr val="767171"/>
                </a:solidFill>
                <a:latin typeface="Calibri" panose="020F0502020204030204" pitchFamily="34" charset="0"/>
                <a:cs typeface="Calibri" panose="020F0502020204030204" pitchFamily="34" charset="0"/>
              </a:rPr>
              <a:t>6% or carers</a:t>
            </a:r>
            <a:r>
              <a:rPr kumimoji="0" lang="en-GB" sz="1400" b="0" i="0" u="none" strike="noStrike" kern="1200" cap="none" spc="50" normalizeH="0" baseline="0" noProof="0" dirty="0">
                <a:ln>
                  <a:noFill/>
                </a:ln>
                <a:solidFill>
                  <a:srgbClr val="767171"/>
                </a:solidFill>
                <a:effectLst/>
                <a:uLnTx/>
                <a:uFillTx/>
                <a:latin typeface="Calibri" panose="020F0502020204030204" pitchFamily="34" charset="0"/>
                <a:ea typeface="+mn-ea"/>
                <a:cs typeface="Calibri" panose="020F0502020204030204" pitchFamily="34" charset="0"/>
              </a:rPr>
              <a:t> indicated that the oldest child </a:t>
            </a:r>
            <a:r>
              <a:rPr lang="en-GB" sz="1400" spc="50" dirty="0">
                <a:solidFill>
                  <a:srgbClr val="767171"/>
                </a:solidFill>
                <a:latin typeface="Calibri" panose="020F0502020204030204" pitchFamily="34" charset="0"/>
                <a:cs typeface="Calibri" panose="020F0502020204030204" pitchFamily="34" charset="0"/>
              </a:rPr>
              <a:t>not participate in any regular type of physical activity. </a:t>
            </a:r>
          </a:p>
          <a:p>
            <a:pPr marL="432000" lvl="1" indent="-285750">
              <a:lnSpc>
                <a:spcPct val="80000"/>
              </a:lnSpc>
              <a:spcBef>
                <a:spcPts val="600"/>
              </a:spcBef>
              <a:spcAft>
                <a:spcPts val="600"/>
              </a:spcAft>
              <a:buFont typeface="Calibri" panose="020F0502020204030204" pitchFamily="34" charset="0"/>
              <a:buChar char="-"/>
              <a:defRPr/>
            </a:pPr>
            <a:r>
              <a:rPr lang="en-GB" sz="1400" spc="50" dirty="0">
                <a:solidFill>
                  <a:schemeClr val="bg2">
                    <a:lumMod val="50000"/>
                  </a:schemeClr>
                </a:solidFill>
                <a:latin typeface="Calibri" panose="020F0502020204030204" pitchFamily="34" charset="0"/>
                <a:cs typeface="Calibri" panose="020F0502020204030204" pitchFamily="34" charset="0"/>
              </a:rPr>
              <a:t>This is slightly less than the 11% of UK parents surveyed by the </a:t>
            </a:r>
            <a:r>
              <a:rPr lang="en-GB" sz="1400" spc="50" dirty="0">
                <a:solidFill>
                  <a:schemeClr val="accent1"/>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Youth Sport Trust</a:t>
            </a:r>
            <a:r>
              <a:rPr lang="en-GB" sz="1400" spc="50" dirty="0">
                <a:solidFill>
                  <a:schemeClr val="bg2">
                    <a:lumMod val="50000"/>
                  </a:schemeClr>
                </a:solidFill>
                <a:latin typeface="Calibri" panose="020F0502020204030204" pitchFamily="34" charset="0"/>
                <a:cs typeface="Calibri" panose="020F0502020204030204" pitchFamily="34" charset="0"/>
              </a:rPr>
              <a:t>.</a:t>
            </a:r>
          </a:p>
        </p:txBody>
      </p:sp>
      <p:cxnSp>
        <p:nvCxnSpPr>
          <p:cNvPr id="6" name="Straight Connector 5">
            <a:extLst>
              <a:ext uri="{FF2B5EF4-FFF2-40B4-BE49-F238E27FC236}">
                <a16:creationId xmlns:a16="http://schemas.microsoft.com/office/drawing/2014/main" id="{F89D3A4E-0BAC-4295-9E9E-E4ED39DF5C85}"/>
              </a:ext>
            </a:extLst>
          </p:cNvPr>
          <p:cNvCxnSpPr/>
          <p:nvPr/>
        </p:nvCxnSpPr>
        <p:spPr>
          <a:xfrm flipV="1">
            <a:off x="605786" y="95881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8" name="Chart 7">
            <a:extLst>
              <a:ext uri="{FF2B5EF4-FFF2-40B4-BE49-F238E27FC236}">
                <a16:creationId xmlns:a16="http://schemas.microsoft.com/office/drawing/2014/main" id="{0C3182DF-1D17-4D5A-B05C-2056DB5E6BD9}"/>
              </a:ext>
            </a:extLst>
          </p:cNvPr>
          <p:cNvGraphicFramePr>
            <a:graphicFrameLocks/>
          </p:cNvGraphicFramePr>
          <p:nvPr>
            <p:extLst>
              <p:ext uri="{D42A27DB-BD31-4B8C-83A1-F6EECF244321}">
                <p14:modId xmlns:p14="http://schemas.microsoft.com/office/powerpoint/2010/main" val="3707652906"/>
              </p:ext>
            </p:extLst>
          </p:nvPr>
        </p:nvGraphicFramePr>
        <p:xfrm>
          <a:off x="3718559" y="1114169"/>
          <a:ext cx="5341937" cy="35063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16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Perceptions about physical activity</a:t>
            </a:r>
          </a:p>
        </p:txBody>
      </p:sp>
    </p:spTree>
    <p:extLst>
      <p:ext uri="{BB962C8B-B14F-4D97-AF65-F5344CB8AC3E}">
        <p14:creationId xmlns:p14="http://schemas.microsoft.com/office/powerpoint/2010/main" val="2614622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fontScale="90000"/>
          </a:bodyPr>
          <a:lstStyle/>
          <a:p>
            <a:r>
              <a:rPr lang="en-GB" sz="2600" b="1" i="0" dirty="0">
                <a:solidFill>
                  <a:schemeClr val="accent3"/>
                </a:solidFill>
                <a:latin typeface="Core Mellow" panose="020F0503030302020204" pitchFamily="34" charset="0"/>
              </a:rPr>
              <a:t>Views about children and young people’s perceptions of, and behaviour in relation to, physical activity (PA)</a:t>
            </a:r>
          </a:p>
        </p:txBody>
      </p:sp>
      <p:sp>
        <p:nvSpPr>
          <p:cNvPr id="3" name="Content Placeholder 2"/>
          <p:cNvSpPr>
            <a:spLocks noGrp="1"/>
          </p:cNvSpPr>
          <p:nvPr>
            <p:ph idx="1"/>
          </p:nvPr>
        </p:nvSpPr>
        <p:spPr>
          <a:xfrm>
            <a:off x="512044" y="857907"/>
            <a:ext cx="7343483" cy="840871"/>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The majority of carers recognise the benefits of PA on the oldest child – with it having a positive impact on their physical and mental health.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71% believe the oldest child enjoys physical activity/sport – but 58% also state they prefer other activities over PA or sport. Only 61% state the child is confident to do PA or sport. </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897861"/>
            <a:ext cx="9144000" cy="239910"/>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Q6. To what extent do you agree or disagree with the following statements about the oldest child or young person that you have caring responsibilities for?  </a:t>
            </a:r>
          </a:p>
        </p:txBody>
      </p:sp>
      <p:graphicFrame>
        <p:nvGraphicFramePr>
          <p:cNvPr id="7" name="Chart 6">
            <a:extLst>
              <a:ext uri="{FF2B5EF4-FFF2-40B4-BE49-F238E27FC236}">
                <a16:creationId xmlns:a16="http://schemas.microsoft.com/office/drawing/2014/main" id="{05410EA4-A843-48CC-B5C9-355059D5823C}"/>
              </a:ext>
            </a:extLst>
          </p:cNvPr>
          <p:cNvGraphicFramePr>
            <a:graphicFrameLocks/>
          </p:cNvGraphicFramePr>
          <p:nvPr>
            <p:extLst>
              <p:ext uri="{D42A27DB-BD31-4B8C-83A1-F6EECF244321}">
                <p14:modId xmlns:p14="http://schemas.microsoft.com/office/powerpoint/2010/main" val="177595254"/>
              </p:ext>
            </p:extLst>
          </p:nvPr>
        </p:nvGraphicFramePr>
        <p:xfrm>
          <a:off x="568298" y="1494149"/>
          <a:ext cx="7886700" cy="3757613"/>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Rounded Corners 7">
            <a:extLst>
              <a:ext uri="{FF2B5EF4-FFF2-40B4-BE49-F238E27FC236}">
                <a16:creationId xmlns:a16="http://schemas.microsoft.com/office/drawing/2014/main" id="{2A8D2D95-748B-436B-9E2E-DC1EA1C03E9B}"/>
              </a:ext>
            </a:extLst>
          </p:cNvPr>
          <p:cNvSpPr/>
          <p:nvPr/>
        </p:nvSpPr>
        <p:spPr>
          <a:xfrm>
            <a:off x="628650" y="1669212"/>
            <a:ext cx="8019582" cy="763988"/>
          </a:xfrm>
          <a:prstGeom prst="roundRect">
            <a:avLst>
              <a:gd name="adj" fmla="val 8882"/>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62E655DD-260D-407E-ACE1-04AB4D07BD13}"/>
              </a:ext>
            </a:extLst>
          </p:cNvPr>
          <p:cNvSpPr/>
          <p:nvPr/>
        </p:nvSpPr>
        <p:spPr>
          <a:xfrm>
            <a:off x="628650" y="3213532"/>
            <a:ext cx="8019581" cy="239910"/>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D9DCD933-3C10-4DA8-8D16-BB0836D22AD0}"/>
              </a:ext>
            </a:extLst>
          </p:cNvPr>
          <p:cNvSpPr/>
          <p:nvPr/>
        </p:nvSpPr>
        <p:spPr>
          <a:xfrm>
            <a:off x="628649" y="2463501"/>
            <a:ext cx="8019582" cy="239910"/>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Table 10">
            <a:extLst>
              <a:ext uri="{FF2B5EF4-FFF2-40B4-BE49-F238E27FC236}">
                <a16:creationId xmlns:a16="http://schemas.microsoft.com/office/drawing/2014/main" id="{F123FCEE-9A4E-464B-850F-678981281BD9}"/>
              </a:ext>
            </a:extLst>
          </p:cNvPr>
          <p:cNvGraphicFramePr>
            <a:graphicFrameLocks noGrp="1"/>
          </p:cNvGraphicFramePr>
          <p:nvPr>
            <p:extLst>
              <p:ext uri="{D42A27DB-BD31-4B8C-83A1-F6EECF244321}">
                <p14:modId xmlns:p14="http://schemas.microsoft.com/office/powerpoint/2010/main" val="3524802508"/>
              </p:ext>
            </p:extLst>
          </p:nvPr>
        </p:nvGraphicFramePr>
        <p:xfrm>
          <a:off x="7915302" y="1622102"/>
          <a:ext cx="660400" cy="3060996"/>
        </p:xfrm>
        <a:graphic>
          <a:graphicData uri="http://schemas.openxmlformats.org/drawingml/2006/table">
            <a:tbl>
              <a:tblPr>
                <a:tableStyleId>{2D5ABB26-0587-4C30-8999-92F81FD0307C}</a:tableStyleId>
              </a:tblPr>
              <a:tblGrid>
                <a:gridCol w="660400">
                  <a:extLst>
                    <a:ext uri="{9D8B030D-6E8A-4147-A177-3AD203B41FA5}">
                      <a16:colId xmlns:a16="http://schemas.microsoft.com/office/drawing/2014/main" val="20000"/>
                    </a:ext>
                  </a:extLst>
                </a:gridCol>
              </a:tblGrid>
              <a:tr h="255083">
                <a:tc>
                  <a:txBody>
                    <a:bodyPr/>
                    <a:lstStyle/>
                    <a:p>
                      <a:pPr algn="r" fontAlgn="b"/>
                      <a:r>
                        <a:rPr lang="en-GB" sz="1000" b="1" i="0" u="none" strike="noStrike" dirty="0">
                          <a:solidFill>
                            <a:srgbClr val="000000"/>
                          </a:solidFill>
                          <a:effectLst/>
                          <a:latin typeface="Calibri" panose="020F0502020204030204" pitchFamily="34" charset="0"/>
                        </a:rPr>
                        <a:t>85%</a:t>
                      </a:r>
                    </a:p>
                  </a:txBody>
                  <a:tcPr marL="6350" marR="6350" marT="6350" marB="0" anchor="b"/>
                </a:tc>
                <a:extLst>
                  <a:ext uri="{0D108BD9-81ED-4DB2-BD59-A6C34878D82A}">
                    <a16:rowId xmlns:a16="http://schemas.microsoft.com/office/drawing/2014/main" val="10000"/>
                  </a:ext>
                </a:extLst>
              </a:tr>
              <a:tr h="255083">
                <a:tc>
                  <a:txBody>
                    <a:bodyPr/>
                    <a:lstStyle/>
                    <a:p>
                      <a:pPr algn="r" fontAlgn="b"/>
                      <a:r>
                        <a:rPr lang="en-GB" sz="1000" b="1" i="0" u="none" strike="noStrike" dirty="0">
                          <a:solidFill>
                            <a:srgbClr val="000000"/>
                          </a:solidFill>
                          <a:effectLst/>
                          <a:latin typeface="Calibri" panose="020F0502020204030204" pitchFamily="34" charset="0"/>
                        </a:rPr>
                        <a:t>78%</a:t>
                      </a:r>
                    </a:p>
                  </a:txBody>
                  <a:tcPr marL="6350" marR="6350" marT="6350" marB="0" anchor="b"/>
                </a:tc>
                <a:extLst>
                  <a:ext uri="{0D108BD9-81ED-4DB2-BD59-A6C34878D82A}">
                    <a16:rowId xmlns:a16="http://schemas.microsoft.com/office/drawing/2014/main" val="10001"/>
                  </a:ext>
                </a:extLst>
              </a:tr>
              <a:tr h="255083">
                <a:tc>
                  <a:txBody>
                    <a:bodyPr/>
                    <a:lstStyle/>
                    <a:p>
                      <a:pPr algn="r" fontAlgn="b"/>
                      <a:r>
                        <a:rPr lang="en-GB" sz="1000" b="1" i="0" u="none" strike="noStrike">
                          <a:solidFill>
                            <a:srgbClr val="000000"/>
                          </a:solidFill>
                          <a:effectLst/>
                          <a:latin typeface="Calibri" panose="020F0502020204030204" pitchFamily="34" charset="0"/>
                        </a:rPr>
                        <a:t>75%</a:t>
                      </a:r>
                    </a:p>
                  </a:txBody>
                  <a:tcPr marL="6350" marR="6350" marT="6350" marB="0" anchor="b"/>
                </a:tc>
                <a:extLst>
                  <a:ext uri="{0D108BD9-81ED-4DB2-BD59-A6C34878D82A}">
                    <a16:rowId xmlns:a16="http://schemas.microsoft.com/office/drawing/2014/main" val="10002"/>
                  </a:ext>
                </a:extLst>
              </a:tr>
              <a:tr h="255083">
                <a:tc>
                  <a:txBody>
                    <a:bodyPr/>
                    <a:lstStyle/>
                    <a:p>
                      <a:pPr algn="r" fontAlgn="b"/>
                      <a:r>
                        <a:rPr lang="en-GB" sz="1000" b="1" i="0" u="none" strike="noStrike">
                          <a:solidFill>
                            <a:srgbClr val="000000"/>
                          </a:solidFill>
                          <a:effectLst/>
                          <a:latin typeface="Calibri" panose="020F0502020204030204" pitchFamily="34" charset="0"/>
                        </a:rPr>
                        <a:t>71%</a:t>
                      </a:r>
                    </a:p>
                  </a:txBody>
                  <a:tcPr marL="6350" marR="6350" marT="6350" marB="0" anchor="b"/>
                </a:tc>
                <a:extLst>
                  <a:ext uri="{0D108BD9-81ED-4DB2-BD59-A6C34878D82A}">
                    <a16:rowId xmlns:a16="http://schemas.microsoft.com/office/drawing/2014/main" val="10003"/>
                  </a:ext>
                </a:extLst>
              </a:tr>
              <a:tr h="255083">
                <a:tc>
                  <a:txBody>
                    <a:bodyPr/>
                    <a:lstStyle/>
                    <a:p>
                      <a:pPr algn="r" fontAlgn="b"/>
                      <a:r>
                        <a:rPr lang="en-GB" sz="1000" b="1" i="0" u="none" strike="noStrike">
                          <a:solidFill>
                            <a:srgbClr val="000000"/>
                          </a:solidFill>
                          <a:effectLst/>
                          <a:latin typeface="Calibri" panose="020F0502020204030204" pitchFamily="34" charset="0"/>
                        </a:rPr>
                        <a:t>68%</a:t>
                      </a:r>
                    </a:p>
                  </a:txBody>
                  <a:tcPr marL="6350" marR="6350" marT="6350" marB="0" anchor="b"/>
                </a:tc>
                <a:extLst>
                  <a:ext uri="{0D108BD9-81ED-4DB2-BD59-A6C34878D82A}">
                    <a16:rowId xmlns:a16="http://schemas.microsoft.com/office/drawing/2014/main" val="10004"/>
                  </a:ext>
                </a:extLst>
              </a:tr>
              <a:tr h="255083">
                <a:tc>
                  <a:txBody>
                    <a:bodyPr/>
                    <a:lstStyle/>
                    <a:p>
                      <a:pPr algn="r" fontAlgn="b"/>
                      <a:r>
                        <a:rPr lang="en-GB" sz="1000" b="1" i="0" u="none" strike="noStrike" dirty="0">
                          <a:solidFill>
                            <a:srgbClr val="000000"/>
                          </a:solidFill>
                          <a:effectLst/>
                          <a:latin typeface="Calibri" panose="020F0502020204030204" pitchFamily="34" charset="0"/>
                        </a:rPr>
                        <a:t>61%</a:t>
                      </a:r>
                    </a:p>
                  </a:txBody>
                  <a:tcPr marL="6350" marR="6350" marT="6350" marB="0" anchor="b"/>
                </a:tc>
                <a:extLst>
                  <a:ext uri="{0D108BD9-81ED-4DB2-BD59-A6C34878D82A}">
                    <a16:rowId xmlns:a16="http://schemas.microsoft.com/office/drawing/2014/main" val="10005"/>
                  </a:ext>
                </a:extLst>
              </a:tr>
              <a:tr h="255083">
                <a:tc>
                  <a:txBody>
                    <a:bodyPr/>
                    <a:lstStyle/>
                    <a:p>
                      <a:pPr algn="r" fontAlgn="b"/>
                      <a:r>
                        <a:rPr lang="en-GB" sz="1000" b="1" i="0" u="none" strike="noStrike" dirty="0">
                          <a:solidFill>
                            <a:srgbClr val="000000"/>
                          </a:solidFill>
                          <a:effectLst/>
                          <a:latin typeface="Calibri" panose="020F0502020204030204" pitchFamily="34" charset="0"/>
                        </a:rPr>
                        <a:t>58%</a:t>
                      </a:r>
                    </a:p>
                  </a:txBody>
                  <a:tcPr marL="6350" marR="6350" marT="6350" marB="0" anchor="b"/>
                </a:tc>
                <a:extLst>
                  <a:ext uri="{0D108BD9-81ED-4DB2-BD59-A6C34878D82A}">
                    <a16:rowId xmlns:a16="http://schemas.microsoft.com/office/drawing/2014/main" val="10006"/>
                  </a:ext>
                </a:extLst>
              </a:tr>
              <a:tr h="255083">
                <a:tc>
                  <a:txBody>
                    <a:bodyPr/>
                    <a:lstStyle/>
                    <a:p>
                      <a:pPr algn="r" fontAlgn="b"/>
                      <a:r>
                        <a:rPr lang="en-GB" sz="1000" b="1" i="0" u="none" strike="noStrike">
                          <a:solidFill>
                            <a:srgbClr val="000000"/>
                          </a:solidFill>
                          <a:effectLst/>
                          <a:latin typeface="Calibri" panose="020F0502020204030204" pitchFamily="34" charset="0"/>
                        </a:rPr>
                        <a:t>58%</a:t>
                      </a:r>
                    </a:p>
                  </a:txBody>
                  <a:tcPr marL="6350" marR="6350" marT="6350" marB="0" anchor="b"/>
                </a:tc>
                <a:extLst>
                  <a:ext uri="{0D108BD9-81ED-4DB2-BD59-A6C34878D82A}">
                    <a16:rowId xmlns:a16="http://schemas.microsoft.com/office/drawing/2014/main" val="10007"/>
                  </a:ext>
                </a:extLst>
              </a:tr>
              <a:tr h="255083">
                <a:tc>
                  <a:txBody>
                    <a:bodyPr/>
                    <a:lstStyle/>
                    <a:p>
                      <a:pPr algn="r" fontAlgn="b"/>
                      <a:r>
                        <a:rPr lang="en-GB" sz="1000" b="1" i="0" u="none" strike="noStrike">
                          <a:solidFill>
                            <a:srgbClr val="000000"/>
                          </a:solidFill>
                          <a:effectLst/>
                          <a:latin typeface="Calibri" panose="020F0502020204030204" pitchFamily="34" charset="0"/>
                        </a:rPr>
                        <a:t>50%</a:t>
                      </a:r>
                    </a:p>
                  </a:txBody>
                  <a:tcPr marL="6350" marR="6350" marT="6350" marB="0" anchor="b"/>
                </a:tc>
                <a:extLst>
                  <a:ext uri="{0D108BD9-81ED-4DB2-BD59-A6C34878D82A}">
                    <a16:rowId xmlns:a16="http://schemas.microsoft.com/office/drawing/2014/main" val="10008"/>
                  </a:ext>
                </a:extLst>
              </a:tr>
              <a:tr h="255083">
                <a:tc>
                  <a:txBody>
                    <a:bodyPr/>
                    <a:lstStyle/>
                    <a:p>
                      <a:pPr algn="r" fontAlgn="b"/>
                      <a:r>
                        <a:rPr lang="en-GB" sz="1000" b="1" i="0" u="none" strike="noStrike">
                          <a:solidFill>
                            <a:srgbClr val="000000"/>
                          </a:solidFill>
                          <a:effectLst/>
                          <a:latin typeface="Calibri" panose="020F0502020204030204" pitchFamily="34" charset="0"/>
                        </a:rPr>
                        <a:t>48%</a:t>
                      </a:r>
                    </a:p>
                  </a:txBody>
                  <a:tcPr marL="6350" marR="6350" marT="6350" marB="0" anchor="b"/>
                </a:tc>
                <a:extLst>
                  <a:ext uri="{0D108BD9-81ED-4DB2-BD59-A6C34878D82A}">
                    <a16:rowId xmlns:a16="http://schemas.microsoft.com/office/drawing/2014/main" val="10009"/>
                  </a:ext>
                </a:extLst>
              </a:tr>
              <a:tr h="255083">
                <a:tc>
                  <a:txBody>
                    <a:bodyPr/>
                    <a:lstStyle/>
                    <a:p>
                      <a:pPr algn="r" fontAlgn="b"/>
                      <a:r>
                        <a:rPr lang="en-GB" sz="1000" b="1" i="0" u="none" strike="noStrike">
                          <a:solidFill>
                            <a:srgbClr val="000000"/>
                          </a:solidFill>
                          <a:effectLst/>
                          <a:latin typeface="Calibri" panose="020F0502020204030204" pitchFamily="34" charset="0"/>
                        </a:rPr>
                        <a:t>39%</a:t>
                      </a:r>
                    </a:p>
                  </a:txBody>
                  <a:tcPr marL="6350" marR="6350" marT="6350" marB="0" anchor="b"/>
                </a:tc>
                <a:extLst>
                  <a:ext uri="{0D108BD9-81ED-4DB2-BD59-A6C34878D82A}">
                    <a16:rowId xmlns:a16="http://schemas.microsoft.com/office/drawing/2014/main" val="10010"/>
                  </a:ext>
                </a:extLst>
              </a:tr>
              <a:tr h="255083">
                <a:tc>
                  <a:txBody>
                    <a:bodyPr/>
                    <a:lstStyle/>
                    <a:p>
                      <a:pPr algn="r" fontAlgn="b"/>
                      <a:r>
                        <a:rPr lang="en-GB" sz="1000" b="1" i="0" u="none" strike="noStrike" dirty="0">
                          <a:solidFill>
                            <a:srgbClr val="000000"/>
                          </a:solidFill>
                          <a:effectLst/>
                          <a:latin typeface="Calibri" panose="020F0502020204030204" pitchFamily="34" charset="0"/>
                        </a:rPr>
                        <a:t>36%</a:t>
                      </a:r>
                    </a:p>
                  </a:txBody>
                  <a:tcPr marL="6350" marR="6350" marT="6350" marB="0" anchor="b"/>
                </a:tc>
                <a:extLst>
                  <a:ext uri="{0D108BD9-81ED-4DB2-BD59-A6C34878D82A}">
                    <a16:rowId xmlns:a16="http://schemas.microsoft.com/office/drawing/2014/main" val="10011"/>
                  </a:ext>
                </a:extLst>
              </a:tr>
            </a:tbl>
          </a:graphicData>
        </a:graphic>
      </p:graphicFrame>
      <p:sp>
        <p:nvSpPr>
          <p:cNvPr id="12" name="TextBox 11">
            <a:extLst>
              <a:ext uri="{FF2B5EF4-FFF2-40B4-BE49-F238E27FC236}">
                <a16:creationId xmlns:a16="http://schemas.microsoft.com/office/drawing/2014/main" id="{DEB51609-7797-49E2-BF8E-9669C67E1909}"/>
              </a:ext>
            </a:extLst>
          </p:cNvPr>
          <p:cNvSpPr txBox="1"/>
          <p:nvPr/>
        </p:nvSpPr>
        <p:spPr>
          <a:xfrm>
            <a:off x="8245502" y="1294094"/>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Tree>
    <p:extLst>
      <p:ext uri="{BB962C8B-B14F-4D97-AF65-F5344CB8AC3E}">
        <p14:creationId xmlns:p14="http://schemas.microsoft.com/office/powerpoint/2010/main" val="265346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fontScale="90000"/>
          </a:bodyPr>
          <a:lstStyle/>
          <a:p>
            <a:r>
              <a:rPr lang="en-GB" sz="2600" b="1" i="0" dirty="0">
                <a:solidFill>
                  <a:schemeClr val="accent3"/>
                </a:solidFill>
                <a:latin typeface="Core Mellow" panose="020F0503030302020204" pitchFamily="34" charset="0"/>
              </a:rPr>
              <a:t>Carers’ perceptions of, and behaviour in relation to, the oldest child’s physical activity (PA)</a:t>
            </a:r>
          </a:p>
        </p:txBody>
      </p:sp>
      <p:sp>
        <p:nvSpPr>
          <p:cNvPr id="3" name="Content Placeholder 2"/>
          <p:cNvSpPr>
            <a:spLocks noGrp="1"/>
          </p:cNvSpPr>
          <p:nvPr>
            <p:ph idx="1"/>
          </p:nvPr>
        </p:nvSpPr>
        <p:spPr>
          <a:xfrm>
            <a:off x="544452" y="821049"/>
            <a:ext cx="7970898" cy="693138"/>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Promisingly, at least 7 in 10 carers recognise the important role they play in influencing children’s* physical activity levels, they act on this, and themselves enjoy taking part with them.</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However, nearly 3 in 10 carers do not believe local facilities support their family to be active.</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897861"/>
            <a:ext cx="9144000" cy="2308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Q8. To what extent do you agree or disagree with the following statements more broadly?  </a:t>
            </a:r>
          </a:p>
        </p:txBody>
      </p:sp>
      <p:graphicFrame>
        <p:nvGraphicFramePr>
          <p:cNvPr id="11" name="Chart 10">
            <a:extLst>
              <a:ext uri="{FF2B5EF4-FFF2-40B4-BE49-F238E27FC236}">
                <a16:creationId xmlns:a16="http://schemas.microsoft.com/office/drawing/2014/main" id="{05B3CBBD-EDFF-4E30-9C73-36304788E59E}"/>
              </a:ext>
            </a:extLst>
          </p:cNvPr>
          <p:cNvGraphicFramePr>
            <a:graphicFrameLocks/>
          </p:cNvGraphicFramePr>
          <p:nvPr>
            <p:extLst>
              <p:ext uri="{D42A27DB-BD31-4B8C-83A1-F6EECF244321}">
                <p14:modId xmlns:p14="http://schemas.microsoft.com/office/powerpoint/2010/main" val="1527896457"/>
              </p:ext>
            </p:extLst>
          </p:nvPr>
        </p:nvGraphicFramePr>
        <p:xfrm>
          <a:off x="613221" y="1403793"/>
          <a:ext cx="7833360" cy="3722370"/>
        </p:xfrm>
        <a:graphic>
          <a:graphicData uri="http://schemas.openxmlformats.org/drawingml/2006/chart">
            <c:chart xmlns:c="http://schemas.openxmlformats.org/drawingml/2006/chart" xmlns:r="http://schemas.openxmlformats.org/officeDocument/2006/relationships" r:id="rId3"/>
          </a:graphicData>
        </a:graphic>
      </p:graphicFrame>
      <p:sp>
        <p:nvSpPr>
          <p:cNvPr id="12" name="Content Placeholder 2">
            <a:extLst>
              <a:ext uri="{FF2B5EF4-FFF2-40B4-BE49-F238E27FC236}">
                <a16:creationId xmlns:a16="http://schemas.microsoft.com/office/drawing/2014/main" id="{EE167466-4EDF-41B9-981A-6BB907F85EE2}"/>
              </a:ext>
            </a:extLst>
          </p:cNvPr>
          <p:cNvSpPr txBox="1">
            <a:spLocks/>
          </p:cNvSpPr>
          <p:nvPr/>
        </p:nvSpPr>
        <p:spPr>
          <a:xfrm>
            <a:off x="7679267" y="4841128"/>
            <a:ext cx="1464733" cy="291811"/>
          </a:xfrm>
          <a:prstGeom prst="rect">
            <a:avLst/>
          </a:prstGeom>
          <a:noFill/>
        </p:spPr>
        <p:txBody>
          <a:bodyPr vert="horz" wrap="square" lIns="91440" tIns="45720" rIns="91440" bIns="45720" rtlCol="0">
            <a:sp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80000"/>
              </a:lnSpc>
              <a:buNone/>
            </a:pPr>
            <a:r>
              <a:rPr lang="en-GB" sz="800" dirty="0">
                <a:solidFill>
                  <a:srgbClr val="767171"/>
                </a:solidFill>
                <a:latin typeface="Calibri" panose="020F0502020204030204" pitchFamily="34" charset="0"/>
                <a:ea typeface="+mn-ea"/>
                <a:cs typeface="Calibri" panose="020F0502020204030204" pitchFamily="34" charset="0"/>
              </a:rPr>
              <a:t>* The children I have caring responsibilities for</a:t>
            </a:r>
          </a:p>
        </p:txBody>
      </p:sp>
      <p:sp>
        <p:nvSpPr>
          <p:cNvPr id="13" name="Rectangle: Rounded Corners 12">
            <a:extLst>
              <a:ext uri="{FF2B5EF4-FFF2-40B4-BE49-F238E27FC236}">
                <a16:creationId xmlns:a16="http://schemas.microsoft.com/office/drawing/2014/main" id="{22C7A701-7359-488F-B3DF-AEA3DF42D337}"/>
              </a:ext>
            </a:extLst>
          </p:cNvPr>
          <p:cNvSpPr/>
          <p:nvPr/>
        </p:nvSpPr>
        <p:spPr>
          <a:xfrm>
            <a:off x="544452" y="1554071"/>
            <a:ext cx="8258726" cy="1570129"/>
          </a:xfrm>
          <a:prstGeom prst="roundRect">
            <a:avLst>
              <a:gd name="adj" fmla="val 5295"/>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58A317A9-ADDF-44BE-A704-C634F9D42615}"/>
              </a:ext>
            </a:extLst>
          </p:cNvPr>
          <p:cNvSpPr/>
          <p:nvPr/>
        </p:nvSpPr>
        <p:spPr>
          <a:xfrm>
            <a:off x="547840" y="3466873"/>
            <a:ext cx="8255337" cy="258726"/>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 name="Table 9">
            <a:extLst>
              <a:ext uri="{FF2B5EF4-FFF2-40B4-BE49-F238E27FC236}">
                <a16:creationId xmlns:a16="http://schemas.microsoft.com/office/drawing/2014/main" id="{96CB1A5E-C1D6-4391-97EF-C99D06BC5D9A}"/>
              </a:ext>
            </a:extLst>
          </p:cNvPr>
          <p:cNvGraphicFramePr>
            <a:graphicFrameLocks noGrp="1"/>
          </p:cNvGraphicFramePr>
          <p:nvPr>
            <p:extLst>
              <p:ext uri="{D42A27DB-BD31-4B8C-83A1-F6EECF244321}">
                <p14:modId xmlns:p14="http://schemas.microsoft.com/office/powerpoint/2010/main" val="3223286881"/>
              </p:ext>
            </p:extLst>
          </p:nvPr>
        </p:nvGraphicFramePr>
        <p:xfrm>
          <a:off x="8005280" y="1458779"/>
          <a:ext cx="660400" cy="3188040"/>
        </p:xfrm>
        <a:graphic>
          <a:graphicData uri="http://schemas.openxmlformats.org/drawingml/2006/table">
            <a:tbl>
              <a:tblPr>
                <a:tableStyleId>{2D5ABB26-0587-4C30-8999-92F81FD0307C}</a:tableStyleId>
              </a:tblPr>
              <a:tblGrid>
                <a:gridCol w="660400">
                  <a:extLst>
                    <a:ext uri="{9D8B030D-6E8A-4147-A177-3AD203B41FA5}">
                      <a16:colId xmlns:a16="http://schemas.microsoft.com/office/drawing/2014/main" val="20000"/>
                    </a:ext>
                  </a:extLst>
                </a:gridCol>
              </a:tblGrid>
              <a:tr h="318804">
                <a:tc>
                  <a:txBody>
                    <a:bodyPr/>
                    <a:lstStyle/>
                    <a:p>
                      <a:pPr algn="r" fontAlgn="b"/>
                      <a:r>
                        <a:rPr lang="en-GB" sz="1000" b="1" i="0" u="none" strike="noStrike">
                          <a:solidFill>
                            <a:srgbClr val="000000"/>
                          </a:solidFill>
                          <a:effectLst/>
                          <a:latin typeface="Calibri" panose="020F0502020204030204" pitchFamily="34" charset="0"/>
                        </a:rPr>
                        <a:t>86%</a:t>
                      </a:r>
                    </a:p>
                  </a:txBody>
                  <a:tcPr marL="0" marR="0" marT="0" marB="0" anchor="b"/>
                </a:tc>
                <a:extLst>
                  <a:ext uri="{0D108BD9-81ED-4DB2-BD59-A6C34878D82A}">
                    <a16:rowId xmlns:a16="http://schemas.microsoft.com/office/drawing/2014/main" val="10000"/>
                  </a:ext>
                </a:extLst>
              </a:tr>
              <a:tr h="318804">
                <a:tc>
                  <a:txBody>
                    <a:bodyPr/>
                    <a:lstStyle/>
                    <a:p>
                      <a:pPr algn="r" fontAlgn="b"/>
                      <a:r>
                        <a:rPr lang="en-GB" sz="1000" b="1" i="0" u="none" strike="noStrike">
                          <a:solidFill>
                            <a:srgbClr val="000000"/>
                          </a:solidFill>
                          <a:effectLst/>
                          <a:latin typeface="Calibri" panose="020F0502020204030204" pitchFamily="34" charset="0"/>
                        </a:rPr>
                        <a:t>86%</a:t>
                      </a:r>
                    </a:p>
                  </a:txBody>
                  <a:tcPr marL="0" marR="0" marT="0" marB="0" anchor="b"/>
                </a:tc>
                <a:extLst>
                  <a:ext uri="{0D108BD9-81ED-4DB2-BD59-A6C34878D82A}">
                    <a16:rowId xmlns:a16="http://schemas.microsoft.com/office/drawing/2014/main" val="10001"/>
                  </a:ext>
                </a:extLst>
              </a:tr>
              <a:tr h="318804">
                <a:tc>
                  <a:txBody>
                    <a:bodyPr/>
                    <a:lstStyle/>
                    <a:p>
                      <a:pPr algn="r" fontAlgn="b"/>
                      <a:r>
                        <a:rPr lang="en-GB" sz="1000" b="1" i="0" u="none" strike="noStrike" dirty="0">
                          <a:solidFill>
                            <a:srgbClr val="000000"/>
                          </a:solidFill>
                          <a:effectLst/>
                          <a:latin typeface="Calibri" panose="020F0502020204030204" pitchFamily="34" charset="0"/>
                        </a:rPr>
                        <a:t>85%</a:t>
                      </a:r>
                    </a:p>
                  </a:txBody>
                  <a:tcPr marL="0" marR="0" marT="0" marB="0" anchor="b"/>
                </a:tc>
                <a:extLst>
                  <a:ext uri="{0D108BD9-81ED-4DB2-BD59-A6C34878D82A}">
                    <a16:rowId xmlns:a16="http://schemas.microsoft.com/office/drawing/2014/main" val="10002"/>
                  </a:ext>
                </a:extLst>
              </a:tr>
              <a:tr h="318804">
                <a:tc>
                  <a:txBody>
                    <a:bodyPr/>
                    <a:lstStyle/>
                    <a:p>
                      <a:pPr algn="r" fontAlgn="b"/>
                      <a:r>
                        <a:rPr lang="en-GB" sz="1000" b="1" i="0" u="none" strike="noStrike">
                          <a:solidFill>
                            <a:srgbClr val="000000"/>
                          </a:solidFill>
                          <a:effectLst/>
                          <a:latin typeface="Calibri" panose="020F0502020204030204" pitchFamily="34" charset="0"/>
                        </a:rPr>
                        <a:t>77%</a:t>
                      </a:r>
                    </a:p>
                  </a:txBody>
                  <a:tcPr marL="0" marR="0" marT="0" marB="0" anchor="b"/>
                </a:tc>
                <a:extLst>
                  <a:ext uri="{0D108BD9-81ED-4DB2-BD59-A6C34878D82A}">
                    <a16:rowId xmlns:a16="http://schemas.microsoft.com/office/drawing/2014/main" val="10003"/>
                  </a:ext>
                </a:extLst>
              </a:tr>
              <a:tr h="318804">
                <a:tc>
                  <a:txBody>
                    <a:bodyPr/>
                    <a:lstStyle/>
                    <a:p>
                      <a:pPr algn="r" fontAlgn="b"/>
                      <a:r>
                        <a:rPr lang="en-GB" sz="1000" b="1" i="0" u="none" strike="noStrike">
                          <a:solidFill>
                            <a:srgbClr val="000000"/>
                          </a:solidFill>
                          <a:effectLst/>
                          <a:latin typeface="Calibri" panose="020F0502020204030204" pitchFamily="34" charset="0"/>
                        </a:rPr>
                        <a:t>74%</a:t>
                      </a:r>
                    </a:p>
                  </a:txBody>
                  <a:tcPr marL="0" marR="0" marT="0" marB="0" anchor="b"/>
                </a:tc>
                <a:extLst>
                  <a:ext uri="{0D108BD9-81ED-4DB2-BD59-A6C34878D82A}">
                    <a16:rowId xmlns:a16="http://schemas.microsoft.com/office/drawing/2014/main" val="10004"/>
                  </a:ext>
                </a:extLst>
              </a:tr>
              <a:tr h="318804">
                <a:tc>
                  <a:txBody>
                    <a:bodyPr/>
                    <a:lstStyle/>
                    <a:p>
                      <a:pPr algn="r" fontAlgn="b"/>
                      <a:r>
                        <a:rPr lang="en-GB" sz="1000" b="1" i="0" u="none" strike="noStrike">
                          <a:solidFill>
                            <a:srgbClr val="000000"/>
                          </a:solidFill>
                          <a:effectLst/>
                          <a:latin typeface="Calibri" panose="020F0502020204030204" pitchFamily="34" charset="0"/>
                        </a:rPr>
                        <a:t>69%</a:t>
                      </a:r>
                    </a:p>
                  </a:txBody>
                  <a:tcPr marL="0" marR="0" marT="0" marB="0" anchor="b"/>
                </a:tc>
                <a:extLst>
                  <a:ext uri="{0D108BD9-81ED-4DB2-BD59-A6C34878D82A}">
                    <a16:rowId xmlns:a16="http://schemas.microsoft.com/office/drawing/2014/main" val="10005"/>
                  </a:ext>
                </a:extLst>
              </a:tr>
              <a:tr h="318804">
                <a:tc>
                  <a:txBody>
                    <a:bodyPr/>
                    <a:lstStyle/>
                    <a:p>
                      <a:pPr algn="r" fontAlgn="b"/>
                      <a:r>
                        <a:rPr lang="en-GB" sz="1000" b="1" i="0" u="none" strike="noStrike">
                          <a:solidFill>
                            <a:srgbClr val="000000"/>
                          </a:solidFill>
                          <a:effectLst/>
                          <a:latin typeface="Calibri" panose="020F0502020204030204" pitchFamily="34" charset="0"/>
                        </a:rPr>
                        <a:t>61%</a:t>
                      </a:r>
                    </a:p>
                  </a:txBody>
                  <a:tcPr marL="0" marR="0" marT="0" marB="0" anchor="b"/>
                </a:tc>
                <a:extLst>
                  <a:ext uri="{0D108BD9-81ED-4DB2-BD59-A6C34878D82A}">
                    <a16:rowId xmlns:a16="http://schemas.microsoft.com/office/drawing/2014/main" val="10006"/>
                  </a:ext>
                </a:extLst>
              </a:tr>
              <a:tr h="318804">
                <a:tc>
                  <a:txBody>
                    <a:bodyPr/>
                    <a:lstStyle/>
                    <a:p>
                      <a:pPr algn="r" fontAlgn="b"/>
                      <a:r>
                        <a:rPr lang="en-GB" sz="1000" b="1" i="0" u="none" strike="noStrike">
                          <a:solidFill>
                            <a:srgbClr val="000000"/>
                          </a:solidFill>
                          <a:effectLst/>
                          <a:latin typeface="Calibri" panose="020F0502020204030204" pitchFamily="34" charset="0"/>
                        </a:rPr>
                        <a:t>49%</a:t>
                      </a:r>
                    </a:p>
                  </a:txBody>
                  <a:tcPr marL="0" marR="0" marT="0" marB="0" anchor="b"/>
                </a:tc>
                <a:extLst>
                  <a:ext uri="{0D108BD9-81ED-4DB2-BD59-A6C34878D82A}">
                    <a16:rowId xmlns:a16="http://schemas.microsoft.com/office/drawing/2014/main" val="10007"/>
                  </a:ext>
                </a:extLst>
              </a:tr>
              <a:tr h="318804">
                <a:tc>
                  <a:txBody>
                    <a:bodyPr/>
                    <a:lstStyle/>
                    <a:p>
                      <a:pPr algn="r" fontAlgn="b"/>
                      <a:r>
                        <a:rPr lang="en-GB" sz="1000" b="1" i="0" u="none" strike="noStrike">
                          <a:solidFill>
                            <a:srgbClr val="000000"/>
                          </a:solidFill>
                          <a:effectLst/>
                          <a:latin typeface="Calibri" panose="020F0502020204030204" pitchFamily="34" charset="0"/>
                        </a:rPr>
                        <a:t>43%</a:t>
                      </a:r>
                    </a:p>
                  </a:txBody>
                  <a:tcPr marL="0" marR="0" marT="0" marB="0" anchor="b"/>
                </a:tc>
                <a:extLst>
                  <a:ext uri="{0D108BD9-81ED-4DB2-BD59-A6C34878D82A}">
                    <a16:rowId xmlns:a16="http://schemas.microsoft.com/office/drawing/2014/main" val="10008"/>
                  </a:ext>
                </a:extLst>
              </a:tr>
              <a:tr h="318804">
                <a:tc>
                  <a:txBody>
                    <a:bodyPr/>
                    <a:lstStyle/>
                    <a:p>
                      <a:pPr algn="r" fontAlgn="b"/>
                      <a:r>
                        <a:rPr lang="en-GB" sz="1000" b="1" i="0" u="none" strike="noStrike" dirty="0">
                          <a:solidFill>
                            <a:srgbClr val="000000"/>
                          </a:solidFill>
                          <a:effectLst/>
                          <a:latin typeface="Calibri" panose="020F0502020204030204" pitchFamily="34" charset="0"/>
                        </a:rPr>
                        <a:t>27%</a:t>
                      </a:r>
                    </a:p>
                  </a:txBody>
                  <a:tcPr marL="0" marR="0" marT="0" marB="0" anchor="b"/>
                </a:tc>
                <a:extLst>
                  <a:ext uri="{0D108BD9-81ED-4DB2-BD59-A6C34878D82A}">
                    <a16:rowId xmlns:a16="http://schemas.microsoft.com/office/drawing/2014/main" val="10009"/>
                  </a:ext>
                </a:extLst>
              </a:tr>
            </a:tbl>
          </a:graphicData>
        </a:graphic>
      </p:graphicFrame>
      <p:sp>
        <p:nvSpPr>
          <p:cNvPr id="15" name="TextBox 14">
            <a:extLst>
              <a:ext uri="{FF2B5EF4-FFF2-40B4-BE49-F238E27FC236}">
                <a16:creationId xmlns:a16="http://schemas.microsoft.com/office/drawing/2014/main" id="{46DBF09A-A59F-492D-A556-3574164BF142}"/>
              </a:ext>
            </a:extLst>
          </p:cNvPr>
          <p:cNvSpPr txBox="1"/>
          <p:nvPr/>
        </p:nvSpPr>
        <p:spPr>
          <a:xfrm>
            <a:off x="8294160" y="1168131"/>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Tree>
    <p:extLst>
      <p:ext uri="{BB962C8B-B14F-4D97-AF65-F5344CB8AC3E}">
        <p14:creationId xmlns:p14="http://schemas.microsoft.com/office/powerpoint/2010/main" val="1888936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Physical activity intentions and barriers</a:t>
            </a:r>
          </a:p>
        </p:txBody>
      </p:sp>
    </p:spTree>
    <p:extLst>
      <p:ext uri="{BB962C8B-B14F-4D97-AF65-F5344CB8AC3E}">
        <p14:creationId xmlns:p14="http://schemas.microsoft.com/office/powerpoint/2010/main" val="1141397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p:txBody>
          <a:bodyPr>
            <a:noAutofit/>
          </a:bodyPr>
          <a:lstStyle/>
          <a:p>
            <a:r>
              <a:rPr lang="en-GB" sz="2400" b="1" i="0" dirty="0">
                <a:solidFill>
                  <a:schemeClr val="accent3"/>
                </a:solidFill>
                <a:latin typeface="Core Mellow" panose="020F0503030302020204" pitchFamily="34" charset="0"/>
              </a:rPr>
              <a:t>Carers’ own intentions, and their child's, about physical activity in next 3 months</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57760" y="1186390"/>
            <a:ext cx="3850689" cy="3428100"/>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3 in 5 carers (63%) would like their child to do more physical activity – but this is not necessarily reflected by the child themselves (23%).</a:t>
            </a:r>
          </a:p>
          <a:p>
            <a:pPr marL="432000" lvl="1" indent="-285750">
              <a:lnSpc>
                <a:spcPct val="80000"/>
              </a:lnSpc>
              <a:buFont typeface="Calibri" panose="020F0502020204030204" pitchFamily="34" charset="0"/>
              <a:buChar char="-"/>
            </a:pPr>
            <a:r>
              <a:rPr lang="en-GB" sz="1200" dirty="0">
                <a:solidFill>
                  <a:schemeClr val="bg2">
                    <a:lumMod val="50000"/>
                  </a:schemeClr>
                </a:solidFill>
                <a:latin typeface="Calibri" panose="020F0502020204030204" pitchFamily="34" charset="0"/>
                <a:ea typeface="+mn-ea"/>
                <a:cs typeface="Calibri" panose="020F0502020204030204" pitchFamily="34" charset="0"/>
              </a:rPr>
              <a:t>Whilst the gender of the child did not affect the results - male carers (93%) were more likely than female carers (56%) to want the oldest child to do more physical activity.</a:t>
            </a:r>
          </a:p>
          <a:p>
            <a:pPr marL="432000" lvl="1" indent="-285750">
              <a:lnSpc>
                <a:spcPct val="80000"/>
              </a:lnSpc>
              <a:buFont typeface="Calibri" panose="020F0502020204030204" pitchFamily="34" charset="0"/>
              <a:buChar char="-"/>
            </a:pPr>
            <a:r>
              <a:rPr lang="en-GB" sz="1200" dirty="0">
                <a:solidFill>
                  <a:schemeClr val="bg2">
                    <a:lumMod val="50000"/>
                  </a:schemeClr>
                </a:solidFill>
                <a:latin typeface="Calibri" panose="020F0502020204030204" pitchFamily="34" charset="0"/>
                <a:ea typeface="+mn-ea"/>
                <a:cs typeface="Calibri" panose="020F0502020204030204" pitchFamily="34" charset="0"/>
              </a:rPr>
              <a:t>Carers of those aged 12-17 year olds (74%) were more likely to state this compared to those aged under 5 (35%). Those who were under 5 on average took part in physical activity lasting 30mins on 5 days compared to 3 days for those aged 12-17.</a:t>
            </a:r>
          </a:p>
          <a:p>
            <a:r>
              <a:rPr lang="en-GB" sz="1200" dirty="0">
                <a:solidFill>
                  <a:srgbClr val="767171"/>
                </a:solidFill>
                <a:latin typeface="Calibri" panose="020F0502020204030204" pitchFamily="34" charset="0"/>
                <a:ea typeface="+mn-ea"/>
                <a:cs typeface="Calibri" panose="020F0502020204030204" pitchFamily="34" charset="0"/>
              </a:rPr>
              <a:t>Only 1 carer would like their child to do less physical activity in the coming 3 months, and only 1 carer thought their child would like to do less physical activity.</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6760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97861"/>
            <a:ext cx="9144000" cy="239910"/>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Q9. In the next 3 months how much physical activity would you like the oldest child or young person that you have caring responsibilities for to do? N=79</a:t>
            </a:r>
          </a:p>
        </p:txBody>
      </p:sp>
      <p:graphicFrame>
        <p:nvGraphicFramePr>
          <p:cNvPr id="12" name="Chart 11">
            <a:extLst>
              <a:ext uri="{FF2B5EF4-FFF2-40B4-BE49-F238E27FC236}">
                <a16:creationId xmlns:a16="http://schemas.microsoft.com/office/drawing/2014/main" id="{D0387F8A-E74F-4D19-9AED-617DF78B0D98}"/>
              </a:ext>
            </a:extLst>
          </p:cNvPr>
          <p:cNvGraphicFramePr>
            <a:graphicFrameLocks/>
          </p:cNvGraphicFramePr>
          <p:nvPr>
            <p:extLst>
              <p:ext uri="{D42A27DB-BD31-4B8C-83A1-F6EECF244321}">
                <p14:modId xmlns:p14="http://schemas.microsoft.com/office/powerpoint/2010/main" val="2298309957"/>
              </p:ext>
            </p:extLst>
          </p:nvPr>
        </p:nvGraphicFramePr>
        <p:xfrm>
          <a:off x="4735553" y="1136650"/>
          <a:ext cx="3954364" cy="34533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633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fontScale="90000"/>
          </a:bodyPr>
          <a:lstStyle/>
          <a:p>
            <a:r>
              <a:rPr lang="en-GB" sz="2600" b="1" i="0" dirty="0">
                <a:solidFill>
                  <a:schemeClr val="accent3"/>
                </a:solidFill>
                <a:latin typeface="Core Mellow" panose="020F0503030302020204" pitchFamily="34" charset="0"/>
              </a:rPr>
              <a:t>Drivers of physical activity intentions </a:t>
            </a:r>
            <a:br>
              <a:rPr lang="en-GB" sz="2600" b="1" i="0" dirty="0">
                <a:solidFill>
                  <a:schemeClr val="accent3"/>
                </a:solidFill>
                <a:latin typeface="Core Mellow" panose="020F0503030302020204" pitchFamily="34" charset="0"/>
              </a:rPr>
            </a:br>
            <a:r>
              <a:rPr lang="en-GB" sz="2600" b="1" i="0" dirty="0">
                <a:solidFill>
                  <a:schemeClr val="accent3"/>
                </a:solidFill>
                <a:latin typeface="Core Mellow" panose="020F0503030302020204" pitchFamily="34" charset="0"/>
              </a:rPr>
              <a:t>(in frequency order) </a:t>
            </a:r>
          </a:p>
        </p:txBody>
      </p:sp>
      <p:sp>
        <p:nvSpPr>
          <p:cNvPr id="3" name="Content Placeholder 2"/>
          <p:cNvSpPr>
            <a:spLocks noGrp="1"/>
          </p:cNvSpPr>
          <p:nvPr>
            <p:ph idx="1"/>
          </p:nvPr>
        </p:nvSpPr>
        <p:spPr>
          <a:xfrm>
            <a:off x="544452" y="947773"/>
            <a:ext cx="7970898" cy="693138"/>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Physical and mental health benefits, plus the opportunity to socialise are the principal reasons why carers would like the oldest child to do more physical activity in the near future.</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Carers believe it is their child’s love of physical activity which drives their wish to do more and try new types.</a:t>
            </a:r>
            <a:r>
              <a:rPr lang="en-GB" sz="600" dirty="0">
                <a:solidFill>
                  <a:srgbClr val="767171"/>
                </a:solidFill>
                <a:latin typeface="Calibri" panose="020F0502020204030204" pitchFamily="34" charset="0"/>
                <a:ea typeface="+mn-ea"/>
                <a:cs typeface="Calibri" panose="020F0502020204030204" pitchFamily="34" charset="0"/>
              </a:rPr>
              <a:t> </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5" name="Table 6">
            <a:extLst>
              <a:ext uri="{FF2B5EF4-FFF2-40B4-BE49-F238E27FC236}">
                <a16:creationId xmlns:a16="http://schemas.microsoft.com/office/drawing/2014/main" id="{F59F2853-BC65-43DE-97F5-A5DBF1F64DB4}"/>
              </a:ext>
            </a:extLst>
          </p:cNvPr>
          <p:cNvGraphicFramePr>
            <a:graphicFrameLocks noGrp="1"/>
          </p:cNvGraphicFramePr>
          <p:nvPr>
            <p:extLst>
              <p:ext uri="{D42A27DB-BD31-4B8C-83A1-F6EECF244321}">
                <p14:modId xmlns:p14="http://schemas.microsoft.com/office/powerpoint/2010/main" val="2923782368"/>
              </p:ext>
            </p:extLst>
          </p:nvPr>
        </p:nvGraphicFramePr>
        <p:xfrm>
          <a:off x="628650" y="1751778"/>
          <a:ext cx="6894706" cy="2691979"/>
        </p:xfrm>
        <a:graphic>
          <a:graphicData uri="http://schemas.openxmlformats.org/drawingml/2006/table">
            <a:tbl>
              <a:tblPr firstRow="1" bandRow="1">
                <a:tableStyleId>{5C22544A-7EE6-4342-B048-85BDC9FD1C3A}</a:tableStyleId>
              </a:tblPr>
              <a:tblGrid>
                <a:gridCol w="1207770">
                  <a:extLst>
                    <a:ext uri="{9D8B030D-6E8A-4147-A177-3AD203B41FA5}">
                      <a16:colId xmlns:a16="http://schemas.microsoft.com/office/drawing/2014/main" val="1315853690"/>
                    </a:ext>
                  </a:extLst>
                </a:gridCol>
                <a:gridCol w="2951170">
                  <a:extLst>
                    <a:ext uri="{9D8B030D-6E8A-4147-A177-3AD203B41FA5}">
                      <a16:colId xmlns:a16="http://schemas.microsoft.com/office/drawing/2014/main" val="1449241072"/>
                    </a:ext>
                  </a:extLst>
                </a:gridCol>
                <a:gridCol w="2735766">
                  <a:extLst>
                    <a:ext uri="{9D8B030D-6E8A-4147-A177-3AD203B41FA5}">
                      <a16:colId xmlns:a16="http://schemas.microsoft.com/office/drawing/2014/main" val="1454855754"/>
                    </a:ext>
                  </a:extLst>
                </a:gridCol>
              </a:tblGrid>
              <a:tr h="294219">
                <a:tc>
                  <a:txBody>
                    <a:bodyPr/>
                    <a:lstStyle/>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Reasons carers would like their child to…</a:t>
                      </a:r>
                    </a:p>
                  </a:txBody>
                  <a:tcPr/>
                </a:tc>
                <a:tc>
                  <a:txBody>
                    <a:bodyPr/>
                    <a:lstStyle/>
                    <a:p>
                      <a:r>
                        <a:rPr lang="en-GB" sz="1200" dirty="0">
                          <a:latin typeface="Calibri" panose="020F0502020204030204" pitchFamily="34" charset="0"/>
                          <a:cs typeface="Calibri" panose="020F0502020204030204" pitchFamily="34" charset="0"/>
                        </a:rPr>
                        <a:t>Perceived reasons child would like to…</a:t>
                      </a:r>
                    </a:p>
                  </a:txBody>
                  <a:tcPr/>
                </a:tc>
                <a:extLst>
                  <a:ext uri="{0D108BD9-81ED-4DB2-BD59-A6C34878D82A}">
                    <a16:rowId xmlns:a16="http://schemas.microsoft.com/office/drawing/2014/main" val="1881040350"/>
                  </a:ext>
                </a:extLst>
              </a:tr>
              <a:tr h="370840">
                <a:tc rowSpan="4">
                  <a:txBody>
                    <a:bodyPr/>
                    <a:lstStyle/>
                    <a:p>
                      <a:r>
                        <a:rPr lang="en-GB" sz="1200" b="1" dirty="0">
                          <a:solidFill>
                            <a:srgbClr val="767171"/>
                          </a:solidFill>
                          <a:latin typeface="Calibri" panose="020F0502020204030204" pitchFamily="34" charset="0"/>
                          <a:cs typeface="Calibri" panose="020F0502020204030204" pitchFamily="34" charset="0"/>
                        </a:rPr>
                        <a:t>…increase levels of physical activity</a:t>
                      </a:r>
                    </a:p>
                  </a:txBody>
                  <a:tcPr/>
                </a:tc>
                <a:tc>
                  <a:txBody>
                    <a:bodyPr/>
                    <a:lstStyle/>
                    <a:p>
                      <a:r>
                        <a:rPr lang="en-GB" sz="1200" b="0" dirty="0">
                          <a:solidFill>
                            <a:srgbClr val="767171"/>
                          </a:solidFill>
                          <a:latin typeface="Calibri" panose="020F0502020204030204" pitchFamily="34" charset="0"/>
                          <a:cs typeface="Calibri" panose="020F0502020204030204" pitchFamily="34" charset="0"/>
                        </a:rPr>
                        <a:t>Improve their physical health and fitness</a:t>
                      </a:r>
                    </a:p>
                  </a:txBody>
                  <a:tcPr/>
                </a:tc>
                <a:tc>
                  <a:txBody>
                    <a:bodyPr/>
                    <a:lstStyle/>
                    <a:p>
                      <a:r>
                        <a:rPr lang="en-GB" sz="1200" dirty="0">
                          <a:solidFill>
                            <a:srgbClr val="767171"/>
                          </a:solidFill>
                          <a:latin typeface="Calibri" panose="020F0502020204030204" pitchFamily="34" charset="0"/>
                          <a:cs typeface="Calibri" panose="020F0502020204030204" pitchFamily="34" charset="0"/>
                        </a:rPr>
                        <a:t>They enjoy it</a:t>
                      </a:r>
                    </a:p>
                  </a:txBody>
                  <a:tcPr/>
                </a:tc>
                <a:extLst>
                  <a:ext uri="{0D108BD9-81ED-4DB2-BD59-A6C34878D82A}">
                    <a16:rowId xmlns:a16="http://schemas.microsoft.com/office/drawing/2014/main" val="2606749102"/>
                  </a:ext>
                </a:extLst>
              </a:tr>
              <a:tr h="370840">
                <a:tc vMerge="1">
                  <a:txBody>
                    <a:bodyPr/>
                    <a:lstStyle/>
                    <a:p>
                      <a:endParaRPr lang="en-GB"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solidFill>
                            <a:srgbClr val="767171"/>
                          </a:solidFill>
                          <a:latin typeface="Calibri" panose="020F0502020204030204" pitchFamily="34" charset="0"/>
                          <a:cs typeface="Calibri" panose="020F0502020204030204" pitchFamily="34" charset="0"/>
                        </a:rPr>
                        <a:t>Improve their mental health</a:t>
                      </a:r>
                    </a:p>
                  </a:txBody>
                  <a:tcPr>
                    <a:solidFill>
                      <a:srgbClr val="EBE8EA"/>
                    </a:solidFill>
                  </a:tcPr>
                </a:tc>
                <a:tc>
                  <a:txBody>
                    <a:bodyPr/>
                    <a:lstStyle/>
                    <a:p>
                      <a:r>
                        <a:rPr lang="en-GB" sz="1200" dirty="0">
                          <a:solidFill>
                            <a:srgbClr val="767171"/>
                          </a:solidFill>
                          <a:latin typeface="Calibri" panose="020F0502020204030204" pitchFamily="34" charset="0"/>
                          <a:cs typeface="Calibri" panose="020F0502020204030204" pitchFamily="34" charset="0"/>
                        </a:rPr>
                        <a:t>Avoid being bored</a:t>
                      </a:r>
                    </a:p>
                  </a:txBody>
                  <a:tcPr/>
                </a:tc>
                <a:extLst>
                  <a:ext uri="{0D108BD9-81ED-4DB2-BD59-A6C34878D82A}">
                    <a16:rowId xmlns:a16="http://schemas.microsoft.com/office/drawing/2014/main" val="2293475531"/>
                  </a:ext>
                </a:extLst>
              </a:tr>
              <a:tr h="370840">
                <a:tc vMerge="1">
                  <a:txBody>
                    <a:bodyPr/>
                    <a:lstStyle/>
                    <a:p>
                      <a:endParaRPr lang="en-GB" dirty="0"/>
                    </a:p>
                  </a:txBody>
                  <a:tcPr/>
                </a:tc>
                <a:tc>
                  <a:txBody>
                    <a:bodyPr/>
                    <a:lstStyle/>
                    <a:p>
                      <a:r>
                        <a:rPr lang="en-GB" sz="1200" dirty="0">
                          <a:solidFill>
                            <a:srgbClr val="767171"/>
                          </a:solidFill>
                          <a:latin typeface="Calibri" panose="020F0502020204030204" pitchFamily="34" charset="0"/>
                          <a:cs typeface="Calibri" panose="020F0502020204030204" pitchFamily="34" charset="0"/>
                        </a:rPr>
                        <a:t>Return to their pre-COVID-19 levels/activities</a:t>
                      </a:r>
                    </a:p>
                  </a:txBody>
                  <a:tcPr/>
                </a:tc>
                <a:tc>
                  <a:txBody>
                    <a:bodyPr/>
                    <a:lstStyle/>
                    <a:p>
                      <a:endParaRPr lang="en-GB" sz="1200" dirty="0">
                        <a:solidFill>
                          <a:srgbClr val="76717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55370927"/>
                  </a:ext>
                </a:extLst>
              </a:tr>
              <a:tr h="370840">
                <a:tc vMerge="1">
                  <a:txBody>
                    <a:bodyPr/>
                    <a:lstStyle/>
                    <a:p>
                      <a:endParaRPr lang="en-GB"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solidFill>
                            <a:srgbClr val="767171"/>
                          </a:solidFill>
                          <a:latin typeface="Calibri" panose="020F0502020204030204" pitchFamily="34" charset="0"/>
                          <a:cs typeface="Calibri" panose="020F0502020204030204" pitchFamily="34" charset="0"/>
                        </a:rPr>
                        <a:t>Make new friends </a:t>
                      </a:r>
                    </a:p>
                  </a:txBody>
                  <a:tcPr/>
                </a:tc>
                <a:tc>
                  <a:txBody>
                    <a:bodyPr/>
                    <a:lstStyle/>
                    <a:p>
                      <a:endParaRPr lang="en-GB" sz="1200" dirty="0">
                        <a:solidFill>
                          <a:srgbClr val="76717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99977099"/>
                  </a:ext>
                </a:extLst>
              </a:tr>
              <a:tr h="370840">
                <a:tc rowSpan="2">
                  <a:txBody>
                    <a:bodyPr/>
                    <a:lstStyle/>
                    <a:p>
                      <a:r>
                        <a:rPr lang="en-GB" sz="1200" b="1" dirty="0">
                          <a:solidFill>
                            <a:srgbClr val="767171"/>
                          </a:solidFill>
                          <a:latin typeface="Calibri" panose="020F0502020204030204" pitchFamily="34" charset="0"/>
                          <a:cs typeface="Calibri" panose="020F0502020204030204" pitchFamily="34" charset="0"/>
                        </a:rPr>
                        <a:t>…try new forms of physical activity</a:t>
                      </a:r>
                    </a:p>
                    <a:p>
                      <a:r>
                        <a:rPr lang="en-GB" sz="1200" b="1" dirty="0">
                          <a:solidFill>
                            <a:srgbClr val="767171"/>
                          </a:solidFill>
                          <a:latin typeface="Calibri" panose="020F0502020204030204" pitchFamily="34" charset="0"/>
                          <a:cs typeface="Calibri" panose="020F0502020204030204" pitchFamily="34" charset="0"/>
                        </a:rPr>
                        <a:t>/sport</a:t>
                      </a:r>
                    </a:p>
                  </a:txBody>
                  <a:tcPr>
                    <a:solidFill>
                      <a:srgbClr val="EBE8EA"/>
                    </a:solidFill>
                  </a:tcPr>
                </a:tc>
                <a:tc>
                  <a:txBody>
                    <a:bodyPr/>
                    <a:lstStyle/>
                    <a:p>
                      <a:r>
                        <a:rPr lang="en-GB" sz="1200" dirty="0">
                          <a:solidFill>
                            <a:srgbClr val="767171"/>
                          </a:solidFill>
                          <a:latin typeface="Calibri" panose="020F0502020204030204" pitchFamily="34" charset="0"/>
                          <a:cs typeface="Calibri" panose="020F0502020204030204" pitchFamily="34" charset="0"/>
                        </a:rPr>
                        <a:t>Experience new things</a:t>
                      </a:r>
                    </a:p>
                  </a:txBody>
                  <a:tcPr/>
                </a:tc>
                <a:tc>
                  <a:txBody>
                    <a:bodyPr/>
                    <a:lstStyle/>
                    <a:p>
                      <a:r>
                        <a:rPr lang="en-GB" sz="1200" dirty="0">
                          <a:solidFill>
                            <a:srgbClr val="767171"/>
                          </a:solidFill>
                          <a:latin typeface="Calibri" panose="020F0502020204030204" pitchFamily="34" charset="0"/>
                          <a:cs typeface="Calibri" panose="020F0502020204030204" pitchFamily="34" charset="0"/>
                        </a:rPr>
                        <a:t>They enjoy trying new things</a:t>
                      </a:r>
                    </a:p>
                  </a:txBody>
                  <a:tcPr/>
                </a:tc>
                <a:extLst>
                  <a:ext uri="{0D108BD9-81ED-4DB2-BD59-A6C34878D82A}">
                    <a16:rowId xmlns:a16="http://schemas.microsoft.com/office/drawing/2014/main" val="3981095915"/>
                  </a:ext>
                </a:extLst>
              </a:tr>
              <a:tr h="370840">
                <a:tc vMerge="1">
                  <a:txBody>
                    <a:bodyPr/>
                    <a:lstStyle/>
                    <a:p>
                      <a:endParaRPr lang="en-GB"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solidFill>
                            <a:srgbClr val="767171"/>
                          </a:solidFill>
                          <a:latin typeface="Calibri" panose="020F0502020204030204" pitchFamily="34" charset="0"/>
                          <a:cs typeface="Calibri" panose="020F0502020204030204" pitchFamily="34" charset="0"/>
                        </a:rPr>
                        <a:t>Find new ways to engage them in physical activity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solidFill>
                          <a:srgbClr val="76717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79833577"/>
                  </a:ext>
                </a:extLst>
              </a:tr>
            </a:tbl>
          </a:graphicData>
        </a:graphic>
      </p:graphicFrame>
      <p:sp>
        <p:nvSpPr>
          <p:cNvPr id="6" name="TextBox 5">
            <a:extLst>
              <a:ext uri="{FF2B5EF4-FFF2-40B4-BE49-F238E27FC236}">
                <a16:creationId xmlns:a16="http://schemas.microsoft.com/office/drawing/2014/main" id="{FA851908-2A59-4976-A5CA-A9629372701B}"/>
              </a:ext>
            </a:extLst>
          </p:cNvPr>
          <p:cNvSpPr txBox="1"/>
          <p:nvPr/>
        </p:nvSpPr>
        <p:spPr>
          <a:xfrm>
            <a:off x="0" y="4897861"/>
            <a:ext cx="9144000" cy="239910"/>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Q10. Reasons why? N=79</a:t>
            </a:r>
          </a:p>
        </p:txBody>
      </p:sp>
      <p:sp>
        <p:nvSpPr>
          <p:cNvPr id="9" name="Speech Bubble: Rectangle with Corners Rounded 8">
            <a:extLst>
              <a:ext uri="{FF2B5EF4-FFF2-40B4-BE49-F238E27FC236}">
                <a16:creationId xmlns:a16="http://schemas.microsoft.com/office/drawing/2014/main" id="{A522242D-2A70-4DDB-96EB-46067897CBDB}"/>
              </a:ext>
            </a:extLst>
          </p:cNvPr>
          <p:cNvSpPr/>
          <p:nvPr/>
        </p:nvSpPr>
        <p:spPr>
          <a:xfrm>
            <a:off x="7650279" y="1751778"/>
            <a:ext cx="1361068" cy="1797447"/>
          </a:xfrm>
          <a:prstGeom prst="wedgeRoundRectCallout">
            <a:avLst>
              <a:gd name="adj1" fmla="val -54140"/>
              <a:gd name="adj2" fmla="val -11567"/>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My two girls would like to go back to do the dancing they did before. They do it in the house on zoom but only for 1 hour to 2 hours a week -  that is a lot less than what they usually do and also to see their friends.</a:t>
            </a:r>
          </a:p>
        </p:txBody>
      </p:sp>
      <p:sp>
        <p:nvSpPr>
          <p:cNvPr id="10" name="Speech Bubble: Rectangle with Corners Rounded 9">
            <a:extLst>
              <a:ext uri="{FF2B5EF4-FFF2-40B4-BE49-F238E27FC236}">
                <a16:creationId xmlns:a16="http://schemas.microsoft.com/office/drawing/2014/main" id="{29766290-88C6-46E8-963B-E2A38677FB2B}"/>
              </a:ext>
            </a:extLst>
          </p:cNvPr>
          <p:cNvSpPr/>
          <p:nvPr/>
        </p:nvSpPr>
        <p:spPr>
          <a:xfrm rot="10800000" flipV="1">
            <a:off x="7738102" y="3729354"/>
            <a:ext cx="1185422" cy="1100511"/>
          </a:xfrm>
          <a:prstGeom prst="wedgeRoundRectCallout">
            <a:avLst>
              <a:gd name="adj1" fmla="val -54140"/>
              <a:gd name="adj2" fmla="val -11567"/>
              <a:gd name="adj3" fmla="val 16667"/>
            </a:avLst>
          </a:prstGeom>
          <a:ln>
            <a:solidFill>
              <a:schemeClr val="accent3"/>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[child] has autism so is isolated and has no social contact other than with myself.</a:t>
            </a:r>
          </a:p>
        </p:txBody>
      </p:sp>
    </p:spTree>
    <p:extLst>
      <p:ext uri="{BB962C8B-B14F-4D97-AF65-F5344CB8AC3E}">
        <p14:creationId xmlns:p14="http://schemas.microsoft.com/office/powerpoint/2010/main" val="516192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fontScale="90000"/>
          </a:bodyPr>
          <a:lstStyle/>
          <a:p>
            <a:r>
              <a:rPr lang="en-GB" sz="2600" b="1" i="0" dirty="0">
                <a:solidFill>
                  <a:schemeClr val="accent3"/>
                </a:solidFill>
                <a:latin typeface="Core Mellow" panose="020F0503030302020204" pitchFamily="34" charset="0"/>
              </a:rPr>
              <a:t>Barriers preventing children and young people from being physically active and ways to overcome these</a:t>
            </a:r>
          </a:p>
        </p:txBody>
      </p:sp>
      <p:sp>
        <p:nvSpPr>
          <p:cNvPr id="3" name="Content Placeholder 2"/>
          <p:cNvSpPr>
            <a:spLocks noGrp="1"/>
          </p:cNvSpPr>
          <p:nvPr>
            <p:ph idx="1"/>
          </p:nvPr>
        </p:nvSpPr>
        <p:spPr>
          <a:xfrm>
            <a:off x="544452" y="902325"/>
            <a:ext cx="7970898" cy="3540328"/>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Two-fifths (n=33) reported there were no barriers to the oldest child taking part in PA or sport.</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COVID-19 restrictions were the most frequently cited barrier by carers (n=23), including:</a:t>
            </a:r>
            <a:endParaRPr lang="en-GB" sz="900" dirty="0">
              <a:solidFill>
                <a:srgbClr val="767171"/>
              </a:solidFill>
              <a:latin typeface="Calibri" panose="020F0502020204030204" pitchFamily="34" charset="0"/>
              <a:ea typeface="+mn-ea"/>
              <a:cs typeface="Calibri" panose="020F0502020204030204" pitchFamily="34" charset="0"/>
            </a:endParaRP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Being limited to their home environment with few opportunities to be physically active outside e.g. only cycling and walking in their local area.</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Not being able to access gyms/sports facilities/sports clubs</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Unable to meet up with their friends and being active with them e.g. walking around together, going to the park</a:t>
            </a:r>
          </a:p>
          <a:p>
            <a:pPr>
              <a:lnSpc>
                <a:spcPct val="80000"/>
              </a:lnSpc>
            </a:pPr>
            <a:r>
              <a:rPr lang="en-GB" sz="1300" dirty="0">
                <a:solidFill>
                  <a:srgbClr val="767171"/>
                </a:solidFill>
                <a:latin typeface="Calibri" panose="020F0502020204030204" pitchFamily="34" charset="0"/>
                <a:ea typeface="+mn-ea"/>
                <a:cs typeface="Calibri" panose="020F0502020204030204" pitchFamily="34" charset="0"/>
              </a:rPr>
              <a:t>The principal suggestion for overcoming this issue was the relaxation of COVID-19 restrictions. </a:t>
            </a:r>
          </a:p>
          <a:p>
            <a:pPr>
              <a:lnSpc>
                <a:spcPct val="80000"/>
              </a:lnSpc>
            </a:pPr>
            <a:r>
              <a:rPr lang="en-GB" sz="1300" dirty="0">
                <a:solidFill>
                  <a:srgbClr val="767171"/>
                </a:solidFill>
                <a:latin typeface="Calibri" panose="020F0502020204030204" pitchFamily="34" charset="0"/>
                <a:ea typeface="+mn-ea"/>
                <a:cs typeface="Calibri" panose="020F0502020204030204" pitchFamily="34" charset="0"/>
              </a:rPr>
              <a:t>Other challenges experienced by children and young people noted by a handful of carers included:</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Limited information and support for children with disabilities and young people (n=4)</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Poor quality or lack of local facilities (n=3)</a:t>
            </a:r>
          </a:p>
          <a:p>
            <a:pPr>
              <a:lnSpc>
                <a:spcPct val="80000"/>
              </a:lnSpc>
              <a:spcBef>
                <a:spcPts val="3600"/>
              </a:spcBef>
            </a:pPr>
            <a:r>
              <a:rPr lang="en-GB" sz="1300" dirty="0">
                <a:solidFill>
                  <a:srgbClr val="767171"/>
                </a:solidFill>
                <a:latin typeface="Calibri" panose="020F0502020204030204" pitchFamily="34" charset="0"/>
                <a:ea typeface="+mn-ea"/>
                <a:cs typeface="Calibri" panose="020F0502020204030204" pitchFamily="34" charset="0"/>
              </a:rPr>
              <a:t>A few carers suggested that more sports clubs and better local facilities (both n=4) would help the oldest child be more physically active.</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5" name="TextBox 4">
            <a:extLst>
              <a:ext uri="{FF2B5EF4-FFF2-40B4-BE49-F238E27FC236}">
                <a16:creationId xmlns:a16="http://schemas.microsoft.com/office/drawing/2014/main" id="{D8F483A7-88FA-4CC1-BC90-EB0E48546A0F}"/>
              </a:ext>
            </a:extLst>
          </p:cNvPr>
          <p:cNvSpPr txBox="1"/>
          <p:nvPr/>
        </p:nvSpPr>
        <p:spPr>
          <a:xfrm>
            <a:off x="0" y="4770861"/>
            <a:ext cx="9144000"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Q11. Are there any issues or factors that prevent the oldest child or young person that you have caring responsibilities for from being physically active? N=79</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Q12. What would help overcome this? </a:t>
            </a:r>
          </a:p>
        </p:txBody>
      </p:sp>
      <p:sp>
        <p:nvSpPr>
          <p:cNvPr id="7" name="Speech Bubble: Rectangle with Corners Rounded 6">
            <a:extLst>
              <a:ext uri="{FF2B5EF4-FFF2-40B4-BE49-F238E27FC236}">
                <a16:creationId xmlns:a16="http://schemas.microsoft.com/office/drawing/2014/main" id="{1D97FA3B-9958-4817-9415-8D14A41B1BC1}"/>
              </a:ext>
            </a:extLst>
          </p:cNvPr>
          <p:cNvSpPr/>
          <p:nvPr/>
        </p:nvSpPr>
        <p:spPr>
          <a:xfrm>
            <a:off x="3843867" y="3335407"/>
            <a:ext cx="3860799" cy="526480"/>
          </a:xfrm>
          <a:prstGeom prst="wedgeRoundRectCallout">
            <a:avLst>
              <a:gd name="adj1" fmla="val -54140"/>
              <a:gd name="adj2" fmla="val -11567"/>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[For my daughter] in a wheelchair…[it would help] to be able to find out about wheelchair sports in Doncaster. Medical people don't know of any so maybe more information  about things like that.</a:t>
            </a:r>
          </a:p>
        </p:txBody>
      </p:sp>
      <p:sp>
        <p:nvSpPr>
          <p:cNvPr id="9" name="Speech Bubble: Rectangle with Corners Rounded 8">
            <a:extLst>
              <a:ext uri="{FF2B5EF4-FFF2-40B4-BE49-F238E27FC236}">
                <a16:creationId xmlns:a16="http://schemas.microsoft.com/office/drawing/2014/main" id="{42480984-82F5-428D-B3EF-8988598AFA1A}"/>
              </a:ext>
            </a:extLst>
          </p:cNvPr>
          <p:cNvSpPr/>
          <p:nvPr/>
        </p:nvSpPr>
        <p:spPr>
          <a:xfrm>
            <a:off x="5793741" y="1724538"/>
            <a:ext cx="3140793" cy="458025"/>
          </a:xfrm>
          <a:prstGeom prst="wedgeRoundRectCallout">
            <a:avLst>
              <a:gd name="adj1" fmla="val -54140"/>
              <a:gd name="adj2" fmla="val -11567"/>
              <a:gd name="adj3" fmla="val 16667"/>
            </a:avLst>
          </a:prstGeom>
          <a:ln>
            <a:solidFill>
              <a:schemeClr val="accent3"/>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1000" i="1" dirty="0">
                <a:latin typeface="Calibri" panose="020F0502020204030204" pitchFamily="34" charset="0"/>
                <a:cs typeface="Calibri" panose="020F0502020204030204" pitchFamily="34" charset="0"/>
              </a:rPr>
              <a:t>Before lockdown she was always out with her friends walking and playing football they motivated each other but now its safer to stay at home.</a:t>
            </a:r>
          </a:p>
        </p:txBody>
      </p:sp>
      <p:sp>
        <p:nvSpPr>
          <p:cNvPr id="11" name="Speech Bubble: Rectangle with Corners Rounded 10">
            <a:extLst>
              <a:ext uri="{FF2B5EF4-FFF2-40B4-BE49-F238E27FC236}">
                <a16:creationId xmlns:a16="http://schemas.microsoft.com/office/drawing/2014/main" id="{580DF585-60C2-4044-915B-274117C4C31D}"/>
              </a:ext>
            </a:extLst>
          </p:cNvPr>
          <p:cNvSpPr/>
          <p:nvPr/>
        </p:nvSpPr>
        <p:spPr>
          <a:xfrm>
            <a:off x="6610065" y="4283477"/>
            <a:ext cx="1508143" cy="397013"/>
          </a:xfrm>
          <a:prstGeom prst="wedgeRoundRectCallout">
            <a:avLst>
              <a:gd name="adj1" fmla="val -54140"/>
              <a:gd name="adj2" fmla="val -11567"/>
              <a:gd name="adj3" fmla="val 16667"/>
            </a:avLst>
          </a:prstGeom>
          <a:ln>
            <a:solidFill>
              <a:schemeClr val="accent3"/>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1000" i="1" dirty="0">
                <a:latin typeface="Calibri" panose="020F0502020204030204" pitchFamily="34" charset="0"/>
                <a:cs typeface="Calibri" panose="020F0502020204030204" pitchFamily="34" charset="0"/>
              </a:rPr>
              <a:t>More safe parks that’s are clean and tidy.</a:t>
            </a:r>
          </a:p>
        </p:txBody>
      </p:sp>
      <p:sp>
        <p:nvSpPr>
          <p:cNvPr id="12" name="Speech Bubble: Rectangle with Corners Rounded 11">
            <a:extLst>
              <a:ext uri="{FF2B5EF4-FFF2-40B4-BE49-F238E27FC236}">
                <a16:creationId xmlns:a16="http://schemas.microsoft.com/office/drawing/2014/main" id="{77CB12B3-F718-49CC-A838-78AA679EA34F}"/>
              </a:ext>
            </a:extLst>
          </p:cNvPr>
          <p:cNvSpPr/>
          <p:nvPr/>
        </p:nvSpPr>
        <p:spPr>
          <a:xfrm>
            <a:off x="3810000" y="4288934"/>
            <a:ext cx="1676400" cy="383089"/>
          </a:xfrm>
          <a:prstGeom prst="wedgeRoundRectCallout">
            <a:avLst>
              <a:gd name="adj1" fmla="val -54140"/>
              <a:gd name="adj2" fmla="val -11567"/>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Having safer cleaner areas to walk</a:t>
            </a:r>
          </a:p>
        </p:txBody>
      </p:sp>
    </p:spTree>
    <p:extLst>
      <p:ext uri="{BB962C8B-B14F-4D97-AF65-F5344CB8AC3E}">
        <p14:creationId xmlns:p14="http://schemas.microsoft.com/office/powerpoint/2010/main" val="246633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Key insights</a:t>
            </a:r>
          </a:p>
        </p:txBody>
      </p:sp>
    </p:spTree>
    <p:extLst>
      <p:ext uri="{BB962C8B-B14F-4D97-AF65-F5344CB8AC3E}">
        <p14:creationId xmlns:p14="http://schemas.microsoft.com/office/powerpoint/2010/main" val="4130272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a:t>
            </a:r>
          </a:p>
        </p:txBody>
      </p:sp>
      <p:sp>
        <p:nvSpPr>
          <p:cNvPr id="3" name="Content Placeholder 2"/>
          <p:cNvSpPr>
            <a:spLocks noGrp="1"/>
          </p:cNvSpPr>
          <p:nvPr>
            <p:ph idx="1"/>
          </p:nvPr>
        </p:nvSpPr>
        <p:spPr>
          <a:xfrm>
            <a:off x="544452" y="902325"/>
            <a:ext cx="7970898" cy="4109458"/>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Levels of inactivity among children and young people during the third national lockdown appear to be relatively low, but for one-third the amount they did had decreased (compared to the previous four months).</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Carers indicated that children and young people were most likely to have kept active during the third lockdown by playing, walking, dancing or cycling for fun, and doing physical activity sessions at home. Whilst ‘stay local’ restrictions continue, more information and ideas for carers to support children and young people to retain their engagement in these activities could be helpful.</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Levels of recognition amongst carers about the benefits of physical activity on the oldest child’s health and wellbeing are high, although the proportions who think their children are similarly aware of the positive impacts are slightly lower. Ensuring children and young people understand the benefits of physical activity on their own physical and mental health may encourage them to take part in more activity. Many carers believe the oldest child enjoys most forms of physical activity or sport; however, many children prefer to do other activities and a significant proportion think they are not confident to do physical activity or sport. The social aspect of physical activity or sport is important for almost half of all children and some only take part at school.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Most carers recognise the important role they play in encouraging the oldest child to take part in physical activity and in finding them opportunities to do this, especially whilst they are not participating in school PE. Only two-thirds feel able to take part in physical activity with the oldest child whilst for a small proportion physical activity is the only way they can get around (e.g. through active travel).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Many carers reported no barriers to the oldest child taking part in physical activity with lockdown being the most frequently cited barrier by carers to children and young people doing more physical activity. They anticipate that the loosening of restrictions will resolve this. Many carers are eager for their child to do more physical activity and to try new activities, and they believe that their children are also keen to do both, although to a lesser extent. There is therefore interest in the introduction of new activities. </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38498001"/>
      </p:ext>
    </p:extLst>
  </p:cSld>
  <p:clrMapOvr>
    <a:masterClrMapping/>
  </p:clrMapOvr>
</p:sld>
</file>

<file path=ppt/theme/theme1.xml><?xml version="1.0" encoding="utf-8"?>
<a:theme xmlns:a="http://schemas.openxmlformats.org/drawingml/2006/main" name="1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0DDDEB84-A303-4297-A29C-6475A4E8725F}"/>
</file>

<file path=customXml/itemProps2.xml><?xml version="1.0" encoding="utf-8"?>
<ds:datastoreItem xmlns:ds="http://schemas.openxmlformats.org/officeDocument/2006/customXml" ds:itemID="{C45837BB-73A4-4D21-A553-D653F34644F2}"/>
</file>

<file path=customXml/itemProps3.xml><?xml version="1.0" encoding="utf-8"?>
<ds:datastoreItem xmlns:ds="http://schemas.openxmlformats.org/officeDocument/2006/customXml" ds:itemID="{B3A0762E-9DBD-4443-9E8A-A3D12F94E82E}"/>
</file>

<file path=docProps/app.xml><?xml version="1.0" encoding="utf-8"?>
<Properties xmlns="http://schemas.openxmlformats.org/officeDocument/2006/extended-properties" xmlns:vt="http://schemas.openxmlformats.org/officeDocument/2006/docPropsVTypes">
  <Template/>
  <TotalTime>0</TotalTime>
  <Words>2050</Words>
  <Application>Microsoft Office PowerPoint</Application>
  <PresentationFormat>On-screen Show (16:9)</PresentationFormat>
  <Paragraphs>187</Paragraphs>
  <Slides>16</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.AppleSystemUIFont</vt:lpstr>
      <vt:lpstr>Arial</vt:lpstr>
      <vt:lpstr>Calibri</vt:lpstr>
      <vt:lpstr>Core Mellow</vt:lpstr>
      <vt:lpstr>Open Sans</vt:lpstr>
      <vt:lpstr>Open Sans Semibold</vt:lpstr>
      <vt:lpstr>Playfair Display</vt:lpstr>
      <vt:lpstr>1_Office Theme</vt:lpstr>
      <vt:lpstr>2_Office Theme</vt:lpstr>
      <vt:lpstr>PowerPoint Presentation</vt:lpstr>
      <vt:lpstr>Contents</vt:lpstr>
      <vt:lpstr>PowerPoint Presentation</vt:lpstr>
      <vt:lpstr>Demographics of respondents</vt:lpstr>
      <vt:lpstr>PowerPoint Presentation</vt:lpstr>
      <vt:lpstr>Children and young people’s physical activity levels during the third national lockdown</vt:lpstr>
      <vt:lpstr>The type of physical activities children and young people did during lockdown 3</vt:lpstr>
      <vt:lpstr>PowerPoint Presentation</vt:lpstr>
      <vt:lpstr>Views about children and young people’s perceptions of, and behaviour in relation to, physical activity (PA)</vt:lpstr>
      <vt:lpstr>Carers’ perceptions of, and behaviour in relation to, the oldest child’s physical activity (PA)</vt:lpstr>
      <vt:lpstr>PowerPoint Presentation</vt:lpstr>
      <vt:lpstr>Carers’ own intentions, and their child's, about physical activity in next 3 months</vt:lpstr>
      <vt:lpstr>Drivers of physical activity intentions  (in frequency order) </vt:lpstr>
      <vt:lpstr>Barriers preventing children and young people from being physically active and ways to overcome these</vt:lpstr>
      <vt:lpstr>PowerPoint Presentation</vt:lpstr>
      <vt:lpstr>So, what does this mean?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Sarah Leonardi</cp:lastModifiedBy>
  <cp:revision>1261</cp:revision>
  <cp:lastPrinted>2020-03-11T13:40:28Z</cp:lastPrinted>
  <dcterms:created xsi:type="dcterms:W3CDTF">2016-07-29T12:22:32Z</dcterms:created>
  <dcterms:modified xsi:type="dcterms:W3CDTF">2021-03-20T13:01:46Z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