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2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charts/chart7.xml" ContentType="application/vnd.openxmlformats-officedocument.drawingml.chart+xml"/>
  <Override PartName="/ppt/theme/themeOverride5.xml" ContentType="application/vnd.openxmlformats-officedocument.themeOverride+xml"/>
  <Override PartName="/ppt/theme/theme1.xml" ContentType="application/vnd.openxmlformats-officedocument.theme+xml"/>
  <Override PartName="/ppt/charts/colors6.xml" ContentType="application/vnd.ms-office.chartcolorstyle+xml"/>
  <Override PartName="/ppt/notesMasters/notesMaster1.xml" ContentType="application/vnd.openxmlformats-officedocument.presentationml.notesMaster+xml"/>
  <Override PartName="/ppt/theme/theme2.xml" ContentType="application/vnd.openxmlformats-officedocument.theme+xml"/>
  <Override PartName="/ppt/charts/style6.xml" ContentType="application/vnd.ms-office.chartstyle+xml"/>
  <Override PartName="/ppt/charts/chart6.xml" ContentType="application/vnd.openxmlformats-officedocument.drawingml.chart+xml"/>
  <Override PartName="/ppt/theme/themeOverride4.xml" ContentType="application/vnd.openxmlformats-officedocument.themeOverride+xml"/>
  <Override PartName="/ppt/charts/colors5.xml" ContentType="application/vnd.ms-office.chartcolorstyle+xml"/>
  <Override PartName="/ppt/theme/themeOverride6.xml" ContentType="application/vnd.openxmlformats-officedocument.themeOverride+xml"/>
  <Override PartName="/ppt/charts/style5.xml" ContentType="application/vnd.ms-office.chartstyle+xml"/>
  <Override PartName="/ppt/charts/chart5.xml" ContentType="application/vnd.openxmlformats-officedocument.drawingml.chart+xml"/>
  <Override PartName="/ppt/theme/themeOverride3.xml" ContentType="application/vnd.openxmlformats-officedocument.themeOverride+xml"/>
  <Override PartName="/ppt/charts/colors4.xml" ContentType="application/vnd.ms-office.chartcolorstyle+xml"/>
  <Override PartName="/ppt/charts/style4.xml" ContentType="application/vnd.ms-office.chartstyle+xml"/>
  <Override PartName="/ppt/charts/chart4.xml" ContentType="application/vnd.openxmlformats-officedocument.drawingml.chart+xml"/>
  <Override PartName="/ppt/charts/colors3.xml" ContentType="application/vnd.ms-office.chartcolorstyle+xml"/>
  <Override PartName="/ppt/charts/style3.xml" ContentType="application/vnd.ms-office.chartstyle+xml"/>
  <Override PartName="/ppt/charts/chart3.xml" ContentType="application/vnd.openxmlformats-officedocument.drawingml.chart+xml"/>
  <Override PartName="/ppt/theme/themeOverride2.xml" ContentType="application/vnd.openxmlformats-officedocument.themeOverride+xml"/>
  <Override PartName="/ppt/charts/colors2.xml" ContentType="application/vnd.ms-office.chartcolorstyle+xml"/>
  <Override PartName="/ppt/charts/style2.xml" ContentType="application/vnd.ms-office.chartstyle+xml"/>
  <Override PartName="/ppt/charts/chart2.xml" ContentType="application/vnd.openxmlformats-officedocument.drawingml.chart+xml"/>
  <Override PartName="/ppt/theme/themeOverride1.xml" ContentType="application/vnd.openxmlformats-officedocument.themeOverride+xml"/>
  <Override PartName="/ppt/charts/colors1.xml" ContentType="application/vnd.ms-office.chartcolorstyle+xml"/>
  <Override PartName="/ppt/charts/style1.xml" ContentType="application/vnd.ms-office.chartstyle+xml"/>
  <Override PartName="/ppt/charts/chart1.xml" ContentType="application/vnd.openxmlformats-officedocument.drawingml.chart+xml"/>
  <Override PartName="/ppt/theme/theme4.xml" ContentType="application/vnd.openxmlformats-officedocument.theme+xml"/>
  <Override PartName="/ppt/charts/style9.xml" ContentType="application/vnd.ms-office.chartstyle+xml"/>
  <Override PartName="/ppt/charts/colors9.xml" ContentType="application/vnd.ms-office.chartcolorstyle+xml"/>
  <Override PartName="/ppt/theme/themeOverride8.xml" ContentType="application/vnd.openxmlformats-officedocument.themeOverride+xml"/>
  <Override PartName="/ppt/charts/colors8.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theme/theme3.xml" ContentType="application/vnd.openxmlformats-officedocument.theme+xml"/>
  <Override PartName="/ppt/charts/colors7.xml" ContentType="application/vnd.ms-office.chartcolorstyle+xml"/>
  <Override PartName="/ppt/charts/style7.xml" ContentType="application/vnd.ms-office.chartstyle+xml"/>
  <Override PartName="/ppt/charts/style8.xml" ContentType="application/vnd.ms-office.chartstyle+xml"/>
  <Override PartName="/ppt/charts/chart9.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3" r:id="rId1"/>
    <p:sldMasterId id="2147483699" r:id="rId2"/>
  </p:sldMasterIdLst>
  <p:notesMasterIdLst>
    <p:notesMasterId r:id="rId30"/>
  </p:notesMasterIdLst>
  <p:handoutMasterIdLst>
    <p:handoutMasterId r:id="rId31"/>
  </p:handoutMasterIdLst>
  <p:sldIdLst>
    <p:sldId id="412" r:id="rId3"/>
    <p:sldId id="586" r:id="rId4"/>
    <p:sldId id="706" r:id="rId5"/>
    <p:sldId id="712" r:id="rId6"/>
    <p:sldId id="713" r:id="rId7"/>
    <p:sldId id="671" r:id="rId8"/>
    <p:sldId id="532" r:id="rId9"/>
    <p:sldId id="698" r:id="rId10"/>
    <p:sldId id="690" r:id="rId11"/>
    <p:sldId id="694" r:id="rId12"/>
    <p:sldId id="699" r:id="rId13"/>
    <p:sldId id="700" r:id="rId14"/>
    <p:sldId id="703" r:id="rId15"/>
    <p:sldId id="704" r:id="rId16"/>
    <p:sldId id="701" r:id="rId17"/>
    <p:sldId id="702" r:id="rId18"/>
    <p:sldId id="705" r:id="rId19"/>
    <p:sldId id="708" r:id="rId20"/>
    <p:sldId id="709" r:id="rId21"/>
    <p:sldId id="710" r:id="rId22"/>
    <p:sldId id="687" r:id="rId23"/>
    <p:sldId id="596" r:id="rId24"/>
    <p:sldId id="711" r:id="rId25"/>
    <p:sldId id="714" r:id="rId26"/>
    <p:sldId id="715" r:id="rId27"/>
    <p:sldId id="716" r:id="rId28"/>
    <p:sldId id="717" r:id="rId29"/>
  </p:sldIdLst>
  <p:sldSz cx="9144000" cy="5143500" type="screen16x9"/>
  <p:notesSz cx="6797675" cy="9926638"/>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Sophie Spong" initials="SS" lastIdx="8" clrIdx="6">
    <p:extLst>
      <p:ext uri="{19B8F6BF-5375-455C-9EA6-DF929625EA0E}">
        <p15:presenceInfo xmlns:p15="http://schemas.microsoft.com/office/powerpoint/2012/main" userId="S-1-5-21-1207424383-2107809566-1107051310-3675" providerId="AD"/>
      </p:ext>
    </p:extLst>
  </p:cmAuthor>
  <p:cmAuthor id="1" name="Abigail Diamond" initials="AD" lastIdx="4" clrIdx="0"/>
  <p:cmAuthor id="8" name="Rachael Archer" initials="RA" lastIdx="10" clrIdx="7">
    <p:extLst>
      <p:ext uri="{19B8F6BF-5375-455C-9EA6-DF929625EA0E}">
        <p15:presenceInfo xmlns:p15="http://schemas.microsoft.com/office/powerpoint/2012/main" userId="S-1-5-21-1207424383-2107809566-1107051310-4778" providerId="AD"/>
      </p:ext>
    </p:extLst>
  </p:cmAuthor>
  <p:cmAuthor id="2" name="pantelis solomon" initials="ps" lastIdx="1" clrIdx="1"/>
  <p:cmAuthor id="9" name="Arifa Choudhoury" initials="AC" lastIdx="10" clrIdx="8">
    <p:extLst>
      <p:ext uri="{19B8F6BF-5375-455C-9EA6-DF929625EA0E}">
        <p15:presenceInfo xmlns:p15="http://schemas.microsoft.com/office/powerpoint/2012/main" userId="S::Arifa.Choudhoury@cfe.org.uk::8c0dc443-3680-4c3e-a486-98f05b9c7361" providerId="AD"/>
      </p:ext>
    </p:extLst>
  </p:cmAuthor>
  <p:cmAuthor id="3" name="pantelis solomon" initials="ps [2]" lastIdx="1" clrIdx="2"/>
  <p:cmAuthor id="10" name="Sarah Leonardi" initials="SL" lastIdx="5" clrIdx="9">
    <p:extLst>
      <p:ext uri="{19B8F6BF-5375-455C-9EA6-DF929625EA0E}">
        <p15:presenceInfo xmlns:p15="http://schemas.microsoft.com/office/powerpoint/2012/main" userId="Sarah Leonardi" providerId="None"/>
      </p:ext>
    </p:extLst>
  </p:cmAuthor>
  <p:cmAuthor id="4" name="pantelis solomon" initials="ps [3]" lastIdx="1" clrIdx="3"/>
  <p:cmAuthor id="11" name="Sophie Spong" initials="SS [2]" lastIdx="28" clrIdx="10">
    <p:extLst>
      <p:ext uri="{19B8F6BF-5375-455C-9EA6-DF929625EA0E}">
        <p15:presenceInfo xmlns:p15="http://schemas.microsoft.com/office/powerpoint/2012/main" userId="S::Sophie.Spong@cfe.org.uk::cd9c75bd-22b1-47e7-8b60-b3d81e2d80b3" providerId="AD"/>
      </p:ext>
    </p:extLst>
  </p:cmAuthor>
  <p:cmAuthor id="5" name="pantelis solomon" initials="ps [4]" lastIdx="1" clrIdx="4"/>
  <p:cmAuthor id="12" name="Sarah Leonardi" initials="SL [2]" lastIdx="11" clrIdx="11">
    <p:extLst>
      <p:ext uri="{19B8F6BF-5375-455C-9EA6-DF929625EA0E}">
        <p15:presenceInfo xmlns:p15="http://schemas.microsoft.com/office/powerpoint/2012/main" userId="S::Sarah.Leonardi@cfe.org.uk::2d88616e-6c41-4571-8508-5eaa40a9151f" providerId="AD"/>
      </p:ext>
    </p:extLst>
  </p:cmAuthor>
  <p:cmAuthor id="6" name="Rebecca Steer" initials="RS" lastIdx="3" clrIdx="5">
    <p:extLst>
      <p:ext uri="{19B8F6BF-5375-455C-9EA6-DF929625EA0E}">
        <p15:presenceInfo xmlns:p15="http://schemas.microsoft.com/office/powerpoint/2012/main" userId="S-1-5-21-1207424383-2107809566-1107051310-514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2A62"/>
    <a:srgbClr val="767171"/>
    <a:srgbClr val="595959"/>
    <a:srgbClr val="EBE8EA"/>
    <a:srgbClr val="000000"/>
    <a:srgbClr val="C4AAD2"/>
    <a:srgbClr val="D5C3DF"/>
    <a:srgbClr val="69C4CE"/>
    <a:srgbClr val="F16A1F"/>
    <a:srgbClr val="F593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23" autoAdjust="0"/>
    <p:restoredTop sz="84296" autoAdjust="0"/>
  </p:normalViewPr>
  <p:slideViewPr>
    <p:cSldViewPr snapToGrid="0" snapToObjects="1" showGuides="1">
      <p:cViewPr varScale="1">
        <p:scale>
          <a:sx n="95" d="100"/>
          <a:sy n="95" d="100"/>
        </p:scale>
        <p:origin x="1234" y="72"/>
      </p:cViewPr>
      <p:guideLst>
        <p:guide orient="horz" pos="1620"/>
        <p:guide pos="2880"/>
      </p:guideLst>
    </p:cSldViewPr>
  </p:slideViewPr>
  <p:outlineViewPr>
    <p:cViewPr>
      <p:scale>
        <a:sx n="33" d="100"/>
        <a:sy n="33" d="100"/>
      </p:scale>
      <p:origin x="0" y="-5094"/>
    </p:cViewPr>
  </p:outlineViewPr>
  <p:notesTextViewPr>
    <p:cViewPr>
      <p:scale>
        <a:sx n="3" d="2"/>
        <a:sy n="3" d="2"/>
      </p:scale>
      <p:origin x="0" y="0"/>
    </p:cViewPr>
  </p:notesTextViewPr>
  <p:sorterViewPr>
    <p:cViewPr>
      <p:scale>
        <a:sx n="100" d="100"/>
        <a:sy n="100" d="100"/>
      </p:scale>
      <p:origin x="0" y="-2256"/>
    </p:cViewPr>
  </p:sorterViewPr>
  <p:notesViewPr>
    <p:cSldViewPr snapToGrid="0" snapToObjects="1">
      <p:cViewPr varScale="1">
        <p:scale>
          <a:sx n="52" d="100"/>
          <a:sy n="52" d="100"/>
        </p:scale>
        <p:origin x="295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customXml" Target="../customXml/item3.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38" Type="http://schemas.openxmlformats.org/officeDocument/2006/relationships/customXml" Target="../customXml/item2.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commentAuthors" Target="commentAuthors.xml"/><Relationship Id="rId37" Type="http://schemas.openxmlformats.org/officeDocument/2006/relationships/customXml" Target="../customXml/item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FE-DC\Projects\Research%20&amp;%20Evaluation\Doncaster%20-%20LDP%20evaluation\5.%20Fieldwork\5.%20Residents%20Panel\Surveys\Poll%203\Further%20analysis%20poll-v2.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FE-DC\Projects\Research%20&amp;%20Evaluation\Doncaster%20-%20LDP%20evaluation\5.%20Fieldwork\5.%20Residents%20Panel\Surveys\Poll%203\Further%20analysis%20poll-v2.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FE-DC\Projects\Research%20&amp;%20Evaluation\Doncaster%20-%20LDP%20evaluation\5.%20Fieldwork\5.%20Residents%20Panel\Surveys\Poll%203\Further%20analysis%20poll-v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FE-DC\Projects\Research%20&amp;%20Evaluation\Doncaster%20-%20LDP%20evaluation\5.%20Fieldwork\5.%20Residents%20Panel\Surveys\Poll%203\Further%20analysis%20poll-v2.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CFE-DC\Projects\Research%20&amp;%20Evaluation\Doncaster%20-%20LDP%20evaluation\5.%20Fieldwork\5.%20Residents%20Panel\Surveys\Poll%203\Further%20analysis%20poll-v2.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CFE-DC\Projects\Research%20&amp;%20Evaluation\Doncaster%20-%20LDP%20evaluation\5.%20Fieldwork\5.%20Residents%20Panel\Surveys\Poll%203\Further%20analysis%20poll-v2.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CFE-DC\Projects\Research%20&amp;%20Evaluation\Doncaster%20-%20LDP%20evaluation\5.%20Fieldwork\5.%20Residents%20Panel\Surveys\Poll%203\Further%20analysis%20poll-v2.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CFE-DC\Projects\Research%20&amp;%20Evaluation\Doncaster%20-%20LDP%20evaluation\5.%20Fieldwork\5.%20Residents%20Panel\Surveys\Poll%203\Further%20analysis%20poll-v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9051482146721603"/>
          <c:y val="2.345915973555129E-2"/>
          <c:w val="0.50948517853278397"/>
          <c:h val="0.74594720765470535"/>
        </c:manualLayout>
      </c:layout>
      <c:barChart>
        <c:barDir val="bar"/>
        <c:grouping val="percentStacked"/>
        <c:varyColors val="0"/>
        <c:ser>
          <c:idx val="3"/>
          <c:order val="0"/>
          <c:tx>
            <c:strRef>
              <c:f>'Q1 future plans'!$R$3</c:f>
              <c:strCache>
                <c:ptCount val="1"/>
                <c:pt idx="0">
                  <c:v>I plan to do this in the next 3 months and I am looking forward to doing this</c:v>
                </c:pt>
              </c:strCache>
            </c:strRef>
          </c:tx>
          <c:spPr>
            <a:solidFill>
              <a:srgbClr val="69C4C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future plans'!$N$4:$N$11</c:f>
              <c:strCache>
                <c:ptCount val="8"/>
                <c:pt idx="0">
                  <c:v>Visiting a park or other outside space (i.e. countryside, fields, river)</c:v>
                </c:pt>
                <c:pt idx="1">
                  <c:v>Being able to meet with family and/or friends outside</c:v>
                </c:pt>
                <c:pt idx="2">
                  <c:v>Being able to meet with family and/or friends indoors</c:v>
                </c:pt>
                <c:pt idx="3">
                  <c:v>Actively travelling to work/college/university (e.g. by walking, jogging, running or cycling)</c:v>
                </c:pt>
                <c:pt idx="4">
                  <c:v>Taking part in an individual physical activity or sport that takes place in an inside venue (e.g. going to the gym or swimming)</c:v>
                </c:pt>
                <c:pt idx="5">
                  <c:v>Taking part in an individual physical activity or sport with others that takes place outside (e.g. a running or walking group)</c:v>
                </c:pt>
                <c:pt idx="6">
                  <c:v>Taking part in a team sport that takes place outside (e.g. football, netball, hockey)</c:v>
                </c:pt>
                <c:pt idx="7">
                  <c:v>Taking part in a team sport that takes place inside (e.g. badminton, basketball, table tennis)</c:v>
                </c:pt>
              </c:strCache>
            </c:strRef>
          </c:cat>
          <c:val>
            <c:numRef>
              <c:f>'Q1 future plans'!$R$4:$R$11</c:f>
              <c:numCache>
                <c:formatCode>###0%</c:formatCode>
                <c:ptCount val="8"/>
                <c:pt idx="0">
                  <c:v>0.53846153846153844</c:v>
                </c:pt>
                <c:pt idx="1">
                  <c:v>0.53205128205128205</c:v>
                </c:pt>
                <c:pt idx="2">
                  <c:v>0.44871794871794873</c:v>
                </c:pt>
                <c:pt idx="3">
                  <c:v>0.26282051282051283</c:v>
                </c:pt>
                <c:pt idx="4">
                  <c:v>0.23717948717948714</c:v>
                </c:pt>
                <c:pt idx="5">
                  <c:v>0.22435897435897437</c:v>
                </c:pt>
                <c:pt idx="6">
                  <c:v>5.7692307692307689E-2</c:v>
                </c:pt>
                <c:pt idx="7">
                  <c:v>4.4871794871794872E-2</c:v>
                </c:pt>
              </c:numCache>
            </c:numRef>
          </c:val>
          <c:extLst>
            <c:ext xmlns:c16="http://schemas.microsoft.com/office/drawing/2014/chart" uri="{C3380CC4-5D6E-409C-BE32-E72D297353CC}">
              <c16:uniqueId val="{00000000-EA79-4745-88F7-5C886CB90B18}"/>
            </c:ext>
          </c:extLst>
        </c:ser>
        <c:ser>
          <c:idx val="2"/>
          <c:order val="1"/>
          <c:tx>
            <c:strRef>
              <c:f>'Q1 future plans'!$Q$3</c:f>
              <c:strCache>
                <c:ptCount val="1"/>
                <c:pt idx="0">
                  <c:v>I plan to do this in the next 3 months but I am cautious about it</c:v>
                </c:pt>
              </c:strCache>
            </c:strRef>
          </c:tx>
          <c:spPr>
            <a:solidFill>
              <a:srgbClr val="AFDCE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future plans'!$N$4:$N$11</c:f>
              <c:strCache>
                <c:ptCount val="8"/>
                <c:pt idx="0">
                  <c:v>Visiting a park or other outside space (i.e. countryside, fields, river)</c:v>
                </c:pt>
                <c:pt idx="1">
                  <c:v>Being able to meet with family and/or friends outside</c:v>
                </c:pt>
                <c:pt idx="2">
                  <c:v>Being able to meet with family and/or friends indoors</c:v>
                </c:pt>
                <c:pt idx="3">
                  <c:v>Actively travelling to work/college/university (e.g. by walking, jogging, running or cycling)</c:v>
                </c:pt>
                <c:pt idx="4">
                  <c:v>Taking part in an individual physical activity or sport that takes place in an inside venue (e.g. going to the gym or swimming)</c:v>
                </c:pt>
                <c:pt idx="5">
                  <c:v>Taking part in an individual physical activity or sport with others that takes place outside (e.g. a running or walking group)</c:v>
                </c:pt>
                <c:pt idx="6">
                  <c:v>Taking part in a team sport that takes place outside (e.g. football, netball, hockey)</c:v>
                </c:pt>
                <c:pt idx="7">
                  <c:v>Taking part in a team sport that takes place inside (e.g. badminton, basketball, table tennis)</c:v>
                </c:pt>
              </c:strCache>
            </c:strRef>
          </c:cat>
          <c:val>
            <c:numRef>
              <c:f>'Q1 future plans'!$Q$4:$Q$11</c:f>
              <c:numCache>
                <c:formatCode>###0%</c:formatCode>
                <c:ptCount val="8"/>
                <c:pt idx="0">
                  <c:v>0.30128205128205127</c:v>
                </c:pt>
                <c:pt idx="1">
                  <c:v>0.33333333333333326</c:v>
                </c:pt>
                <c:pt idx="2">
                  <c:v>0.41666666666666674</c:v>
                </c:pt>
                <c:pt idx="3">
                  <c:v>0.13461538461538461</c:v>
                </c:pt>
                <c:pt idx="4">
                  <c:v>0.17948717948717949</c:v>
                </c:pt>
                <c:pt idx="5">
                  <c:v>0.14743589743589744</c:v>
                </c:pt>
                <c:pt idx="6">
                  <c:v>6.4102564102564097E-2</c:v>
                </c:pt>
                <c:pt idx="7">
                  <c:v>6.4102564102564097E-2</c:v>
                </c:pt>
              </c:numCache>
            </c:numRef>
          </c:val>
          <c:extLst>
            <c:ext xmlns:c16="http://schemas.microsoft.com/office/drawing/2014/chart" uri="{C3380CC4-5D6E-409C-BE32-E72D297353CC}">
              <c16:uniqueId val="{00000001-EA79-4745-88F7-5C886CB90B18}"/>
            </c:ext>
          </c:extLst>
        </c:ser>
        <c:ser>
          <c:idx val="1"/>
          <c:order val="2"/>
          <c:tx>
            <c:strRef>
              <c:f>'Q1 future plans'!$P$3</c:f>
              <c:strCache>
                <c:ptCount val="1"/>
                <c:pt idx="0">
                  <c:v>I do not plan to do this in the next 3 months but will in the future</c:v>
                </c:pt>
              </c:strCache>
            </c:strRef>
          </c:tx>
          <c:spPr>
            <a:solidFill>
              <a:srgbClr val="955E86">
                <a:lumMod val="60000"/>
                <a:lumOff val="40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future plans'!$N$4:$N$11</c:f>
              <c:strCache>
                <c:ptCount val="8"/>
                <c:pt idx="0">
                  <c:v>Visiting a park or other outside space (i.e. countryside, fields, river)</c:v>
                </c:pt>
                <c:pt idx="1">
                  <c:v>Being able to meet with family and/or friends outside</c:v>
                </c:pt>
                <c:pt idx="2">
                  <c:v>Being able to meet with family and/or friends indoors</c:v>
                </c:pt>
                <c:pt idx="3">
                  <c:v>Actively travelling to work/college/university (e.g. by walking, jogging, running or cycling)</c:v>
                </c:pt>
                <c:pt idx="4">
                  <c:v>Taking part in an individual physical activity or sport that takes place in an inside venue (e.g. going to the gym or swimming)</c:v>
                </c:pt>
                <c:pt idx="5">
                  <c:v>Taking part in an individual physical activity or sport with others that takes place outside (e.g. a running or walking group)</c:v>
                </c:pt>
                <c:pt idx="6">
                  <c:v>Taking part in a team sport that takes place outside (e.g. football, netball, hockey)</c:v>
                </c:pt>
                <c:pt idx="7">
                  <c:v>Taking part in a team sport that takes place inside (e.g. badminton, basketball, table tennis)</c:v>
                </c:pt>
              </c:strCache>
            </c:strRef>
          </c:cat>
          <c:val>
            <c:numRef>
              <c:f>'Q1 future plans'!$P$4:$P$11</c:f>
              <c:numCache>
                <c:formatCode>###0%</c:formatCode>
                <c:ptCount val="8"/>
                <c:pt idx="0">
                  <c:v>6.4102564102564097E-2</c:v>
                </c:pt>
                <c:pt idx="1">
                  <c:v>7.0512820512820512E-2</c:v>
                </c:pt>
                <c:pt idx="2">
                  <c:v>4.4871794871794872E-2</c:v>
                </c:pt>
                <c:pt idx="3">
                  <c:v>6.4102564102564097E-2</c:v>
                </c:pt>
                <c:pt idx="4">
                  <c:v>0.12820512820512819</c:v>
                </c:pt>
                <c:pt idx="5">
                  <c:v>0.13461538461538461</c:v>
                </c:pt>
                <c:pt idx="6">
                  <c:v>8.9743589743589744E-2</c:v>
                </c:pt>
                <c:pt idx="7">
                  <c:v>6.4102564102564097E-2</c:v>
                </c:pt>
              </c:numCache>
            </c:numRef>
          </c:val>
          <c:extLst>
            <c:ext xmlns:c16="http://schemas.microsoft.com/office/drawing/2014/chart" uri="{C3380CC4-5D6E-409C-BE32-E72D297353CC}">
              <c16:uniqueId val="{00000002-EA79-4745-88F7-5C886CB90B18}"/>
            </c:ext>
          </c:extLst>
        </c:ser>
        <c:ser>
          <c:idx val="4"/>
          <c:order val="3"/>
          <c:tx>
            <c:strRef>
              <c:f>'Q1 future plans'!$S$3</c:f>
              <c:strCache>
                <c:ptCount val="1"/>
                <c:pt idx="0">
                  <c:v>I am not sure</c:v>
                </c:pt>
              </c:strCache>
            </c:strRef>
          </c:tx>
          <c:spPr>
            <a:solidFill>
              <a:srgbClr val="955E8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future plans'!$N$4:$N$11</c:f>
              <c:strCache>
                <c:ptCount val="8"/>
                <c:pt idx="0">
                  <c:v>Visiting a park or other outside space (i.e. countryside, fields, river)</c:v>
                </c:pt>
                <c:pt idx="1">
                  <c:v>Being able to meet with family and/or friends outside</c:v>
                </c:pt>
                <c:pt idx="2">
                  <c:v>Being able to meet with family and/or friends indoors</c:v>
                </c:pt>
                <c:pt idx="3">
                  <c:v>Actively travelling to work/college/university (e.g. by walking, jogging, running or cycling)</c:v>
                </c:pt>
                <c:pt idx="4">
                  <c:v>Taking part in an individual physical activity or sport that takes place in an inside venue (e.g. going to the gym or swimming)</c:v>
                </c:pt>
                <c:pt idx="5">
                  <c:v>Taking part in an individual physical activity or sport with others that takes place outside (e.g. a running or walking group)</c:v>
                </c:pt>
                <c:pt idx="6">
                  <c:v>Taking part in a team sport that takes place outside (e.g. football, netball, hockey)</c:v>
                </c:pt>
                <c:pt idx="7">
                  <c:v>Taking part in a team sport that takes place inside (e.g. badminton, basketball, table tennis)</c:v>
                </c:pt>
              </c:strCache>
            </c:strRef>
          </c:cat>
          <c:val>
            <c:numRef>
              <c:f>'Q1 future plans'!$S$4:$S$11</c:f>
              <c:numCache>
                <c:formatCode>###0%</c:formatCode>
                <c:ptCount val="8"/>
                <c:pt idx="0">
                  <c:v>4.4871794871794872E-2</c:v>
                </c:pt>
                <c:pt idx="1">
                  <c:v>5.128205128205128E-2</c:v>
                </c:pt>
                <c:pt idx="2">
                  <c:v>5.7692307692307689E-2</c:v>
                </c:pt>
                <c:pt idx="3">
                  <c:v>6.4102564102564097E-2</c:v>
                </c:pt>
                <c:pt idx="4">
                  <c:v>5.128205128205128E-2</c:v>
                </c:pt>
                <c:pt idx="5">
                  <c:v>7.6923076923076927E-2</c:v>
                </c:pt>
                <c:pt idx="6">
                  <c:v>5.128205128205128E-2</c:v>
                </c:pt>
                <c:pt idx="7">
                  <c:v>5.7692307692307689E-2</c:v>
                </c:pt>
              </c:numCache>
            </c:numRef>
          </c:val>
          <c:extLst>
            <c:ext xmlns:c16="http://schemas.microsoft.com/office/drawing/2014/chart" uri="{C3380CC4-5D6E-409C-BE32-E72D297353CC}">
              <c16:uniqueId val="{00000003-EA79-4745-88F7-5C886CB90B18}"/>
            </c:ext>
          </c:extLst>
        </c:ser>
        <c:ser>
          <c:idx val="0"/>
          <c:order val="4"/>
          <c:tx>
            <c:strRef>
              <c:f>'Q1 future plans'!$O$3</c:f>
              <c:strCache>
                <c:ptCount val="1"/>
                <c:pt idx="0">
                  <c:v>I do not plan to do this in the future</c:v>
                </c:pt>
              </c:strCache>
            </c:strRef>
          </c:tx>
          <c:spPr>
            <a:solidFill>
              <a:srgbClr val="6D2A62"/>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6-EA79-4745-88F7-5C886CB90B1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future plans'!$N$4:$N$11</c:f>
              <c:strCache>
                <c:ptCount val="8"/>
                <c:pt idx="0">
                  <c:v>Visiting a park or other outside space (i.e. countryside, fields, river)</c:v>
                </c:pt>
                <c:pt idx="1">
                  <c:v>Being able to meet with family and/or friends outside</c:v>
                </c:pt>
                <c:pt idx="2">
                  <c:v>Being able to meet with family and/or friends indoors</c:v>
                </c:pt>
                <c:pt idx="3">
                  <c:v>Actively travelling to work/college/university (e.g. by walking, jogging, running or cycling)</c:v>
                </c:pt>
                <c:pt idx="4">
                  <c:v>Taking part in an individual physical activity or sport that takes place in an inside venue (e.g. going to the gym or swimming)</c:v>
                </c:pt>
                <c:pt idx="5">
                  <c:v>Taking part in an individual physical activity or sport with others that takes place outside (e.g. a running or walking group)</c:v>
                </c:pt>
                <c:pt idx="6">
                  <c:v>Taking part in a team sport that takes place outside (e.g. football, netball, hockey)</c:v>
                </c:pt>
                <c:pt idx="7">
                  <c:v>Taking part in a team sport that takes place inside (e.g. badminton, basketball, table tennis)</c:v>
                </c:pt>
              </c:strCache>
            </c:strRef>
          </c:cat>
          <c:val>
            <c:numRef>
              <c:f>'Q1 future plans'!$O$4:$O$11</c:f>
              <c:numCache>
                <c:formatCode>###0%</c:formatCode>
                <c:ptCount val="8"/>
                <c:pt idx="0">
                  <c:v>5.128205128205128E-2</c:v>
                </c:pt>
                <c:pt idx="1">
                  <c:v>1.282051282051282E-2</c:v>
                </c:pt>
                <c:pt idx="2">
                  <c:v>3.2051282051282048E-2</c:v>
                </c:pt>
                <c:pt idx="3">
                  <c:v>0.47435897435897428</c:v>
                </c:pt>
                <c:pt idx="4">
                  <c:v>0.40384615384615385</c:v>
                </c:pt>
                <c:pt idx="5">
                  <c:v>0.41666666666666674</c:v>
                </c:pt>
                <c:pt idx="6">
                  <c:v>0.73717948717948734</c:v>
                </c:pt>
                <c:pt idx="7">
                  <c:v>0.76923076923076938</c:v>
                </c:pt>
              </c:numCache>
            </c:numRef>
          </c:val>
          <c:extLst>
            <c:ext xmlns:c16="http://schemas.microsoft.com/office/drawing/2014/chart" uri="{C3380CC4-5D6E-409C-BE32-E72D297353CC}">
              <c16:uniqueId val="{00000004-EA79-4745-88F7-5C886CB90B18}"/>
            </c:ext>
          </c:extLst>
        </c:ser>
        <c:dLbls>
          <c:showLegendKey val="0"/>
          <c:showVal val="0"/>
          <c:showCatName val="0"/>
          <c:showSerName val="0"/>
          <c:showPercent val="0"/>
          <c:showBubbleSize val="0"/>
        </c:dLbls>
        <c:gapWidth val="50"/>
        <c:overlap val="100"/>
        <c:axId val="795007528"/>
        <c:axId val="795010664"/>
      </c:barChart>
      <c:catAx>
        <c:axId val="79500752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795010664"/>
        <c:crosses val="autoZero"/>
        <c:auto val="1"/>
        <c:lblAlgn val="ctr"/>
        <c:lblOffset val="100"/>
        <c:noMultiLvlLbl val="0"/>
      </c:catAx>
      <c:valAx>
        <c:axId val="795010664"/>
        <c:scaling>
          <c:orientation val="minMax"/>
        </c:scaling>
        <c:delete val="1"/>
        <c:axPos val="t"/>
        <c:numFmt formatCode="0%" sourceLinked="1"/>
        <c:majorTickMark val="none"/>
        <c:minorTickMark val="none"/>
        <c:tickLblPos val="nextTo"/>
        <c:crossAx val="795007528"/>
        <c:crosses val="autoZero"/>
        <c:crossBetween val="between"/>
      </c:valAx>
      <c:spPr>
        <a:noFill/>
        <a:ln>
          <a:noFill/>
        </a:ln>
        <a:effectLst/>
      </c:spPr>
    </c:plotArea>
    <c:legend>
      <c:legendPos val="b"/>
      <c:layout>
        <c:manualLayout>
          <c:xMode val="edge"/>
          <c:yMode val="edge"/>
          <c:x val="0.44215258075012676"/>
          <c:y val="0.7946460666895484"/>
          <c:w val="0.55651717446822646"/>
          <c:h val="0.18767055352923825"/>
        </c:manualLayout>
      </c:layout>
      <c:overlay val="0"/>
      <c:spPr>
        <a:noFill/>
        <a:ln>
          <a:noFill/>
        </a:ln>
        <a:effectLst/>
      </c:spPr>
      <c:txPr>
        <a:bodyPr rot="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solidFill>
      <a:sysClr val="window" lastClr="FFFFFF"/>
    </a:solidFill>
    <a:ln w="9525" cap="flat" cmpd="sng" algn="ctr">
      <a:no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8503759526808182"/>
          <c:y val="0"/>
          <c:w val="0.46495371033166305"/>
          <c:h val="0.70835296583435581"/>
        </c:manualLayout>
      </c:layout>
      <c:barChart>
        <c:barDir val="bar"/>
        <c:grouping val="stacked"/>
        <c:varyColors val="0"/>
        <c:ser>
          <c:idx val="2"/>
          <c:order val="0"/>
          <c:tx>
            <c:strRef>
              <c:f>'Q1 crosstabs'!$M$54</c:f>
              <c:strCache>
                <c:ptCount val="1"/>
                <c:pt idx="0">
                  <c:v>I regularly did this prior to COVID-19 restrictions (more than once a week)</c:v>
                </c:pt>
              </c:strCache>
            </c:strRef>
          </c:tx>
          <c:spPr>
            <a:solidFill>
              <a:srgbClr val="69C4CE"/>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D-4257-4252-8846-664FBEE91B39}"/>
                </c:ext>
              </c:extLst>
            </c:dLbl>
            <c:dLbl>
              <c:idx val="3"/>
              <c:delete val="1"/>
              <c:extLst>
                <c:ext xmlns:c15="http://schemas.microsoft.com/office/drawing/2012/chart" uri="{CE6537A1-D6FC-4f65-9D91-7224C49458BB}"/>
                <c:ext xmlns:c16="http://schemas.microsoft.com/office/drawing/2014/chart" uri="{C3380CC4-5D6E-409C-BE32-E72D297353CC}">
                  <c16:uniqueId val="{00000000-4257-4252-8846-664FBEE91B39}"/>
                </c:ext>
              </c:extLst>
            </c:dLbl>
            <c:dLbl>
              <c:idx val="4"/>
              <c:delete val="1"/>
              <c:extLst>
                <c:ext xmlns:c15="http://schemas.microsoft.com/office/drawing/2012/chart" uri="{CE6537A1-D6FC-4f65-9D91-7224C49458BB}"/>
                <c:ext xmlns:c16="http://schemas.microsoft.com/office/drawing/2014/chart" uri="{C3380CC4-5D6E-409C-BE32-E72D297353CC}">
                  <c16:uniqueId val="{00000001-4257-4252-8846-664FBEE91B3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crosstabs'!$J$55:$J$59</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crosstabs'!$M$55:$M$59</c:f>
              <c:numCache>
                <c:formatCode>###0</c:formatCode>
                <c:ptCount val="5"/>
                <c:pt idx="0">
                  <c:v>49</c:v>
                </c:pt>
                <c:pt idx="1">
                  <c:v>16</c:v>
                </c:pt>
                <c:pt idx="2">
                  <c:v>1</c:v>
                </c:pt>
                <c:pt idx="3">
                  <c:v>0</c:v>
                </c:pt>
                <c:pt idx="4">
                  <c:v>1</c:v>
                </c:pt>
              </c:numCache>
            </c:numRef>
          </c:val>
          <c:extLst>
            <c:ext xmlns:c16="http://schemas.microsoft.com/office/drawing/2014/chart" uri="{C3380CC4-5D6E-409C-BE32-E72D297353CC}">
              <c16:uniqueId val="{00000002-4257-4252-8846-664FBEE91B39}"/>
            </c:ext>
          </c:extLst>
        </c:ser>
        <c:ser>
          <c:idx val="1"/>
          <c:order val="1"/>
          <c:tx>
            <c:strRef>
              <c:f>'Q1 crosstabs'!$L$54</c:f>
              <c:strCache>
                <c:ptCount val="1"/>
                <c:pt idx="0">
                  <c:v>I sometimes did this prior to COVID-19 restrictions</c:v>
                </c:pt>
              </c:strCache>
            </c:strRef>
          </c:tx>
          <c:spPr>
            <a:solidFill>
              <a:schemeClr val="accent4"/>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3-4257-4252-8846-664FBEE91B3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crosstabs'!$J$55:$J$59</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crosstabs'!$L$55:$L$59</c:f>
              <c:numCache>
                <c:formatCode>###0</c:formatCode>
                <c:ptCount val="5"/>
                <c:pt idx="0">
                  <c:v>33</c:v>
                </c:pt>
                <c:pt idx="1">
                  <c:v>26</c:v>
                </c:pt>
                <c:pt idx="2">
                  <c:v>8</c:v>
                </c:pt>
                <c:pt idx="3">
                  <c:v>3</c:v>
                </c:pt>
                <c:pt idx="4">
                  <c:v>1</c:v>
                </c:pt>
              </c:numCache>
            </c:numRef>
          </c:val>
          <c:extLst>
            <c:ext xmlns:c16="http://schemas.microsoft.com/office/drawing/2014/chart" uri="{C3380CC4-5D6E-409C-BE32-E72D297353CC}">
              <c16:uniqueId val="{00000004-4257-4252-8846-664FBEE91B39}"/>
            </c:ext>
          </c:extLst>
        </c:ser>
        <c:ser>
          <c:idx val="0"/>
          <c:order val="2"/>
          <c:tx>
            <c:strRef>
              <c:f>'Q1 crosstabs'!$K$54</c:f>
              <c:strCache>
                <c:ptCount val="1"/>
                <c:pt idx="0">
                  <c:v>I did not do this prior to COVID-19 restrictions/Not applicable</c:v>
                </c:pt>
              </c:strCache>
            </c:strRef>
          </c:tx>
          <c:spPr>
            <a:solidFill>
              <a:srgbClr val="955E86"/>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E-4257-4252-8846-664FBEE91B3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crosstabs'!$J$55:$J$59</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crosstabs'!$K$55:$K$59</c:f>
              <c:numCache>
                <c:formatCode>###0</c:formatCode>
                <c:ptCount val="5"/>
                <c:pt idx="0">
                  <c:v>2</c:v>
                </c:pt>
                <c:pt idx="1">
                  <c:v>5</c:v>
                </c:pt>
                <c:pt idx="2">
                  <c:v>1</c:v>
                </c:pt>
                <c:pt idx="3">
                  <c:v>4</c:v>
                </c:pt>
                <c:pt idx="4">
                  <c:v>6</c:v>
                </c:pt>
              </c:numCache>
            </c:numRef>
          </c:val>
          <c:extLst>
            <c:ext xmlns:c16="http://schemas.microsoft.com/office/drawing/2014/chart" uri="{C3380CC4-5D6E-409C-BE32-E72D297353CC}">
              <c16:uniqueId val="{00000005-4257-4252-8846-664FBEE91B39}"/>
            </c:ext>
          </c:extLst>
        </c:ser>
        <c:ser>
          <c:idx val="3"/>
          <c:order val="3"/>
          <c:tx>
            <c:strRef>
              <c:f>'Q1 crosstabs'!$N$54</c:f>
              <c:strCache>
                <c:ptCount val="1"/>
              </c:strCache>
            </c:strRef>
          </c:tx>
          <c:spPr>
            <a:solidFill>
              <a:schemeClr val="bg1"/>
            </a:solidFill>
            <a:ln>
              <a:noFill/>
            </a:ln>
            <a:effectLst/>
          </c:spPr>
          <c:invertIfNegative val="0"/>
          <c:dLbls>
            <c:dLbl>
              <c:idx val="0"/>
              <c:tx>
                <c:rich>
                  <a:bodyPr/>
                  <a:lstStyle/>
                  <a:p>
                    <a:fld id="{41C947CD-03F9-474E-B539-6EB3FEC58E15}" type="CELLRANGE">
                      <a:rPr lang="en-US" dirty="0"/>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4257-4252-8846-664FBEE91B39}"/>
                </c:ext>
              </c:extLst>
            </c:dLbl>
            <c:dLbl>
              <c:idx val="1"/>
              <c:tx>
                <c:rich>
                  <a:bodyPr/>
                  <a:lstStyle/>
                  <a:p>
                    <a:fld id="{292DBB15-36C4-4EC5-ADBC-4B694C88CE9E}"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4257-4252-8846-664FBEE91B39}"/>
                </c:ext>
              </c:extLst>
            </c:dLbl>
            <c:dLbl>
              <c:idx val="2"/>
              <c:tx>
                <c:rich>
                  <a:bodyPr/>
                  <a:lstStyle/>
                  <a:p>
                    <a:fld id="{05B43421-6DE4-4176-8803-03CDD1F95402}"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4257-4252-8846-664FBEE91B39}"/>
                </c:ext>
              </c:extLst>
            </c:dLbl>
            <c:dLbl>
              <c:idx val="3"/>
              <c:tx>
                <c:rich>
                  <a:bodyPr/>
                  <a:lstStyle/>
                  <a:p>
                    <a:fld id="{121A8423-1A9A-4F2F-87BE-89B5BF55A9C1}"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4257-4252-8846-664FBEE91B39}"/>
                </c:ext>
              </c:extLst>
            </c:dLbl>
            <c:dLbl>
              <c:idx val="4"/>
              <c:tx>
                <c:rich>
                  <a:bodyPr/>
                  <a:lstStyle/>
                  <a:p>
                    <a:fld id="{29F7996E-FBF5-4489-8A0C-C110DF586658}"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4257-4252-8846-664FBEE91B39}"/>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'Q1 crosstabs'!$J$55:$J$59</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crosstabs'!$N$55:$N$59</c:f>
              <c:numCache>
                <c:formatCode>###0</c:formatCode>
                <c:ptCount val="5"/>
                <c:pt idx="0">
                  <c:v>1</c:v>
                </c:pt>
                <c:pt idx="1">
                  <c:v>1</c:v>
                </c:pt>
                <c:pt idx="2">
                  <c:v>1</c:v>
                </c:pt>
                <c:pt idx="3">
                  <c:v>1</c:v>
                </c:pt>
                <c:pt idx="4">
                  <c:v>1</c:v>
                </c:pt>
              </c:numCache>
            </c:numRef>
          </c:val>
          <c:extLst>
            <c:ext xmlns:c15="http://schemas.microsoft.com/office/drawing/2012/chart" uri="{02D57815-91ED-43cb-92C2-25804820EDAC}">
              <c15:datalabelsRange>
                <c15:f>'Q1 crosstabs'!$O$55:$O$59</c15:f>
                <c15:dlblRangeCache>
                  <c:ptCount val="5"/>
                  <c:pt idx="0">
                    <c:v>54%</c:v>
                  </c:pt>
                  <c:pt idx="1">
                    <c:v>30%</c:v>
                  </c:pt>
                  <c:pt idx="2">
                    <c:v>6%</c:v>
                  </c:pt>
                  <c:pt idx="3">
                    <c:v>4%</c:v>
                  </c:pt>
                  <c:pt idx="4">
                    <c:v>5%</c:v>
                  </c:pt>
                </c15:dlblRangeCache>
              </c15:datalabelsRange>
            </c:ext>
            <c:ext xmlns:c16="http://schemas.microsoft.com/office/drawing/2014/chart" uri="{C3380CC4-5D6E-409C-BE32-E72D297353CC}">
              <c16:uniqueId val="{0000000B-4257-4252-8846-664FBEE91B39}"/>
            </c:ext>
          </c:extLst>
        </c:ser>
        <c:dLbls>
          <c:showLegendKey val="0"/>
          <c:showVal val="0"/>
          <c:showCatName val="0"/>
          <c:showSerName val="0"/>
          <c:showPercent val="0"/>
          <c:showBubbleSize val="0"/>
        </c:dLbls>
        <c:gapWidth val="50"/>
        <c:overlap val="100"/>
        <c:axId val="1613124032"/>
        <c:axId val="1614930640"/>
      </c:barChart>
      <c:catAx>
        <c:axId val="16131240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595959"/>
                </a:solidFill>
                <a:latin typeface="Calibri" panose="020F0502020204030204" pitchFamily="34" charset="0"/>
                <a:ea typeface="+mn-ea"/>
                <a:cs typeface="Calibri" panose="020F0502020204030204" pitchFamily="34" charset="0"/>
              </a:defRPr>
            </a:pPr>
            <a:endParaRPr lang="en-US"/>
          </a:p>
        </c:txPr>
        <c:crossAx val="1614930640"/>
        <c:crosses val="autoZero"/>
        <c:auto val="1"/>
        <c:lblAlgn val="ctr"/>
        <c:lblOffset val="100"/>
        <c:noMultiLvlLbl val="0"/>
      </c:catAx>
      <c:valAx>
        <c:axId val="1614930640"/>
        <c:scaling>
          <c:orientation val="minMax"/>
        </c:scaling>
        <c:delete val="1"/>
        <c:axPos val="t"/>
        <c:numFmt formatCode="###0" sourceLinked="1"/>
        <c:majorTickMark val="none"/>
        <c:minorTickMark val="none"/>
        <c:tickLblPos val="nextTo"/>
        <c:crossAx val="1613124032"/>
        <c:crosses val="autoZero"/>
        <c:crossBetween val="between"/>
      </c:valAx>
      <c:spPr>
        <a:noFill/>
        <a:ln>
          <a:noFill/>
        </a:ln>
        <a:effectLst/>
      </c:spPr>
    </c:plotArea>
    <c:legend>
      <c:legendPos val="b"/>
      <c:layout>
        <c:manualLayout>
          <c:xMode val="edge"/>
          <c:yMode val="edge"/>
          <c:x val="0.10392248841235273"/>
          <c:y val="0.85293206377386788"/>
          <c:w val="0.89138266382525067"/>
          <c:h val="0.14641852257456195"/>
        </c:manualLayout>
      </c:layout>
      <c:overlay val="0"/>
      <c:spPr>
        <a:noFill/>
        <a:ln>
          <a:noFill/>
        </a:ln>
        <a:effectLst/>
      </c:spPr>
      <c:txPr>
        <a:bodyPr rot="0" spcFirstLastPara="1" vertOverflow="ellipsis" vert="horz" wrap="square" anchor="ctr" anchorCtr="1"/>
        <a:lstStyle/>
        <a:p>
          <a:pPr>
            <a:defRPr sz="900" b="0" i="0" u="none" strike="noStrike" kern="1200" baseline="0">
              <a:solidFill>
                <a:srgbClr val="595959"/>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503759526808182"/>
          <c:y val="2.5379114727019942E-3"/>
          <c:w val="0.49126711046953947"/>
          <c:h val="0.75170141177286764"/>
        </c:manualLayout>
      </c:layout>
      <c:barChart>
        <c:barDir val="bar"/>
        <c:grouping val="stacked"/>
        <c:varyColors val="0"/>
        <c:ser>
          <c:idx val="0"/>
          <c:order val="0"/>
          <c:tx>
            <c:strRef>
              <c:f>'Q1 crosstabs'!$M$3</c:f>
              <c:strCache>
                <c:ptCount val="1"/>
                <c:pt idx="0">
                  <c:v>I regularly did this prior to COVID-19 restrictions (more than once a week)</c:v>
                </c:pt>
              </c:strCache>
            </c:strRef>
          </c:tx>
          <c:spPr>
            <a:solidFill>
              <a:schemeClr val="accent3"/>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0-3268-4493-9159-B2F4FCFFF03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crosstabs'!$J$4:$J$8</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crosstabs'!$M$4:$M$8</c:f>
              <c:numCache>
                <c:formatCode>###0</c:formatCode>
                <c:ptCount val="5"/>
                <c:pt idx="0">
                  <c:v>59</c:v>
                </c:pt>
                <c:pt idx="1">
                  <c:v>27</c:v>
                </c:pt>
                <c:pt idx="2">
                  <c:v>3</c:v>
                </c:pt>
                <c:pt idx="3">
                  <c:v>2</c:v>
                </c:pt>
                <c:pt idx="4">
                  <c:v>0</c:v>
                </c:pt>
              </c:numCache>
            </c:numRef>
          </c:val>
          <c:extLst>
            <c:ext xmlns:c16="http://schemas.microsoft.com/office/drawing/2014/chart" uri="{C3380CC4-5D6E-409C-BE32-E72D297353CC}">
              <c16:uniqueId val="{00000001-3268-4493-9159-B2F4FCFFF032}"/>
            </c:ext>
          </c:extLst>
        </c:ser>
        <c:ser>
          <c:idx val="1"/>
          <c:order val="1"/>
          <c:tx>
            <c:strRef>
              <c:f>'Q1 crosstabs'!$L$3</c:f>
              <c:strCache>
                <c:ptCount val="1"/>
                <c:pt idx="0">
                  <c:v>I sometimes did this prior to COVID-19 restrictions</c:v>
                </c:pt>
              </c:strCache>
            </c:strRef>
          </c:tx>
          <c:spPr>
            <a:solidFill>
              <a:schemeClr val="accent4"/>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2-3268-4493-9159-B2F4FCFFF03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crosstabs'!$J$4:$J$8</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crosstabs'!$L$4:$L$8</c:f>
              <c:numCache>
                <c:formatCode>###0</c:formatCode>
                <c:ptCount val="5"/>
                <c:pt idx="0">
                  <c:v>22</c:v>
                </c:pt>
                <c:pt idx="1">
                  <c:v>22</c:v>
                </c:pt>
                <c:pt idx="2">
                  <c:v>6</c:v>
                </c:pt>
                <c:pt idx="3">
                  <c:v>5</c:v>
                </c:pt>
                <c:pt idx="4">
                  <c:v>1</c:v>
                </c:pt>
              </c:numCache>
            </c:numRef>
          </c:val>
          <c:extLst>
            <c:ext xmlns:c16="http://schemas.microsoft.com/office/drawing/2014/chart" uri="{C3380CC4-5D6E-409C-BE32-E72D297353CC}">
              <c16:uniqueId val="{00000003-3268-4493-9159-B2F4FCFFF032}"/>
            </c:ext>
          </c:extLst>
        </c:ser>
        <c:ser>
          <c:idx val="2"/>
          <c:order val="2"/>
          <c:tx>
            <c:strRef>
              <c:f>'Q1 crosstabs'!$K$3</c:f>
              <c:strCache>
                <c:ptCount val="1"/>
                <c:pt idx="0">
                  <c:v>I did not do this prior to COVID-19 restrictions/Not applicable</c:v>
                </c:pt>
              </c:strCache>
            </c:strRef>
          </c:tx>
          <c:spPr>
            <a:solidFill>
              <a:schemeClr val="accent2"/>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4-3268-4493-9159-B2F4FCFFF032}"/>
                </c:ext>
              </c:extLst>
            </c:dLbl>
            <c:dLbl>
              <c:idx val="4"/>
              <c:delete val="1"/>
              <c:extLst>
                <c:ext xmlns:c15="http://schemas.microsoft.com/office/drawing/2012/chart" uri="{CE6537A1-D6FC-4f65-9D91-7224C49458BB}"/>
                <c:ext xmlns:c16="http://schemas.microsoft.com/office/drawing/2014/chart" uri="{C3380CC4-5D6E-409C-BE32-E72D297353CC}">
                  <c16:uniqueId val="{00000005-3268-4493-9159-B2F4FCFFF03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crosstabs'!$J$4:$J$8</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crosstabs'!$K$4:$K$8</c:f>
              <c:numCache>
                <c:formatCode>###0</c:formatCode>
                <c:ptCount val="5"/>
                <c:pt idx="0">
                  <c:v>2</c:v>
                </c:pt>
                <c:pt idx="1">
                  <c:v>3</c:v>
                </c:pt>
                <c:pt idx="2">
                  <c:v>2</c:v>
                </c:pt>
                <c:pt idx="3">
                  <c:v>1</c:v>
                </c:pt>
                <c:pt idx="4">
                  <c:v>1</c:v>
                </c:pt>
              </c:numCache>
            </c:numRef>
          </c:val>
          <c:extLst>
            <c:ext xmlns:c16="http://schemas.microsoft.com/office/drawing/2014/chart" uri="{C3380CC4-5D6E-409C-BE32-E72D297353CC}">
              <c16:uniqueId val="{00000006-3268-4493-9159-B2F4FCFFF032}"/>
            </c:ext>
          </c:extLst>
        </c:ser>
        <c:ser>
          <c:idx val="3"/>
          <c:order val="3"/>
          <c:tx>
            <c:strRef>
              <c:f>'Q1 crosstabs'!$N$3</c:f>
              <c:strCache>
                <c:ptCount val="1"/>
              </c:strCache>
            </c:strRef>
          </c:tx>
          <c:spPr>
            <a:solidFill>
              <a:schemeClr val="bg1"/>
            </a:solidFill>
            <a:ln>
              <a:noFill/>
            </a:ln>
            <a:effectLst/>
          </c:spPr>
          <c:invertIfNegative val="0"/>
          <c:dLbls>
            <c:dLbl>
              <c:idx val="0"/>
              <c:tx>
                <c:rich>
                  <a:bodyPr/>
                  <a:lstStyle/>
                  <a:p>
                    <a:fld id="{80DD1A25-64F0-4111-BBE3-0BBA27494B4E}" type="CELLRANGE">
                      <a:rPr lang="en-US"/>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3268-4493-9159-B2F4FCFFF032}"/>
                </c:ext>
              </c:extLst>
            </c:dLbl>
            <c:dLbl>
              <c:idx val="1"/>
              <c:tx>
                <c:rich>
                  <a:bodyPr/>
                  <a:lstStyle/>
                  <a:p>
                    <a:fld id="{DC86D68D-86EC-4CA0-A803-38AEB8F7B0BC}"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3268-4493-9159-B2F4FCFFF032}"/>
                </c:ext>
              </c:extLst>
            </c:dLbl>
            <c:dLbl>
              <c:idx val="2"/>
              <c:tx>
                <c:rich>
                  <a:bodyPr/>
                  <a:lstStyle/>
                  <a:p>
                    <a:fld id="{A7B51C6F-7E82-4717-A9A1-D05D4A837F83}"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3268-4493-9159-B2F4FCFFF032}"/>
                </c:ext>
              </c:extLst>
            </c:dLbl>
            <c:dLbl>
              <c:idx val="3"/>
              <c:tx>
                <c:rich>
                  <a:bodyPr/>
                  <a:lstStyle/>
                  <a:p>
                    <a:fld id="{88AE5DB3-2179-46A7-A200-666B489F9CED}"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3268-4493-9159-B2F4FCFFF032}"/>
                </c:ext>
              </c:extLst>
            </c:dLbl>
            <c:dLbl>
              <c:idx val="4"/>
              <c:tx>
                <c:rich>
                  <a:bodyPr/>
                  <a:lstStyle/>
                  <a:p>
                    <a:fld id="{BDA8E160-99B6-4AA2-8E4B-9FA594F561B4}"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3268-4493-9159-B2F4FCFFF032}"/>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'Q1 crosstabs'!$J$4:$J$8</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crosstabs'!$N$4:$N$8</c:f>
              <c:numCache>
                <c:formatCode>###0</c:formatCode>
                <c:ptCount val="5"/>
                <c:pt idx="0">
                  <c:v>1</c:v>
                </c:pt>
                <c:pt idx="1">
                  <c:v>1</c:v>
                </c:pt>
                <c:pt idx="2">
                  <c:v>1</c:v>
                </c:pt>
                <c:pt idx="3">
                  <c:v>1</c:v>
                </c:pt>
                <c:pt idx="4">
                  <c:v>1</c:v>
                </c:pt>
              </c:numCache>
            </c:numRef>
          </c:val>
          <c:extLst>
            <c:ext xmlns:c15="http://schemas.microsoft.com/office/drawing/2012/chart" uri="{02D57815-91ED-43cb-92C2-25804820EDAC}">
              <c15:datalabelsRange>
                <c15:f>'Q1 crosstabs'!$O$4:$O$8</c15:f>
                <c15:dlblRangeCache>
                  <c:ptCount val="5"/>
                  <c:pt idx="0">
                    <c:v>53%</c:v>
                  </c:pt>
                  <c:pt idx="1">
                    <c:v>33%</c:v>
                  </c:pt>
                  <c:pt idx="2">
                    <c:v>7%</c:v>
                  </c:pt>
                  <c:pt idx="3">
                    <c:v>5%</c:v>
                  </c:pt>
                  <c:pt idx="4">
                    <c:v>1%</c:v>
                  </c:pt>
                </c15:dlblRangeCache>
              </c15:datalabelsRange>
            </c:ext>
            <c:ext xmlns:c16="http://schemas.microsoft.com/office/drawing/2014/chart" uri="{C3380CC4-5D6E-409C-BE32-E72D297353CC}">
              <c16:uniqueId val="{0000000C-3268-4493-9159-B2F4FCFFF032}"/>
            </c:ext>
          </c:extLst>
        </c:ser>
        <c:dLbls>
          <c:showLegendKey val="0"/>
          <c:showVal val="0"/>
          <c:showCatName val="0"/>
          <c:showSerName val="0"/>
          <c:showPercent val="0"/>
          <c:showBubbleSize val="0"/>
        </c:dLbls>
        <c:gapWidth val="50"/>
        <c:overlap val="100"/>
        <c:axId val="1613124032"/>
        <c:axId val="1614930640"/>
      </c:barChart>
      <c:catAx>
        <c:axId val="16131240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595959"/>
                </a:solidFill>
                <a:latin typeface="Calibri" panose="020F0502020204030204" pitchFamily="34" charset="0"/>
                <a:ea typeface="+mn-ea"/>
                <a:cs typeface="Calibri" panose="020F0502020204030204" pitchFamily="34" charset="0"/>
              </a:defRPr>
            </a:pPr>
            <a:endParaRPr lang="en-US"/>
          </a:p>
        </c:txPr>
        <c:crossAx val="1614930640"/>
        <c:crosses val="autoZero"/>
        <c:auto val="1"/>
        <c:lblAlgn val="ctr"/>
        <c:lblOffset val="100"/>
        <c:noMultiLvlLbl val="0"/>
      </c:catAx>
      <c:valAx>
        <c:axId val="1614930640"/>
        <c:scaling>
          <c:orientation val="minMax"/>
        </c:scaling>
        <c:delete val="1"/>
        <c:axPos val="t"/>
        <c:numFmt formatCode="###0" sourceLinked="1"/>
        <c:majorTickMark val="none"/>
        <c:minorTickMark val="none"/>
        <c:tickLblPos val="nextTo"/>
        <c:crossAx val="1613124032"/>
        <c:crosses val="autoZero"/>
        <c:crossBetween val="between"/>
      </c:valAx>
      <c:spPr>
        <a:noFill/>
        <a:ln>
          <a:noFill/>
        </a:ln>
        <a:effectLst/>
      </c:spPr>
    </c:plotArea>
    <c:legend>
      <c:legendPos val="b"/>
      <c:layout>
        <c:manualLayout>
          <c:xMode val="edge"/>
          <c:yMode val="edge"/>
          <c:x val="3.703146741513369E-2"/>
          <c:y val="0.82752766326045468"/>
          <c:w val="0.959640650624634"/>
          <c:h val="0.1718231374924288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2">
                  <a:lumMod val="25000"/>
                </a:schemeClr>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8503759526808182"/>
          <c:y val="1.3491540529137651E-3"/>
          <c:w val="0.48817367643060094"/>
          <c:h val="0.77879135517452247"/>
        </c:manualLayout>
      </c:layout>
      <c:barChart>
        <c:barDir val="bar"/>
        <c:grouping val="stacked"/>
        <c:varyColors val="0"/>
        <c:ser>
          <c:idx val="2"/>
          <c:order val="0"/>
          <c:tx>
            <c:strRef>
              <c:f>'Q1 crosstabs'!$M$18</c:f>
              <c:strCache>
                <c:ptCount val="1"/>
                <c:pt idx="0">
                  <c:v>I regularly did this prior to COVID-19 restrictions (more than once a week)</c:v>
                </c:pt>
              </c:strCache>
            </c:strRef>
          </c:tx>
          <c:spPr>
            <a:solidFill>
              <a:srgbClr val="69C4CE"/>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0-D68F-4322-A605-B0E64DDE918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crosstabs'!$J$19:$J$23</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crosstabs'!$M$19:$M$23</c:f>
              <c:numCache>
                <c:formatCode>###0</c:formatCode>
                <c:ptCount val="5"/>
                <c:pt idx="0">
                  <c:v>59</c:v>
                </c:pt>
                <c:pt idx="1">
                  <c:v>41</c:v>
                </c:pt>
                <c:pt idx="2">
                  <c:v>6</c:v>
                </c:pt>
                <c:pt idx="3">
                  <c:v>3</c:v>
                </c:pt>
                <c:pt idx="4">
                  <c:v>2</c:v>
                </c:pt>
              </c:numCache>
            </c:numRef>
          </c:val>
          <c:extLst>
            <c:ext xmlns:c16="http://schemas.microsoft.com/office/drawing/2014/chart" uri="{C3380CC4-5D6E-409C-BE32-E72D297353CC}">
              <c16:uniqueId val="{00000001-D68F-4322-A605-B0E64DDE9181}"/>
            </c:ext>
          </c:extLst>
        </c:ser>
        <c:ser>
          <c:idx val="1"/>
          <c:order val="1"/>
          <c:tx>
            <c:strRef>
              <c:f>'Q1 crosstabs'!$L$18</c:f>
              <c:strCache>
                <c:ptCount val="1"/>
                <c:pt idx="0">
                  <c:v>I sometimes did this prior to COVID-19 restrictions</c:v>
                </c:pt>
              </c:strCache>
            </c:strRef>
          </c:tx>
          <c:spPr>
            <a:solidFill>
              <a:schemeClr val="accent4"/>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2-D68F-4322-A605-B0E64DDE9181}"/>
                </c:ext>
              </c:extLst>
            </c:dLbl>
            <c:dLbl>
              <c:idx val="4"/>
              <c:delete val="1"/>
              <c:extLst>
                <c:ext xmlns:c15="http://schemas.microsoft.com/office/drawing/2012/chart" uri="{CE6537A1-D6FC-4f65-9D91-7224C49458BB}"/>
                <c:ext xmlns:c16="http://schemas.microsoft.com/office/drawing/2014/chart" uri="{C3380CC4-5D6E-409C-BE32-E72D297353CC}">
                  <c16:uniqueId val="{00000003-D68F-4322-A605-B0E64DDE918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crosstabs'!$J$19:$J$23</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crosstabs'!$L$19:$L$23</c:f>
              <c:numCache>
                <c:formatCode>###0</c:formatCode>
                <c:ptCount val="5"/>
                <c:pt idx="0">
                  <c:v>7</c:v>
                </c:pt>
                <c:pt idx="1">
                  <c:v>19</c:v>
                </c:pt>
                <c:pt idx="3">
                  <c:v>5</c:v>
                </c:pt>
              </c:numCache>
            </c:numRef>
          </c:val>
          <c:extLst>
            <c:ext xmlns:c16="http://schemas.microsoft.com/office/drawing/2014/chart" uri="{C3380CC4-5D6E-409C-BE32-E72D297353CC}">
              <c16:uniqueId val="{00000004-D68F-4322-A605-B0E64DDE9181}"/>
            </c:ext>
          </c:extLst>
        </c:ser>
        <c:ser>
          <c:idx val="0"/>
          <c:order val="2"/>
          <c:tx>
            <c:strRef>
              <c:f>'Q1 crosstabs'!$K$18</c:f>
              <c:strCache>
                <c:ptCount val="1"/>
                <c:pt idx="0">
                  <c:v>I did not do this prior to COVID-19 restrictions/Not applicable</c:v>
                </c:pt>
              </c:strCache>
            </c:strRef>
          </c:tx>
          <c:spPr>
            <a:solidFill>
              <a:srgbClr val="955E86"/>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D-D68F-4322-A605-B0E64DDE9181}"/>
                </c:ext>
              </c:extLst>
            </c:dLbl>
            <c:dLbl>
              <c:idx val="3"/>
              <c:delete val="1"/>
              <c:extLst>
                <c:ext xmlns:c15="http://schemas.microsoft.com/office/drawing/2012/chart" uri="{CE6537A1-D6FC-4f65-9D91-7224C49458BB}"/>
                <c:ext xmlns:c16="http://schemas.microsoft.com/office/drawing/2014/chart" uri="{C3380CC4-5D6E-409C-BE32-E72D297353CC}">
                  <c16:uniqueId val="{0000000E-D68F-4322-A605-B0E64DDE918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crosstabs'!$J$19:$J$23</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crosstabs'!$K$19:$K$23</c:f>
              <c:numCache>
                <c:formatCode>###0</c:formatCode>
                <c:ptCount val="5"/>
                <c:pt idx="0">
                  <c:v>4</c:v>
                </c:pt>
                <c:pt idx="1">
                  <c:v>5</c:v>
                </c:pt>
                <c:pt idx="2">
                  <c:v>1</c:v>
                </c:pt>
                <c:pt idx="3">
                  <c:v>1</c:v>
                </c:pt>
                <c:pt idx="4">
                  <c:v>3</c:v>
                </c:pt>
              </c:numCache>
            </c:numRef>
          </c:val>
          <c:extLst>
            <c:ext xmlns:c16="http://schemas.microsoft.com/office/drawing/2014/chart" uri="{C3380CC4-5D6E-409C-BE32-E72D297353CC}">
              <c16:uniqueId val="{00000005-D68F-4322-A605-B0E64DDE9181}"/>
            </c:ext>
          </c:extLst>
        </c:ser>
        <c:ser>
          <c:idx val="3"/>
          <c:order val="3"/>
          <c:tx>
            <c:strRef>
              <c:f>'Q1 crosstabs'!$N$18</c:f>
              <c:strCache>
                <c:ptCount val="1"/>
              </c:strCache>
            </c:strRef>
          </c:tx>
          <c:spPr>
            <a:solidFill>
              <a:schemeClr val="bg1"/>
            </a:solidFill>
            <a:ln>
              <a:noFill/>
            </a:ln>
            <a:effectLst/>
          </c:spPr>
          <c:invertIfNegative val="0"/>
          <c:dLbls>
            <c:dLbl>
              <c:idx val="0"/>
              <c:tx>
                <c:rich>
                  <a:bodyPr/>
                  <a:lstStyle/>
                  <a:p>
                    <a:fld id="{05AA3953-E76C-460D-A770-2702F13AF7FC}" type="CELLRANGE">
                      <a:rPr lang="en-US"/>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D68F-4322-A605-B0E64DDE9181}"/>
                </c:ext>
              </c:extLst>
            </c:dLbl>
            <c:dLbl>
              <c:idx val="1"/>
              <c:tx>
                <c:rich>
                  <a:bodyPr/>
                  <a:lstStyle/>
                  <a:p>
                    <a:fld id="{633E08D2-E0D8-4AD8-AEED-A9E10B75822C}"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D68F-4322-A605-B0E64DDE9181}"/>
                </c:ext>
              </c:extLst>
            </c:dLbl>
            <c:dLbl>
              <c:idx val="2"/>
              <c:tx>
                <c:rich>
                  <a:bodyPr/>
                  <a:lstStyle/>
                  <a:p>
                    <a:fld id="{F438E640-EE87-40DE-884C-200C567B82D2}"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D68F-4322-A605-B0E64DDE9181}"/>
                </c:ext>
              </c:extLst>
            </c:dLbl>
            <c:dLbl>
              <c:idx val="3"/>
              <c:tx>
                <c:rich>
                  <a:bodyPr/>
                  <a:lstStyle/>
                  <a:p>
                    <a:fld id="{0C4069B9-B137-4697-9930-635B70FA632A}"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D68F-4322-A605-B0E64DDE9181}"/>
                </c:ext>
              </c:extLst>
            </c:dLbl>
            <c:dLbl>
              <c:idx val="4"/>
              <c:tx>
                <c:rich>
                  <a:bodyPr/>
                  <a:lstStyle/>
                  <a:p>
                    <a:fld id="{B78DD0CA-BC96-46D9-A4F6-74167C8B5008}"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D68F-4322-A605-B0E64DDE9181}"/>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'Q1 crosstabs'!$J$19:$J$23</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crosstabs'!$N$19:$N$23</c:f>
              <c:numCache>
                <c:formatCode>###0</c:formatCode>
                <c:ptCount val="5"/>
                <c:pt idx="0">
                  <c:v>1</c:v>
                </c:pt>
                <c:pt idx="1">
                  <c:v>1</c:v>
                </c:pt>
                <c:pt idx="2">
                  <c:v>1</c:v>
                </c:pt>
                <c:pt idx="3">
                  <c:v>1</c:v>
                </c:pt>
                <c:pt idx="4">
                  <c:v>1</c:v>
                </c:pt>
              </c:numCache>
            </c:numRef>
          </c:val>
          <c:extLst>
            <c:ext xmlns:c15="http://schemas.microsoft.com/office/drawing/2012/chart" uri="{02D57815-91ED-43cb-92C2-25804820EDAC}">
              <c15:datalabelsRange>
                <c15:f>'Q1 crosstabs'!$O$19:$O$23</c15:f>
                <c15:dlblRangeCache>
                  <c:ptCount val="5"/>
                  <c:pt idx="0">
                    <c:v>45%</c:v>
                  </c:pt>
                  <c:pt idx="1">
                    <c:v>42%</c:v>
                  </c:pt>
                  <c:pt idx="2">
                    <c:v>4%</c:v>
                  </c:pt>
                  <c:pt idx="3">
                    <c:v>6%</c:v>
                  </c:pt>
                  <c:pt idx="4">
                    <c:v>3%</c:v>
                  </c:pt>
                </c15:dlblRangeCache>
              </c15:datalabelsRange>
            </c:ext>
            <c:ext xmlns:c16="http://schemas.microsoft.com/office/drawing/2014/chart" uri="{C3380CC4-5D6E-409C-BE32-E72D297353CC}">
              <c16:uniqueId val="{0000000B-D68F-4322-A605-B0E64DDE9181}"/>
            </c:ext>
          </c:extLst>
        </c:ser>
        <c:dLbls>
          <c:showLegendKey val="0"/>
          <c:showVal val="0"/>
          <c:showCatName val="0"/>
          <c:showSerName val="0"/>
          <c:showPercent val="0"/>
          <c:showBubbleSize val="0"/>
        </c:dLbls>
        <c:gapWidth val="50"/>
        <c:overlap val="100"/>
        <c:axId val="1613124032"/>
        <c:axId val="1614930640"/>
      </c:barChart>
      <c:catAx>
        <c:axId val="16131240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595959"/>
                </a:solidFill>
                <a:latin typeface="Calibri" panose="020F0502020204030204" pitchFamily="34" charset="0"/>
                <a:ea typeface="+mn-ea"/>
                <a:cs typeface="Calibri" panose="020F0502020204030204" pitchFamily="34" charset="0"/>
              </a:defRPr>
            </a:pPr>
            <a:endParaRPr lang="en-US"/>
          </a:p>
        </c:txPr>
        <c:crossAx val="1614930640"/>
        <c:crosses val="autoZero"/>
        <c:auto val="1"/>
        <c:lblAlgn val="ctr"/>
        <c:lblOffset val="100"/>
        <c:noMultiLvlLbl val="0"/>
      </c:catAx>
      <c:valAx>
        <c:axId val="1614930640"/>
        <c:scaling>
          <c:orientation val="minMax"/>
        </c:scaling>
        <c:delete val="1"/>
        <c:axPos val="t"/>
        <c:numFmt formatCode="###0" sourceLinked="1"/>
        <c:majorTickMark val="none"/>
        <c:minorTickMark val="none"/>
        <c:tickLblPos val="nextTo"/>
        <c:crossAx val="1613124032"/>
        <c:crosses val="autoZero"/>
        <c:crossBetween val="between"/>
      </c:valAx>
      <c:spPr>
        <a:noFill/>
        <a:ln>
          <a:noFill/>
        </a:ln>
        <a:effectLst/>
      </c:spPr>
    </c:plotArea>
    <c:legend>
      <c:legendPos val="b"/>
      <c:layout>
        <c:manualLayout>
          <c:xMode val="edge"/>
          <c:yMode val="edge"/>
          <c:x val="9.6304435147477788E-2"/>
          <c:y val="0.84149402952868246"/>
          <c:w val="0.89900050055308034"/>
          <c:h val="0.1578570377767571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2">
                  <a:lumMod val="2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8503759526808182"/>
          <c:y val="4.951296649689739E-2"/>
          <c:w val="0.4506874358096542"/>
          <c:h val="0.73062754146385345"/>
        </c:manualLayout>
      </c:layout>
      <c:barChart>
        <c:barDir val="bar"/>
        <c:grouping val="stacked"/>
        <c:varyColors val="0"/>
        <c:ser>
          <c:idx val="2"/>
          <c:order val="0"/>
          <c:tx>
            <c:strRef>
              <c:f>'Q1 crosstabs'!$M$37</c:f>
              <c:strCache>
                <c:ptCount val="1"/>
                <c:pt idx="0">
                  <c:v>I regularly did this prior to COVID-19 restrictions (more than once a week)</c:v>
                </c:pt>
              </c:strCache>
            </c:strRef>
          </c:tx>
          <c:spPr>
            <a:solidFill>
              <a:srgbClr val="69C4C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crosstabs'!$J$38:$J$42</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crosstabs'!$M$38:$M$42</c:f>
              <c:numCache>
                <c:formatCode>###0</c:formatCode>
                <c:ptCount val="5"/>
                <c:pt idx="0">
                  <c:v>29</c:v>
                </c:pt>
                <c:pt idx="1">
                  <c:v>7</c:v>
                </c:pt>
                <c:pt idx="3">
                  <c:v>2</c:v>
                </c:pt>
                <c:pt idx="4">
                  <c:v>1</c:v>
                </c:pt>
              </c:numCache>
            </c:numRef>
          </c:val>
          <c:extLst>
            <c:ext xmlns:c16="http://schemas.microsoft.com/office/drawing/2014/chart" uri="{C3380CC4-5D6E-409C-BE32-E72D297353CC}">
              <c16:uniqueId val="{00000000-142E-4E84-943D-A11A02FBBB12}"/>
            </c:ext>
          </c:extLst>
        </c:ser>
        <c:ser>
          <c:idx val="1"/>
          <c:order val="1"/>
          <c:tx>
            <c:strRef>
              <c:f>'Q1 crosstabs'!$L$37</c:f>
              <c:strCache>
                <c:ptCount val="1"/>
                <c:pt idx="0">
                  <c:v>I sometimes did this prior to COVID-19 restrictions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crosstabs'!$J$38:$J$42</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crosstabs'!$L$38:$L$42</c:f>
              <c:numCache>
                <c:formatCode>###0</c:formatCode>
                <c:ptCount val="5"/>
                <c:pt idx="0">
                  <c:v>6</c:v>
                </c:pt>
                <c:pt idx="1">
                  <c:v>12</c:v>
                </c:pt>
                <c:pt idx="2">
                  <c:v>2</c:v>
                </c:pt>
                <c:pt idx="3">
                  <c:v>1</c:v>
                </c:pt>
                <c:pt idx="4">
                  <c:v>3</c:v>
                </c:pt>
              </c:numCache>
            </c:numRef>
          </c:val>
          <c:extLst>
            <c:ext xmlns:c16="http://schemas.microsoft.com/office/drawing/2014/chart" uri="{C3380CC4-5D6E-409C-BE32-E72D297353CC}">
              <c16:uniqueId val="{00000001-142E-4E84-943D-A11A02FBBB12}"/>
            </c:ext>
          </c:extLst>
        </c:ser>
        <c:ser>
          <c:idx val="0"/>
          <c:order val="2"/>
          <c:tx>
            <c:strRef>
              <c:f>'Q1 crosstabs'!$K$37</c:f>
              <c:strCache>
                <c:ptCount val="1"/>
                <c:pt idx="0">
                  <c:v>I did not do this prior to COVID-19 restrictions/Not applicable</c:v>
                </c:pt>
              </c:strCache>
            </c:strRef>
          </c:tx>
          <c:spPr>
            <a:solidFill>
              <a:srgbClr val="955E8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crosstabs'!$J$38:$J$42</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crosstabs'!$K$38:$K$42</c:f>
              <c:numCache>
                <c:formatCode>###0</c:formatCode>
                <c:ptCount val="5"/>
                <c:pt idx="0">
                  <c:v>6</c:v>
                </c:pt>
                <c:pt idx="1">
                  <c:v>2</c:v>
                </c:pt>
                <c:pt idx="2">
                  <c:v>8</c:v>
                </c:pt>
                <c:pt idx="3">
                  <c:v>7</c:v>
                </c:pt>
                <c:pt idx="4">
                  <c:v>70</c:v>
                </c:pt>
              </c:numCache>
            </c:numRef>
          </c:val>
          <c:extLst>
            <c:ext xmlns:c16="http://schemas.microsoft.com/office/drawing/2014/chart" uri="{C3380CC4-5D6E-409C-BE32-E72D297353CC}">
              <c16:uniqueId val="{00000002-142E-4E84-943D-A11A02FBBB12}"/>
            </c:ext>
          </c:extLst>
        </c:ser>
        <c:ser>
          <c:idx val="3"/>
          <c:order val="3"/>
          <c:tx>
            <c:strRef>
              <c:f>'Q1 crosstabs'!$N$37</c:f>
              <c:strCache>
                <c:ptCount val="1"/>
              </c:strCache>
            </c:strRef>
          </c:tx>
          <c:spPr>
            <a:solidFill>
              <a:schemeClr val="bg1"/>
            </a:solidFill>
            <a:ln>
              <a:noFill/>
            </a:ln>
            <a:effectLst/>
          </c:spPr>
          <c:invertIfNegative val="0"/>
          <c:dLbls>
            <c:dLbl>
              <c:idx val="0"/>
              <c:tx>
                <c:rich>
                  <a:bodyPr/>
                  <a:lstStyle/>
                  <a:p>
                    <a:fld id="{60361F3F-217E-4F2B-A0D4-879201F9AF19}" type="CELLRANGE">
                      <a:rPr lang="en-US"/>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142E-4E84-943D-A11A02FBBB12}"/>
                </c:ext>
              </c:extLst>
            </c:dLbl>
            <c:dLbl>
              <c:idx val="1"/>
              <c:tx>
                <c:rich>
                  <a:bodyPr/>
                  <a:lstStyle/>
                  <a:p>
                    <a:fld id="{1FAF8BB0-73D0-4F9E-9A27-BED635D02358}"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142E-4E84-943D-A11A02FBBB12}"/>
                </c:ext>
              </c:extLst>
            </c:dLbl>
            <c:dLbl>
              <c:idx val="2"/>
              <c:tx>
                <c:rich>
                  <a:bodyPr/>
                  <a:lstStyle/>
                  <a:p>
                    <a:fld id="{937B4E9A-9CE8-4216-921A-1186A227DFE6}"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42E-4E84-943D-A11A02FBBB12}"/>
                </c:ext>
              </c:extLst>
            </c:dLbl>
            <c:dLbl>
              <c:idx val="3"/>
              <c:tx>
                <c:rich>
                  <a:bodyPr/>
                  <a:lstStyle/>
                  <a:p>
                    <a:fld id="{3971E01B-EB9E-4405-8280-31B3FD7BECDE}"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142E-4E84-943D-A11A02FBBB12}"/>
                </c:ext>
              </c:extLst>
            </c:dLbl>
            <c:dLbl>
              <c:idx val="4"/>
              <c:tx>
                <c:rich>
                  <a:bodyPr/>
                  <a:lstStyle/>
                  <a:p>
                    <a:fld id="{C085938B-B812-4A64-AE70-820BA0E4FF96}"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142E-4E84-943D-A11A02FBBB12}"/>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'Q1 crosstabs'!$J$38:$J$42</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crosstabs'!$N$38:$N$42</c:f>
              <c:numCache>
                <c:formatCode>###0</c:formatCode>
                <c:ptCount val="5"/>
                <c:pt idx="0">
                  <c:v>1</c:v>
                </c:pt>
                <c:pt idx="1">
                  <c:v>1</c:v>
                </c:pt>
                <c:pt idx="2" formatCode="General">
                  <c:v>1</c:v>
                </c:pt>
                <c:pt idx="3">
                  <c:v>1</c:v>
                </c:pt>
                <c:pt idx="4">
                  <c:v>1</c:v>
                </c:pt>
              </c:numCache>
            </c:numRef>
          </c:val>
          <c:extLst>
            <c:ext xmlns:c15="http://schemas.microsoft.com/office/drawing/2012/chart" uri="{02D57815-91ED-43cb-92C2-25804820EDAC}">
              <c15:datalabelsRange>
                <c15:f>'Q1 crosstabs'!$O$38:$O$42</c15:f>
                <c15:dlblRangeCache>
                  <c:ptCount val="5"/>
                  <c:pt idx="0">
                    <c:v>26%</c:v>
                  </c:pt>
                  <c:pt idx="1">
                    <c:v>13%</c:v>
                  </c:pt>
                  <c:pt idx="2">
                    <c:v>6%</c:v>
                  </c:pt>
                  <c:pt idx="3">
                    <c:v>6%</c:v>
                  </c:pt>
                  <c:pt idx="4">
                    <c:v>47%</c:v>
                  </c:pt>
                </c15:dlblRangeCache>
              </c15:datalabelsRange>
            </c:ext>
            <c:ext xmlns:c16="http://schemas.microsoft.com/office/drawing/2014/chart" uri="{C3380CC4-5D6E-409C-BE32-E72D297353CC}">
              <c16:uniqueId val="{00000008-142E-4E84-943D-A11A02FBBB12}"/>
            </c:ext>
          </c:extLst>
        </c:ser>
        <c:dLbls>
          <c:showLegendKey val="0"/>
          <c:showVal val="0"/>
          <c:showCatName val="0"/>
          <c:showSerName val="0"/>
          <c:showPercent val="0"/>
          <c:showBubbleSize val="0"/>
        </c:dLbls>
        <c:gapWidth val="50"/>
        <c:overlap val="100"/>
        <c:axId val="1613124032"/>
        <c:axId val="1614930640"/>
      </c:barChart>
      <c:catAx>
        <c:axId val="16131240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595959"/>
                </a:solidFill>
                <a:latin typeface="Calibri" panose="020F0502020204030204" pitchFamily="34" charset="0"/>
                <a:ea typeface="+mn-ea"/>
                <a:cs typeface="Calibri" panose="020F0502020204030204" pitchFamily="34" charset="0"/>
              </a:defRPr>
            </a:pPr>
            <a:endParaRPr lang="en-US"/>
          </a:p>
        </c:txPr>
        <c:crossAx val="1614930640"/>
        <c:crosses val="autoZero"/>
        <c:auto val="1"/>
        <c:lblAlgn val="ctr"/>
        <c:lblOffset val="100"/>
        <c:noMultiLvlLbl val="0"/>
      </c:catAx>
      <c:valAx>
        <c:axId val="1614930640"/>
        <c:scaling>
          <c:orientation val="minMax"/>
        </c:scaling>
        <c:delete val="1"/>
        <c:axPos val="t"/>
        <c:numFmt formatCode="###0" sourceLinked="1"/>
        <c:majorTickMark val="none"/>
        <c:minorTickMark val="none"/>
        <c:tickLblPos val="nextTo"/>
        <c:crossAx val="1613124032"/>
        <c:crosses val="autoZero"/>
        <c:crossBetween val="between"/>
      </c:valAx>
      <c:spPr>
        <a:noFill/>
        <a:ln>
          <a:noFill/>
        </a:ln>
        <a:effectLst/>
      </c:spPr>
    </c:plotArea>
    <c:legend>
      <c:legendPos val="b"/>
      <c:layout>
        <c:manualLayout>
          <c:xMode val="edge"/>
          <c:yMode val="edge"/>
          <c:x val="0.12326532009585758"/>
          <c:y val="0.81278170413738737"/>
          <c:w val="0.83435878123930152"/>
          <c:h val="0.1865692674962551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2">
                  <a:lumMod val="2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8503759526808182"/>
          <c:y val="4.951296649689739E-2"/>
          <c:w val="0.49126711046953947"/>
          <c:h val="0.73062754146385345"/>
        </c:manualLayout>
      </c:layout>
      <c:barChart>
        <c:barDir val="bar"/>
        <c:grouping val="stacked"/>
        <c:varyColors val="0"/>
        <c:ser>
          <c:idx val="2"/>
          <c:order val="0"/>
          <c:tx>
            <c:strRef>
              <c:f>'Q1 crosstabs'!$M$70</c:f>
              <c:strCache>
                <c:ptCount val="1"/>
                <c:pt idx="0">
                  <c:v>I regularly did this prior to COVID-19 restrictions (more than once a week)</c:v>
                </c:pt>
              </c:strCache>
            </c:strRef>
          </c:tx>
          <c:spPr>
            <a:solidFill>
              <a:srgbClr val="69C4CE"/>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0-C9B5-42A5-B0DA-5442F7A748A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crosstabs'!$J$71:$J$75</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crosstabs'!$M$71:$M$75</c:f>
              <c:numCache>
                <c:formatCode>###0</c:formatCode>
                <c:ptCount val="5"/>
                <c:pt idx="0">
                  <c:v>18</c:v>
                </c:pt>
                <c:pt idx="1">
                  <c:v>9</c:v>
                </c:pt>
                <c:pt idx="3">
                  <c:v>1</c:v>
                </c:pt>
                <c:pt idx="4">
                  <c:v>2</c:v>
                </c:pt>
              </c:numCache>
            </c:numRef>
          </c:val>
          <c:extLst>
            <c:ext xmlns:c16="http://schemas.microsoft.com/office/drawing/2014/chart" uri="{C3380CC4-5D6E-409C-BE32-E72D297353CC}">
              <c16:uniqueId val="{00000001-C9B5-42A5-B0DA-5442F7A748AE}"/>
            </c:ext>
          </c:extLst>
        </c:ser>
        <c:ser>
          <c:idx val="1"/>
          <c:order val="1"/>
          <c:tx>
            <c:strRef>
              <c:f>'Q1 crosstabs'!$L$70</c:f>
              <c:strCache>
                <c:ptCount val="1"/>
                <c:pt idx="0">
                  <c:v>I sometimes did this prior to COVID-19 restrictions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crosstabs'!$J$71:$J$75</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crosstabs'!$L$71:$L$75</c:f>
              <c:numCache>
                <c:formatCode>###0</c:formatCode>
                <c:ptCount val="5"/>
                <c:pt idx="0">
                  <c:v>12</c:v>
                </c:pt>
                <c:pt idx="1">
                  <c:v>11</c:v>
                </c:pt>
                <c:pt idx="2">
                  <c:v>12</c:v>
                </c:pt>
                <c:pt idx="3">
                  <c:v>3</c:v>
                </c:pt>
                <c:pt idx="4">
                  <c:v>4</c:v>
                </c:pt>
              </c:numCache>
            </c:numRef>
          </c:val>
          <c:extLst>
            <c:ext xmlns:c16="http://schemas.microsoft.com/office/drawing/2014/chart" uri="{C3380CC4-5D6E-409C-BE32-E72D297353CC}">
              <c16:uniqueId val="{00000002-C9B5-42A5-B0DA-5442F7A748AE}"/>
            </c:ext>
          </c:extLst>
        </c:ser>
        <c:ser>
          <c:idx val="0"/>
          <c:order val="2"/>
          <c:tx>
            <c:strRef>
              <c:f>'Q1 crosstabs'!$K$70</c:f>
              <c:strCache>
                <c:ptCount val="1"/>
                <c:pt idx="0">
                  <c:v>I did not do this prior to COVID-19 restrictions/Not applicable</c:v>
                </c:pt>
              </c:strCache>
            </c:strRef>
          </c:tx>
          <c:spPr>
            <a:solidFill>
              <a:srgbClr val="955E8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crosstabs'!$J$71:$J$75</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crosstabs'!$K$71:$K$75</c:f>
              <c:numCache>
                <c:formatCode>###0</c:formatCode>
                <c:ptCount val="5"/>
                <c:pt idx="0">
                  <c:v>5</c:v>
                </c:pt>
                <c:pt idx="1">
                  <c:v>3</c:v>
                </c:pt>
                <c:pt idx="2">
                  <c:v>9</c:v>
                </c:pt>
                <c:pt idx="3">
                  <c:v>8</c:v>
                </c:pt>
                <c:pt idx="4">
                  <c:v>59</c:v>
                </c:pt>
              </c:numCache>
            </c:numRef>
          </c:val>
          <c:extLst>
            <c:ext xmlns:c16="http://schemas.microsoft.com/office/drawing/2014/chart" uri="{C3380CC4-5D6E-409C-BE32-E72D297353CC}">
              <c16:uniqueId val="{00000003-C9B5-42A5-B0DA-5442F7A748AE}"/>
            </c:ext>
          </c:extLst>
        </c:ser>
        <c:ser>
          <c:idx val="3"/>
          <c:order val="3"/>
          <c:tx>
            <c:strRef>
              <c:f>'Q1 crosstabs'!$N$70</c:f>
              <c:strCache>
                <c:ptCount val="1"/>
              </c:strCache>
            </c:strRef>
          </c:tx>
          <c:spPr>
            <a:solidFill>
              <a:schemeClr val="bg1"/>
            </a:solidFill>
            <a:ln>
              <a:noFill/>
            </a:ln>
            <a:effectLst/>
          </c:spPr>
          <c:invertIfNegative val="0"/>
          <c:dLbls>
            <c:dLbl>
              <c:idx val="0"/>
              <c:tx>
                <c:rich>
                  <a:bodyPr/>
                  <a:lstStyle/>
                  <a:p>
                    <a:fld id="{1F3151A2-FF38-478F-A04B-DFB4AEBBF05A}" type="CELLRANGE">
                      <a:rPr lang="en-US"/>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C9B5-42A5-B0DA-5442F7A748AE}"/>
                </c:ext>
              </c:extLst>
            </c:dLbl>
            <c:dLbl>
              <c:idx val="1"/>
              <c:tx>
                <c:rich>
                  <a:bodyPr/>
                  <a:lstStyle/>
                  <a:p>
                    <a:fld id="{5ACB67A0-0911-4C97-912C-729B3CCC7E70}"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C9B5-42A5-B0DA-5442F7A748AE}"/>
                </c:ext>
              </c:extLst>
            </c:dLbl>
            <c:dLbl>
              <c:idx val="2"/>
              <c:tx>
                <c:rich>
                  <a:bodyPr/>
                  <a:lstStyle/>
                  <a:p>
                    <a:fld id="{76D3886A-9523-4201-8428-645045D01C92}"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C9B5-42A5-B0DA-5442F7A748AE}"/>
                </c:ext>
              </c:extLst>
            </c:dLbl>
            <c:dLbl>
              <c:idx val="3"/>
              <c:tx>
                <c:rich>
                  <a:bodyPr/>
                  <a:lstStyle/>
                  <a:p>
                    <a:fld id="{C548C991-D66E-4A3F-80CC-A53DA435BFB0}"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C9B5-42A5-B0DA-5442F7A748AE}"/>
                </c:ext>
              </c:extLst>
            </c:dLbl>
            <c:dLbl>
              <c:idx val="4"/>
              <c:tx>
                <c:rich>
                  <a:bodyPr/>
                  <a:lstStyle/>
                  <a:p>
                    <a:fld id="{881BAD57-4C57-4F8D-BB68-3078F30B411B}"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C9B5-42A5-B0DA-5442F7A748AE}"/>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'Q1 crosstabs'!$J$71:$J$75</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crosstabs'!$N$71:$N$75</c:f>
              <c:numCache>
                <c:formatCode>###0</c:formatCode>
                <c:ptCount val="5"/>
                <c:pt idx="0">
                  <c:v>1</c:v>
                </c:pt>
                <c:pt idx="1">
                  <c:v>1</c:v>
                </c:pt>
                <c:pt idx="2" formatCode="General">
                  <c:v>1</c:v>
                </c:pt>
                <c:pt idx="3">
                  <c:v>1</c:v>
                </c:pt>
                <c:pt idx="4">
                  <c:v>1</c:v>
                </c:pt>
              </c:numCache>
            </c:numRef>
          </c:val>
          <c:extLst>
            <c:ext xmlns:c15="http://schemas.microsoft.com/office/drawing/2012/chart" uri="{02D57815-91ED-43cb-92C2-25804820EDAC}">
              <c15:datalabelsRange>
                <c15:f>'Q1 crosstabs'!$O$71:$O$75</c15:f>
                <c15:dlblRangeCache>
                  <c:ptCount val="5"/>
                  <c:pt idx="0">
                    <c:v>22%</c:v>
                  </c:pt>
                  <c:pt idx="1">
                    <c:v>15%</c:v>
                  </c:pt>
                  <c:pt idx="2">
                    <c:v>13%</c:v>
                  </c:pt>
                  <c:pt idx="3">
                    <c:v>8%</c:v>
                  </c:pt>
                  <c:pt idx="4">
                    <c:v>42%</c:v>
                  </c:pt>
                </c15:dlblRangeCache>
              </c15:datalabelsRange>
            </c:ext>
            <c:ext xmlns:c16="http://schemas.microsoft.com/office/drawing/2014/chart" uri="{C3380CC4-5D6E-409C-BE32-E72D297353CC}">
              <c16:uniqueId val="{00000009-C9B5-42A5-B0DA-5442F7A748AE}"/>
            </c:ext>
          </c:extLst>
        </c:ser>
        <c:dLbls>
          <c:showLegendKey val="0"/>
          <c:showVal val="0"/>
          <c:showCatName val="0"/>
          <c:showSerName val="0"/>
          <c:showPercent val="0"/>
          <c:showBubbleSize val="0"/>
        </c:dLbls>
        <c:gapWidth val="50"/>
        <c:overlap val="100"/>
        <c:axId val="1613124032"/>
        <c:axId val="1614930640"/>
      </c:barChart>
      <c:catAx>
        <c:axId val="16131240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595959"/>
                </a:solidFill>
                <a:latin typeface="Calibri" panose="020F0502020204030204" pitchFamily="34" charset="0"/>
                <a:ea typeface="+mn-ea"/>
                <a:cs typeface="Calibri" panose="020F0502020204030204" pitchFamily="34" charset="0"/>
              </a:defRPr>
            </a:pPr>
            <a:endParaRPr lang="en-US"/>
          </a:p>
        </c:txPr>
        <c:crossAx val="1614930640"/>
        <c:crosses val="autoZero"/>
        <c:auto val="1"/>
        <c:lblAlgn val="ctr"/>
        <c:lblOffset val="100"/>
        <c:noMultiLvlLbl val="0"/>
      </c:catAx>
      <c:valAx>
        <c:axId val="1614930640"/>
        <c:scaling>
          <c:orientation val="minMax"/>
        </c:scaling>
        <c:delete val="1"/>
        <c:axPos val="t"/>
        <c:numFmt formatCode="###0" sourceLinked="1"/>
        <c:majorTickMark val="none"/>
        <c:minorTickMark val="none"/>
        <c:tickLblPos val="nextTo"/>
        <c:crossAx val="1613124032"/>
        <c:crosses val="autoZero"/>
        <c:crossBetween val="between"/>
      </c:valAx>
      <c:spPr>
        <a:noFill/>
        <a:ln>
          <a:noFill/>
        </a:ln>
        <a:effectLst/>
      </c:spPr>
    </c:plotArea>
    <c:legend>
      <c:legendPos val="b"/>
      <c:layout>
        <c:manualLayout>
          <c:xMode val="edge"/>
          <c:yMode val="edge"/>
          <c:x val="0.15386163855310106"/>
          <c:y val="0.83127762799545635"/>
          <c:w val="0.84144347745555281"/>
          <c:h val="0.1680734419977464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2">
                  <a:lumMod val="2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8503759526808182"/>
          <c:y val="4.951296649689739E-2"/>
          <c:w val="0.49126711046953947"/>
          <c:h val="0.73062754146385345"/>
        </c:manualLayout>
      </c:layout>
      <c:barChart>
        <c:barDir val="bar"/>
        <c:grouping val="stacked"/>
        <c:varyColors val="0"/>
        <c:ser>
          <c:idx val="2"/>
          <c:order val="0"/>
          <c:tx>
            <c:strRef>
              <c:f>'Q1 crosstabs'!$M$85</c:f>
              <c:strCache>
                <c:ptCount val="1"/>
                <c:pt idx="0">
                  <c:v>I regularly did this prior to COVID-19 restrictions (more than once a week)</c:v>
                </c:pt>
              </c:strCache>
            </c:strRef>
          </c:tx>
          <c:spPr>
            <a:solidFill>
              <a:srgbClr val="69C4CE"/>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0-821A-41D9-BBE9-C39E5610D71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crosstabs'!$J$86:$J$90</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crosstabs'!$M$86:$M$90</c:f>
              <c:numCache>
                <c:formatCode>###0</c:formatCode>
                <c:ptCount val="5"/>
                <c:pt idx="0">
                  <c:v>21</c:v>
                </c:pt>
                <c:pt idx="1">
                  <c:v>13</c:v>
                </c:pt>
                <c:pt idx="2">
                  <c:v>3</c:v>
                </c:pt>
                <c:pt idx="3">
                  <c:v>2</c:v>
                </c:pt>
                <c:pt idx="4">
                  <c:v>4</c:v>
                </c:pt>
              </c:numCache>
            </c:numRef>
          </c:val>
          <c:extLst>
            <c:ext xmlns:c16="http://schemas.microsoft.com/office/drawing/2014/chart" uri="{C3380CC4-5D6E-409C-BE32-E72D297353CC}">
              <c16:uniqueId val="{00000001-821A-41D9-BBE9-C39E5610D719}"/>
            </c:ext>
          </c:extLst>
        </c:ser>
        <c:ser>
          <c:idx val="1"/>
          <c:order val="1"/>
          <c:tx>
            <c:strRef>
              <c:f>'Q1 crosstabs'!$L$85</c:f>
              <c:strCache>
                <c:ptCount val="1"/>
                <c:pt idx="0">
                  <c:v>I sometimes did this prior to COVID-19 restrictions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crosstabs'!$J$86:$J$90</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crosstabs'!$L$86:$L$90</c:f>
              <c:numCache>
                <c:formatCode>###0</c:formatCode>
                <c:ptCount val="5"/>
                <c:pt idx="0">
                  <c:v>12</c:v>
                </c:pt>
                <c:pt idx="1">
                  <c:v>11</c:v>
                </c:pt>
                <c:pt idx="2">
                  <c:v>8</c:v>
                </c:pt>
                <c:pt idx="3">
                  <c:v>3</c:v>
                </c:pt>
                <c:pt idx="4">
                  <c:v>5</c:v>
                </c:pt>
              </c:numCache>
            </c:numRef>
          </c:val>
          <c:extLst>
            <c:ext xmlns:c16="http://schemas.microsoft.com/office/drawing/2014/chart" uri="{C3380CC4-5D6E-409C-BE32-E72D297353CC}">
              <c16:uniqueId val="{00000002-821A-41D9-BBE9-C39E5610D719}"/>
            </c:ext>
          </c:extLst>
        </c:ser>
        <c:ser>
          <c:idx val="0"/>
          <c:order val="2"/>
          <c:tx>
            <c:strRef>
              <c:f>'Q1 crosstabs'!$K$85</c:f>
              <c:strCache>
                <c:ptCount val="1"/>
                <c:pt idx="0">
                  <c:v>I did not do this prior to COVID-19 restrictions/Not applicable</c:v>
                </c:pt>
              </c:strCache>
            </c:strRef>
          </c:tx>
          <c:spPr>
            <a:solidFill>
              <a:srgbClr val="955E8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crosstabs'!$J$86:$J$90</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crosstabs'!$K$86:$K$90</c:f>
              <c:numCache>
                <c:formatCode>###0</c:formatCode>
                <c:ptCount val="5"/>
                <c:pt idx="0">
                  <c:v>4</c:v>
                </c:pt>
                <c:pt idx="1">
                  <c:v>4</c:v>
                </c:pt>
                <c:pt idx="2">
                  <c:v>9</c:v>
                </c:pt>
                <c:pt idx="3">
                  <c:v>3</c:v>
                </c:pt>
                <c:pt idx="4">
                  <c:v>54</c:v>
                </c:pt>
              </c:numCache>
            </c:numRef>
          </c:val>
          <c:extLst>
            <c:ext xmlns:c16="http://schemas.microsoft.com/office/drawing/2014/chart" uri="{C3380CC4-5D6E-409C-BE32-E72D297353CC}">
              <c16:uniqueId val="{00000003-821A-41D9-BBE9-C39E5610D719}"/>
            </c:ext>
          </c:extLst>
        </c:ser>
        <c:ser>
          <c:idx val="3"/>
          <c:order val="3"/>
          <c:tx>
            <c:strRef>
              <c:f>'Q1 crosstabs'!$N$85</c:f>
              <c:strCache>
                <c:ptCount val="1"/>
              </c:strCache>
            </c:strRef>
          </c:tx>
          <c:spPr>
            <a:solidFill>
              <a:schemeClr val="bg1"/>
            </a:solidFill>
            <a:ln>
              <a:noFill/>
            </a:ln>
            <a:effectLst/>
          </c:spPr>
          <c:invertIfNegative val="0"/>
          <c:dLbls>
            <c:dLbl>
              <c:idx val="0"/>
              <c:tx>
                <c:rich>
                  <a:bodyPr/>
                  <a:lstStyle/>
                  <a:p>
                    <a:fld id="{45692B9E-5D2E-46AE-93BF-6D5B738DB233}" type="CELLRANGE">
                      <a:rPr lang="en-US"/>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821A-41D9-BBE9-C39E5610D719}"/>
                </c:ext>
              </c:extLst>
            </c:dLbl>
            <c:dLbl>
              <c:idx val="1"/>
              <c:tx>
                <c:rich>
                  <a:bodyPr/>
                  <a:lstStyle/>
                  <a:p>
                    <a:fld id="{0871FBD8-0A0A-4D6F-B1AC-AD932A16457E}"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821A-41D9-BBE9-C39E5610D719}"/>
                </c:ext>
              </c:extLst>
            </c:dLbl>
            <c:dLbl>
              <c:idx val="2"/>
              <c:tx>
                <c:rich>
                  <a:bodyPr/>
                  <a:lstStyle/>
                  <a:p>
                    <a:fld id="{9F8534ED-5DD8-45B6-9697-26CDBDE20E89}"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821A-41D9-BBE9-C39E5610D719}"/>
                </c:ext>
              </c:extLst>
            </c:dLbl>
            <c:dLbl>
              <c:idx val="3"/>
              <c:tx>
                <c:rich>
                  <a:bodyPr/>
                  <a:lstStyle/>
                  <a:p>
                    <a:fld id="{19826039-6D3B-48CF-A060-016D1B0FFF40}"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821A-41D9-BBE9-C39E5610D719}"/>
                </c:ext>
              </c:extLst>
            </c:dLbl>
            <c:dLbl>
              <c:idx val="4"/>
              <c:tx>
                <c:rich>
                  <a:bodyPr/>
                  <a:lstStyle/>
                  <a:p>
                    <a:fld id="{1CF8BC17-60CA-4480-8BBA-729A3D16811F}"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821A-41D9-BBE9-C39E5610D719}"/>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'Q1 crosstabs'!$J$86:$J$90</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crosstabs'!$N$86:$N$90</c:f>
              <c:numCache>
                <c:formatCode>###0</c:formatCode>
                <c:ptCount val="5"/>
                <c:pt idx="0">
                  <c:v>1</c:v>
                </c:pt>
                <c:pt idx="1">
                  <c:v>1</c:v>
                </c:pt>
                <c:pt idx="2">
                  <c:v>1</c:v>
                </c:pt>
                <c:pt idx="3">
                  <c:v>1</c:v>
                </c:pt>
                <c:pt idx="4">
                  <c:v>1</c:v>
                </c:pt>
              </c:numCache>
            </c:numRef>
          </c:val>
          <c:extLst>
            <c:ext xmlns:c15="http://schemas.microsoft.com/office/drawing/2012/chart" uri="{02D57815-91ED-43cb-92C2-25804820EDAC}">
              <c15:datalabelsRange>
                <c15:f>'Q1 crosstabs'!$O$86:$O$90</c15:f>
                <c15:dlblRangeCache>
                  <c:ptCount val="5"/>
                  <c:pt idx="0">
                    <c:v>24%</c:v>
                  </c:pt>
                  <c:pt idx="1">
                    <c:v>18%</c:v>
                  </c:pt>
                  <c:pt idx="2">
                    <c:v>13%</c:v>
                  </c:pt>
                  <c:pt idx="3">
                    <c:v>5%</c:v>
                  </c:pt>
                  <c:pt idx="4">
                    <c:v>40%</c:v>
                  </c:pt>
                </c15:dlblRangeCache>
              </c15:datalabelsRange>
            </c:ext>
            <c:ext xmlns:c16="http://schemas.microsoft.com/office/drawing/2014/chart" uri="{C3380CC4-5D6E-409C-BE32-E72D297353CC}">
              <c16:uniqueId val="{00000009-821A-41D9-BBE9-C39E5610D719}"/>
            </c:ext>
          </c:extLst>
        </c:ser>
        <c:dLbls>
          <c:showLegendKey val="0"/>
          <c:showVal val="0"/>
          <c:showCatName val="0"/>
          <c:showSerName val="0"/>
          <c:showPercent val="0"/>
          <c:showBubbleSize val="0"/>
        </c:dLbls>
        <c:gapWidth val="50"/>
        <c:overlap val="100"/>
        <c:axId val="1613124032"/>
        <c:axId val="1614930640"/>
      </c:barChart>
      <c:catAx>
        <c:axId val="16131240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595959"/>
                </a:solidFill>
                <a:latin typeface="Calibri" panose="020F0502020204030204" pitchFamily="34" charset="0"/>
                <a:ea typeface="+mn-ea"/>
                <a:cs typeface="Calibri" panose="020F0502020204030204" pitchFamily="34" charset="0"/>
              </a:defRPr>
            </a:pPr>
            <a:endParaRPr lang="en-US"/>
          </a:p>
        </c:txPr>
        <c:crossAx val="1614930640"/>
        <c:crosses val="autoZero"/>
        <c:auto val="1"/>
        <c:lblAlgn val="ctr"/>
        <c:lblOffset val="100"/>
        <c:noMultiLvlLbl val="0"/>
      </c:catAx>
      <c:valAx>
        <c:axId val="1614930640"/>
        <c:scaling>
          <c:orientation val="minMax"/>
        </c:scaling>
        <c:delete val="1"/>
        <c:axPos val="t"/>
        <c:numFmt formatCode="###0" sourceLinked="1"/>
        <c:majorTickMark val="none"/>
        <c:minorTickMark val="none"/>
        <c:tickLblPos val="nextTo"/>
        <c:crossAx val="1613124032"/>
        <c:crosses val="autoZero"/>
        <c:crossBetween val="between"/>
      </c:valAx>
      <c:spPr>
        <a:noFill/>
        <a:ln>
          <a:noFill/>
        </a:ln>
        <a:effectLst/>
      </c:spPr>
    </c:plotArea>
    <c:legend>
      <c:legendPos val="b"/>
      <c:layout>
        <c:manualLayout>
          <c:xMode val="edge"/>
          <c:yMode val="edge"/>
          <c:x val="9.8884559147024764E-2"/>
          <c:y val="0.80597048617460954"/>
          <c:w val="0.8964207203707879"/>
          <c:h val="0.1933808771625032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2">
                  <a:lumMod val="2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8503759526808182"/>
          <c:y val="4.951296649689739E-2"/>
          <c:w val="0.49126711046953947"/>
          <c:h val="0.73062754146385345"/>
        </c:manualLayout>
      </c:layout>
      <c:barChart>
        <c:barDir val="bar"/>
        <c:grouping val="stacked"/>
        <c:varyColors val="0"/>
        <c:ser>
          <c:idx val="2"/>
          <c:order val="0"/>
          <c:tx>
            <c:strRef>
              <c:f>'Q1 crosstabs'!$M$100</c:f>
              <c:strCache>
                <c:ptCount val="1"/>
                <c:pt idx="0">
                  <c:v>I regularly did this prior to COVID-19 restrictions (more than once a week)</c:v>
                </c:pt>
              </c:strCache>
            </c:strRef>
          </c:tx>
          <c:spPr>
            <a:solidFill>
              <a:srgbClr val="69C4CE"/>
            </a:solidFill>
            <a:ln>
              <a:noFill/>
            </a:ln>
            <a:effectLst/>
          </c:spPr>
          <c:invertIfNegative val="0"/>
          <c:dLbls>
            <c:dLbl>
              <c:idx val="0"/>
              <c:layout>
                <c:manualLayout>
                  <c:x val="2.7337684114997368E-3"/>
                  <c:y val="1.6629415653953524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639-40D7-999E-5E620540E503}"/>
                </c:ext>
              </c:extLst>
            </c:dLbl>
            <c:dLbl>
              <c:idx val="3"/>
              <c:delete val="1"/>
              <c:extLst>
                <c:ext xmlns:c15="http://schemas.microsoft.com/office/drawing/2012/chart" uri="{CE6537A1-D6FC-4f65-9D91-7224C49458BB}"/>
                <c:ext xmlns:c16="http://schemas.microsoft.com/office/drawing/2014/chart" uri="{C3380CC4-5D6E-409C-BE32-E72D297353CC}">
                  <c16:uniqueId val="{00000000-8187-4027-9911-12DCFD5DE06C}"/>
                </c:ext>
              </c:extLst>
            </c:dLbl>
            <c:dLbl>
              <c:idx val="4"/>
              <c:delete val="1"/>
              <c:extLst>
                <c:ext xmlns:c15="http://schemas.microsoft.com/office/drawing/2012/chart" uri="{CE6537A1-D6FC-4f65-9D91-7224C49458BB}"/>
                <c:ext xmlns:c16="http://schemas.microsoft.com/office/drawing/2014/chart" uri="{C3380CC4-5D6E-409C-BE32-E72D297353CC}">
                  <c16:uniqueId val="{00000001-8187-4027-9911-12DCFD5DE06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crosstabs'!$J$101:$J$105</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crosstabs'!$M$101:$M$105</c:f>
              <c:numCache>
                <c:formatCode>###0</c:formatCode>
                <c:ptCount val="5"/>
                <c:pt idx="0">
                  <c:v>3</c:v>
                </c:pt>
                <c:pt idx="1">
                  <c:v>4</c:v>
                </c:pt>
                <c:pt idx="3">
                  <c:v>2</c:v>
                </c:pt>
              </c:numCache>
            </c:numRef>
          </c:val>
          <c:extLst>
            <c:ext xmlns:c16="http://schemas.microsoft.com/office/drawing/2014/chart" uri="{C3380CC4-5D6E-409C-BE32-E72D297353CC}">
              <c16:uniqueId val="{00000002-8187-4027-9911-12DCFD5DE06C}"/>
            </c:ext>
          </c:extLst>
        </c:ser>
        <c:ser>
          <c:idx val="1"/>
          <c:order val="1"/>
          <c:tx>
            <c:strRef>
              <c:f>'Q1 crosstabs'!$L$100</c:f>
              <c:strCache>
                <c:ptCount val="1"/>
                <c:pt idx="0">
                  <c:v>I sometimes did this prior to COVID-19 restrictions</c:v>
                </c:pt>
              </c:strCache>
            </c:strRef>
          </c:tx>
          <c:spPr>
            <a:solidFill>
              <a:schemeClr val="accent4"/>
            </a:solidFill>
            <a:ln>
              <a:noFill/>
            </a:ln>
            <a:effectLst/>
          </c:spPr>
          <c:invertIfNegative val="0"/>
          <c:dLbls>
            <c:dLbl>
              <c:idx val="0"/>
              <c:layout>
                <c:manualLayout>
                  <c:x val="2.7337684114997368E-3"/>
                  <c:y val="1.6629415653953524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639-40D7-999E-5E620540E503}"/>
                </c:ext>
              </c:extLst>
            </c:dLbl>
            <c:dLbl>
              <c:idx val="2"/>
              <c:delete val="1"/>
              <c:extLst>
                <c:ext xmlns:c15="http://schemas.microsoft.com/office/drawing/2012/chart" uri="{CE6537A1-D6FC-4f65-9D91-7224C49458BB}"/>
                <c:ext xmlns:c16="http://schemas.microsoft.com/office/drawing/2014/chart" uri="{C3380CC4-5D6E-409C-BE32-E72D297353CC}">
                  <c16:uniqueId val="{00000003-8187-4027-9911-12DCFD5DE06C}"/>
                </c:ext>
              </c:extLst>
            </c:dLbl>
            <c:dLbl>
              <c:idx val="3"/>
              <c:delete val="1"/>
              <c:extLst>
                <c:ext xmlns:c15="http://schemas.microsoft.com/office/drawing/2012/chart" uri="{CE6537A1-D6FC-4f65-9D91-7224C49458BB}"/>
                <c:ext xmlns:c16="http://schemas.microsoft.com/office/drawing/2014/chart" uri="{C3380CC4-5D6E-409C-BE32-E72D297353CC}">
                  <c16:uniqueId val="{0000000E-8187-4027-9911-12DCFD5DE06C}"/>
                </c:ext>
              </c:extLst>
            </c:dLbl>
            <c:dLbl>
              <c:idx val="4"/>
              <c:delete val="1"/>
              <c:extLst>
                <c:ext xmlns:c15="http://schemas.microsoft.com/office/drawing/2012/chart" uri="{CE6537A1-D6FC-4f65-9D91-7224C49458BB}"/>
                <c:ext xmlns:c16="http://schemas.microsoft.com/office/drawing/2014/chart" uri="{C3380CC4-5D6E-409C-BE32-E72D297353CC}">
                  <c16:uniqueId val="{00000004-8187-4027-9911-12DCFD5DE06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crosstabs'!$J$101:$J$105</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crosstabs'!$L$101:$L$105</c:f>
              <c:numCache>
                <c:formatCode>###0</c:formatCode>
                <c:ptCount val="5"/>
                <c:pt idx="0">
                  <c:v>5</c:v>
                </c:pt>
                <c:pt idx="1">
                  <c:v>6</c:v>
                </c:pt>
                <c:pt idx="2">
                  <c:v>1</c:v>
                </c:pt>
                <c:pt idx="3">
                  <c:v>2</c:v>
                </c:pt>
                <c:pt idx="4">
                  <c:v>2</c:v>
                </c:pt>
              </c:numCache>
            </c:numRef>
          </c:val>
          <c:extLst>
            <c:ext xmlns:c16="http://schemas.microsoft.com/office/drawing/2014/chart" uri="{C3380CC4-5D6E-409C-BE32-E72D297353CC}">
              <c16:uniqueId val="{00000005-8187-4027-9911-12DCFD5DE06C}"/>
            </c:ext>
          </c:extLst>
        </c:ser>
        <c:ser>
          <c:idx val="0"/>
          <c:order val="2"/>
          <c:tx>
            <c:strRef>
              <c:f>'Q1 crosstabs'!$K$100</c:f>
              <c:strCache>
                <c:ptCount val="1"/>
                <c:pt idx="0">
                  <c:v>I did not do this prior to COVID-19 restrictions/Not applicable</c:v>
                </c:pt>
              </c:strCache>
            </c:strRef>
          </c:tx>
          <c:spPr>
            <a:solidFill>
              <a:srgbClr val="955E86"/>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F-8187-4027-9911-12DCFD5DE06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crosstabs'!$J$101:$J$105</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crosstabs'!$K$101:$K$105</c:f>
              <c:numCache>
                <c:formatCode>General</c:formatCode>
                <c:ptCount val="5"/>
                <c:pt idx="0" formatCode="###0">
                  <c:v>1</c:v>
                </c:pt>
                <c:pt idx="2" formatCode="###0">
                  <c:v>13</c:v>
                </c:pt>
                <c:pt idx="3" formatCode="###0">
                  <c:v>4</c:v>
                </c:pt>
                <c:pt idx="4" formatCode="###0">
                  <c:v>113</c:v>
                </c:pt>
              </c:numCache>
            </c:numRef>
          </c:val>
          <c:extLst>
            <c:ext xmlns:c16="http://schemas.microsoft.com/office/drawing/2014/chart" uri="{C3380CC4-5D6E-409C-BE32-E72D297353CC}">
              <c16:uniqueId val="{00000006-8187-4027-9911-12DCFD5DE06C}"/>
            </c:ext>
          </c:extLst>
        </c:ser>
        <c:ser>
          <c:idx val="3"/>
          <c:order val="3"/>
          <c:tx>
            <c:strRef>
              <c:f>'Q1 crosstabs'!$N$100</c:f>
              <c:strCache>
                <c:ptCount val="1"/>
              </c:strCache>
            </c:strRef>
          </c:tx>
          <c:spPr>
            <a:solidFill>
              <a:schemeClr val="bg1"/>
            </a:solidFill>
            <a:ln>
              <a:noFill/>
            </a:ln>
            <a:effectLst/>
          </c:spPr>
          <c:invertIfNegative val="0"/>
          <c:dLbls>
            <c:dLbl>
              <c:idx val="0"/>
              <c:tx>
                <c:rich>
                  <a:bodyPr/>
                  <a:lstStyle/>
                  <a:p>
                    <a:fld id="{481170D5-2685-4806-9694-5397D556027D}" type="CELLRANGE">
                      <a:rPr lang="en-US"/>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8187-4027-9911-12DCFD5DE06C}"/>
                </c:ext>
              </c:extLst>
            </c:dLbl>
            <c:dLbl>
              <c:idx val="1"/>
              <c:tx>
                <c:rich>
                  <a:bodyPr/>
                  <a:lstStyle/>
                  <a:p>
                    <a:fld id="{096CF287-B882-4EFC-9AED-D4331331BE44}"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8187-4027-9911-12DCFD5DE06C}"/>
                </c:ext>
              </c:extLst>
            </c:dLbl>
            <c:dLbl>
              <c:idx val="2"/>
              <c:tx>
                <c:rich>
                  <a:bodyPr/>
                  <a:lstStyle/>
                  <a:p>
                    <a:fld id="{6FFFC151-A7DD-442D-ADF0-21C1CC563EB5}"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8187-4027-9911-12DCFD5DE06C}"/>
                </c:ext>
              </c:extLst>
            </c:dLbl>
            <c:dLbl>
              <c:idx val="3"/>
              <c:tx>
                <c:rich>
                  <a:bodyPr/>
                  <a:lstStyle/>
                  <a:p>
                    <a:fld id="{BFB8A73D-D898-41FB-9296-6CBB6E43480D}"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8187-4027-9911-12DCFD5DE06C}"/>
                </c:ext>
              </c:extLst>
            </c:dLbl>
            <c:dLbl>
              <c:idx val="4"/>
              <c:tx>
                <c:rich>
                  <a:bodyPr/>
                  <a:lstStyle/>
                  <a:p>
                    <a:fld id="{3B89C85C-42AD-445D-BD3F-9D6907737198}"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8187-4027-9911-12DCFD5DE06C}"/>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'Q1 crosstabs'!$J$101:$J$105</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crosstabs'!$N$101:$N$105</c:f>
              <c:numCache>
                <c:formatCode>General</c:formatCode>
                <c:ptCount val="5"/>
                <c:pt idx="0" formatCode="###0">
                  <c:v>1</c:v>
                </c:pt>
                <c:pt idx="1">
                  <c:v>1</c:v>
                </c:pt>
                <c:pt idx="2">
                  <c:v>1</c:v>
                </c:pt>
                <c:pt idx="3" formatCode="###0">
                  <c:v>1</c:v>
                </c:pt>
                <c:pt idx="4">
                  <c:v>1</c:v>
                </c:pt>
              </c:numCache>
            </c:numRef>
          </c:val>
          <c:extLst>
            <c:ext xmlns:c15="http://schemas.microsoft.com/office/drawing/2012/chart" uri="{02D57815-91ED-43cb-92C2-25804820EDAC}">
              <c15:datalabelsRange>
                <c15:f>'Q1 crosstabs'!$O$101:$O$105</c15:f>
                <c15:dlblRangeCache>
                  <c:ptCount val="5"/>
                  <c:pt idx="0">
                    <c:v>6%</c:v>
                  </c:pt>
                  <c:pt idx="1">
                    <c:v>6%</c:v>
                  </c:pt>
                  <c:pt idx="2">
                    <c:v>9%</c:v>
                  </c:pt>
                  <c:pt idx="3">
                    <c:v>5%</c:v>
                  </c:pt>
                  <c:pt idx="4">
                    <c:v>74%</c:v>
                  </c:pt>
                </c15:dlblRangeCache>
              </c15:datalabelsRange>
            </c:ext>
            <c:ext xmlns:c16="http://schemas.microsoft.com/office/drawing/2014/chart" uri="{C3380CC4-5D6E-409C-BE32-E72D297353CC}">
              <c16:uniqueId val="{0000000C-8187-4027-9911-12DCFD5DE06C}"/>
            </c:ext>
          </c:extLst>
        </c:ser>
        <c:dLbls>
          <c:showLegendKey val="0"/>
          <c:showVal val="0"/>
          <c:showCatName val="0"/>
          <c:showSerName val="0"/>
          <c:showPercent val="0"/>
          <c:showBubbleSize val="0"/>
        </c:dLbls>
        <c:gapWidth val="50"/>
        <c:overlap val="100"/>
        <c:axId val="1613124032"/>
        <c:axId val="1614930640"/>
      </c:barChart>
      <c:catAx>
        <c:axId val="16131240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595959"/>
                </a:solidFill>
                <a:latin typeface="+mn-lt"/>
                <a:ea typeface="+mn-ea"/>
                <a:cs typeface="+mn-cs"/>
              </a:defRPr>
            </a:pPr>
            <a:endParaRPr lang="en-US"/>
          </a:p>
        </c:txPr>
        <c:crossAx val="1614930640"/>
        <c:crosses val="autoZero"/>
        <c:auto val="1"/>
        <c:lblAlgn val="ctr"/>
        <c:lblOffset val="100"/>
        <c:noMultiLvlLbl val="0"/>
      </c:catAx>
      <c:valAx>
        <c:axId val="1614930640"/>
        <c:scaling>
          <c:orientation val="minMax"/>
        </c:scaling>
        <c:delete val="1"/>
        <c:axPos val="t"/>
        <c:numFmt formatCode="###0" sourceLinked="1"/>
        <c:majorTickMark val="none"/>
        <c:minorTickMark val="none"/>
        <c:tickLblPos val="nextTo"/>
        <c:crossAx val="1613124032"/>
        <c:crosses val="autoZero"/>
        <c:crossBetween val="between"/>
      </c:valAx>
      <c:spPr>
        <a:noFill/>
        <a:ln>
          <a:noFill/>
        </a:ln>
        <a:effectLst/>
      </c:spPr>
    </c:plotArea>
    <c:legend>
      <c:legendPos val="b"/>
      <c:layout>
        <c:manualLayout>
          <c:xMode val="edge"/>
          <c:yMode val="edge"/>
          <c:x val="0.11985077499105606"/>
          <c:y val="0.8132236736286752"/>
          <c:w val="0.87545446209124245"/>
          <c:h val="0.18612752168896057"/>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2">
                  <a:lumMod val="25000"/>
                </a:schemeClr>
              </a:solidFill>
              <a:latin typeface="+mn-lt"/>
              <a:ea typeface="+mn-ea"/>
              <a:cs typeface="+mn-cs"/>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8503759526808182"/>
          <c:y val="4.951296649689739E-2"/>
          <c:w val="0.49126711046953947"/>
          <c:h val="0.73062754146385345"/>
        </c:manualLayout>
      </c:layout>
      <c:barChart>
        <c:barDir val="bar"/>
        <c:grouping val="stacked"/>
        <c:varyColors val="0"/>
        <c:ser>
          <c:idx val="2"/>
          <c:order val="0"/>
          <c:tx>
            <c:strRef>
              <c:f>'Q1 crosstabs'!$M$115</c:f>
              <c:strCache>
                <c:ptCount val="1"/>
                <c:pt idx="0">
                  <c:v>I regularly did this prior to COVID-19 restrictions (more than once a week)</c:v>
                </c:pt>
              </c:strCache>
            </c:strRef>
          </c:tx>
          <c:spPr>
            <a:solidFill>
              <a:srgbClr val="69C4CE"/>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0-1099-4DD0-8842-1FB197464684}"/>
                </c:ext>
              </c:extLst>
            </c:dLbl>
            <c:dLbl>
              <c:idx val="4"/>
              <c:delete val="1"/>
              <c:extLst>
                <c:ext xmlns:c15="http://schemas.microsoft.com/office/drawing/2012/chart" uri="{CE6537A1-D6FC-4f65-9D91-7224C49458BB}"/>
                <c:ext xmlns:c16="http://schemas.microsoft.com/office/drawing/2014/chart" uri="{C3380CC4-5D6E-409C-BE32-E72D297353CC}">
                  <c16:uniqueId val="{00000001-1099-4DD0-8842-1FB19746468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crosstabs'!$J$116:$J$120</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crosstabs'!$M$116:$M$120</c:f>
              <c:numCache>
                <c:formatCode>###0</c:formatCode>
                <c:ptCount val="5"/>
                <c:pt idx="0">
                  <c:v>5</c:v>
                </c:pt>
                <c:pt idx="1">
                  <c:v>2</c:v>
                </c:pt>
              </c:numCache>
            </c:numRef>
          </c:val>
          <c:extLst>
            <c:ext xmlns:c16="http://schemas.microsoft.com/office/drawing/2014/chart" uri="{C3380CC4-5D6E-409C-BE32-E72D297353CC}">
              <c16:uniqueId val="{00000002-1099-4DD0-8842-1FB197464684}"/>
            </c:ext>
          </c:extLst>
        </c:ser>
        <c:ser>
          <c:idx val="1"/>
          <c:order val="1"/>
          <c:tx>
            <c:strRef>
              <c:f>'Q1 crosstabs'!$L$115</c:f>
              <c:strCache>
                <c:ptCount val="1"/>
                <c:pt idx="0">
                  <c:v>I sometimes did this prior to COVID-19 restrictions</c:v>
                </c:pt>
              </c:strCache>
            </c:strRef>
          </c:tx>
          <c:spPr>
            <a:solidFill>
              <a:schemeClr val="accent4"/>
            </a:solidFill>
            <a:ln>
              <a:noFill/>
            </a:ln>
            <a:effectLst/>
          </c:spPr>
          <c:invertIfNegative val="0"/>
          <c:dLbls>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099-4DD0-8842-1FB19746468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crosstabs'!$J$116:$J$120</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crosstabs'!$L$116:$L$120</c:f>
              <c:numCache>
                <c:formatCode>###0</c:formatCode>
                <c:ptCount val="5"/>
                <c:pt idx="0">
                  <c:v>1</c:v>
                </c:pt>
                <c:pt idx="1">
                  <c:v>6</c:v>
                </c:pt>
                <c:pt idx="2">
                  <c:v>2</c:v>
                </c:pt>
                <c:pt idx="3">
                  <c:v>2</c:v>
                </c:pt>
              </c:numCache>
            </c:numRef>
          </c:val>
          <c:extLst>
            <c:ext xmlns:c16="http://schemas.microsoft.com/office/drawing/2014/chart" uri="{C3380CC4-5D6E-409C-BE32-E72D297353CC}">
              <c16:uniqueId val="{00000004-1099-4DD0-8842-1FB197464684}"/>
            </c:ext>
          </c:extLst>
        </c:ser>
        <c:ser>
          <c:idx val="0"/>
          <c:order val="2"/>
          <c:tx>
            <c:strRef>
              <c:f>'Q1 crosstabs'!$K$115</c:f>
              <c:strCache>
                <c:ptCount val="1"/>
                <c:pt idx="0">
                  <c:v>I did not do this prior to COVID-19 restrictions/Not applicable</c:v>
                </c:pt>
              </c:strCache>
            </c:strRef>
          </c:tx>
          <c:spPr>
            <a:solidFill>
              <a:srgbClr val="955E86"/>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1099-4DD0-8842-1FB19746468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 crosstabs'!$J$116:$J$120</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crosstabs'!$K$116:$K$120</c:f>
              <c:numCache>
                <c:formatCode>###0</c:formatCode>
                <c:ptCount val="5"/>
                <c:pt idx="0">
                  <c:v>1</c:v>
                </c:pt>
                <c:pt idx="1">
                  <c:v>2</c:v>
                </c:pt>
                <c:pt idx="2">
                  <c:v>8</c:v>
                </c:pt>
                <c:pt idx="3">
                  <c:v>7</c:v>
                </c:pt>
                <c:pt idx="4">
                  <c:v>120</c:v>
                </c:pt>
              </c:numCache>
            </c:numRef>
          </c:val>
          <c:extLst>
            <c:ext xmlns:c16="http://schemas.microsoft.com/office/drawing/2014/chart" uri="{C3380CC4-5D6E-409C-BE32-E72D297353CC}">
              <c16:uniqueId val="{00000006-1099-4DD0-8842-1FB197464684}"/>
            </c:ext>
          </c:extLst>
        </c:ser>
        <c:ser>
          <c:idx val="3"/>
          <c:order val="3"/>
          <c:tx>
            <c:strRef>
              <c:f>'Q1 crosstabs'!$N$115</c:f>
              <c:strCache>
                <c:ptCount val="1"/>
              </c:strCache>
            </c:strRef>
          </c:tx>
          <c:spPr>
            <a:solidFill>
              <a:schemeClr val="bg1"/>
            </a:solidFill>
            <a:ln>
              <a:noFill/>
            </a:ln>
            <a:effectLst/>
          </c:spPr>
          <c:invertIfNegative val="0"/>
          <c:dLbls>
            <c:dLbl>
              <c:idx val="0"/>
              <c:tx>
                <c:rich>
                  <a:bodyPr/>
                  <a:lstStyle/>
                  <a:p>
                    <a:fld id="{B62EE4C2-5EDB-4BBE-BF1F-8F94CB985D57}" type="CELLRANGE">
                      <a:rPr lang="en-US"/>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1099-4DD0-8842-1FB197464684}"/>
                </c:ext>
              </c:extLst>
            </c:dLbl>
            <c:dLbl>
              <c:idx val="1"/>
              <c:tx>
                <c:rich>
                  <a:bodyPr/>
                  <a:lstStyle/>
                  <a:p>
                    <a:fld id="{D2F99CAF-5DDC-4A5B-A371-E54A100C0F80}"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1099-4DD0-8842-1FB197464684}"/>
                </c:ext>
              </c:extLst>
            </c:dLbl>
            <c:dLbl>
              <c:idx val="2"/>
              <c:tx>
                <c:rich>
                  <a:bodyPr/>
                  <a:lstStyle/>
                  <a:p>
                    <a:fld id="{EEACB8D3-9D8D-42EC-969D-F4D7D7B788AA}"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1099-4DD0-8842-1FB197464684}"/>
                </c:ext>
              </c:extLst>
            </c:dLbl>
            <c:dLbl>
              <c:idx val="3"/>
              <c:tx>
                <c:rich>
                  <a:bodyPr/>
                  <a:lstStyle/>
                  <a:p>
                    <a:fld id="{0393E964-18C1-4728-9046-0E7FCC6EFFD8}"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1099-4DD0-8842-1FB197464684}"/>
                </c:ext>
              </c:extLst>
            </c:dLbl>
            <c:dLbl>
              <c:idx val="4"/>
              <c:tx>
                <c:rich>
                  <a:bodyPr/>
                  <a:lstStyle/>
                  <a:p>
                    <a:fld id="{4326AFE4-5BFB-49DC-B738-C7F73334AD27}" type="CELLRANGE">
                      <a:rPr lang="en-GB"/>
                      <a:pPr/>
                      <a:t>[CELLRANGE]</a:t>
                    </a:fld>
                    <a:endParaRPr lang="en-GB"/>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1099-4DD0-8842-1FB197464684}"/>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'Q1 crosstabs'!$J$116:$J$120</c:f>
              <c:strCache>
                <c:ptCount val="5"/>
                <c:pt idx="0">
                  <c:v>I plan to do this in the next 3 months and I am looking forward to doing this</c:v>
                </c:pt>
                <c:pt idx="1">
                  <c:v>I plan to do this in the next 3 months but I am cautious about it</c:v>
                </c:pt>
                <c:pt idx="2">
                  <c:v>I do not plan to do this in the next 3 months but will in the future</c:v>
                </c:pt>
                <c:pt idx="3">
                  <c:v>I am not sure</c:v>
                </c:pt>
                <c:pt idx="4">
                  <c:v>I do not plan to do this in the future</c:v>
                </c:pt>
              </c:strCache>
            </c:strRef>
          </c:cat>
          <c:val>
            <c:numRef>
              <c:f>'Q1 crosstabs'!$N$116:$N$120</c:f>
              <c:numCache>
                <c:formatCode>###0</c:formatCode>
                <c:ptCount val="5"/>
                <c:pt idx="0">
                  <c:v>1</c:v>
                </c:pt>
                <c:pt idx="1">
                  <c:v>1</c:v>
                </c:pt>
                <c:pt idx="2" formatCode="General">
                  <c:v>1</c:v>
                </c:pt>
                <c:pt idx="3" formatCode="General">
                  <c:v>1</c:v>
                </c:pt>
                <c:pt idx="4" formatCode="General">
                  <c:v>1</c:v>
                </c:pt>
              </c:numCache>
            </c:numRef>
          </c:val>
          <c:extLst>
            <c:ext xmlns:c15="http://schemas.microsoft.com/office/drawing/2012/chart" uri="{02D57815-91ED-43cb-92C2-25804820EDAC}">
              <c15:datalabelsRange>
                <c15:f>'Q1 crosstabs'!$O$116:$O$120</c15:f>
                <c15:dlblRangeCache>
                  <c:ptCount val="5"/>
                  <c:pt idx="0">
                    <c:v>4%</c:v>
                  </c:pt>
                  <c:pt idx="1">
                    <c:v>6%</c:v>
                  </c:pt>
                  <c:pt idx="2">
                    <c:v>6%</c:v>
                  </c:pt>
                  <c:pt idx="3">
                    <c:v>6%</c:v>
                  </c:pt>
                  <c:pt idx="4">
                    <c:v>77%</c:v>
                  </c:pt>
                </c15:dlblRangeCache>
              </c15:datalabelsRange>
            </c:ext>
            <c:ext xmlns:c16="http://schemas.microsoft.com/office/drawing/2014/chart" uri="{C3380CC4-5D6E-409C-BE32-E72D297353CC}">
              <c16:uniqueId val="{0000000C-1099-4DD0-8842-1FB197464684}"/>
            </c:ext>
          </c:extLst>
        </c:ser>
        <c:dLbls>
          <c:showLegendKey val="0"/>
          <c:showVal val="0"/>
          <c:showCatName val="0"/>
          <c:showSerName val="0"/>
          <c:showPercent val="0"/>
          <c:showBubbleSize val="0"/>
        </c:dLbls>
        <c:gapWidth val="50"/>
        <c:overlap val="100"/>
        <c:axId val="1613124032"/>
        <c:axId val="1614930640"/>
      </c:barChart>
      <c:catAx>
        <c:axId val="16131240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595959"/>
                </a:solidFill>
                <a:latin typeface="Calibri" panose="020F0502020204030204" pitchFamily="34" charset="0"/>
                <a:ea typeface="+mn-ea"/>
                <a:cs typeface="Calibri" panose="020F0502020204030204" pitchFamily="34" charset="0"/>
              </a:defRPr>
            </a:pPr>
            <a:endParaRPr lang="en-US"/>
          </a:p>
        </c:txPr>
        <c:crossAx val="1614930640"/>
        <c:crosses val="autoZero"/>
        <c:auto val="1"/>
        <c:lblAlgn val="ctr"/>
        <c:lblOffset val="100"/>
        <c:noMultiLvlLbl val="0"/>
      </c:catAx>
      <c:valAx>
        <c:axId val="1614930640"/>
        <c:scaling>
          <c:orientation val="minMax"/>
        </c:scaling>
        <c:delete val="1"/>
        <c:axPos val="t"/>
        <c:numFmt formatCode="###0" sourceLinked="1"/>
        <c:majorTickMark val="none"/>
        <c:minorTickMark val="none"/>
        <c:tickLblPos val="nextTo"/>
        <c:crossAx val="1613124032"/>
        <c:crosses val="autoZero"/>
        <c:crossBetween val="between"/>
      </c:valAx>
      <c:spPr>
        <a:noFill/>
        <a:ln>
          <a:noFill/>
        </a:ln>
        <a:effectLst/>
      </c:spPr>
    </c:plotArea>
    <c:legend>
      <c:legendPos val="b"/>
      <c:layout>
        <c:manualLayout>
          <c:xMode val="edge"/>
          <c:yMode val="edge"/>
          <c:x val="3.3274226449562065E-2"/>
          <c:y val="0.8243073132275166"/>
          <c:w val="0.96203095074024847"/>
          <c:h val="0.1750438065934907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2">
                  <a:lumMod val="25000"/>
                </a:schemeClr>
              </a:solidFill>
              <a:latin typeface="+mn-lt"/>
              <a:ea typeface="+mn-ea"/>
              <a:cs typeface="+mn-cs"/>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68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49688" y="1"/>
            <a:ext cx="2946400" cy="496888"/>
          </a:xfrm>
          <a:prstGeom prst="rect">
            <a:avLst/>
          </a:prstGeom>
        </p:spPr>
        <p:txBody>
          <a:bodyPr vert="horz" lIns="91440" tIns="45720" rIns="91440" bIns="45720" rtlCol="0"/>
          <a:lstStyle>
            <a:lvl1pPr algn="r">
              <a:defRPr sz="1200"/>
            </a:lvl1pPr>
          </a:lstStyle>
          <a:p>
            <a:fld id="{09C3CAB2-09D7-4A8B-A01E-0DD8877B4379}" type="datetimeFigureOut">
              <a:rPr lang="en-GB" smtClean="0"/>
              <a:t>20/04/2021</a:t>
            </a:fld>
            <a:endParaRPr lang="en-GB" dirty="0"/>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BFF362E3-12F9-4822-99CC-1DB7EAC923AD}" type="slidenum">
              <a:rPr lang="en-GB" smtClean="0"/>
              <a:t>‹#›</a:t>
            </a:fld>
            <a:endParaRPr lang="en-GB" dirty="0"/>
          </a:p>
        </p:txBody>
      </p:sp>
    </p:spTree>
    <p:extLst>
      <p:ext uri="{BB962C8B-B14F-4D97-AF65-F5344CB8AC3E}">
        <p14:creationId xmlns:p14="http://schemas.microsoft.com/office/powerpoint/2010/main" val="30580133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1"/>
            <a:ext cx="2945659" cy="498056"/>
          </a:xfrm>
          <a:prstGeom prst="rect">
            <a:avLst/>
          </a:prstGeom>
        </p:spPr>
        <p:txBody>
          <a:bodyPr vert="horz" lIns="91440" tIns="45720" rIns="91440" bIns="45720" rtlCol="0"/>
          <a:lstStyle>
            <a:lvl1pPr algn="r">
              <a:defRPr sz="1200"/>
            </a:lvl1pPr>
          </a:lstStyle>
          <a:p>
            <a:fld id="{146AF9F2-513F-9E4C-9DE1-E4F299E3B5EA}" type="datetimeFigureOut">
              <a:rPr lang="en-GB" smtClean="0"/>
              <a:t>20/04/2021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5"/>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5"/>
            <a:ext cx="2945659" cy="498055"/>
          </a:xfrm>
          <a:prstGeom prst="rect">
            <a:avLst/>
          </a:prstGeom>
        </p:spPr>
        <p:txBody>
          <a:bodyPr vert="horz" lIns="91440" tIns="45720" rIns="91440" bIns="45720" rtlCol="0" anchor="b"/>
          <a:lstStyle>
            <a:lvl1pPr algn="r">
              <a:defRPr sz="1200"/>
            </a:lvl1pPr>
          </a:lstStyle>
          <a:p>
            <a:fld id="{C50D85B2-91C8-3D46-884D-BA432902C549}" type="slidenum">
              <a:rPr lang="en-GB" smtClean="0"/>
              <a:t>‹#›</a:t>
            </a:fld>
            <a:endParaRPr lang="en-GB" dirty="0"/>
          </a:p>
        </p:txBody>
      </p:sp>
    </p:spTree>
    <p:extLst>
      <p:ext uri="{BB962C8B-B14F-4D97-AF65-F5344CB8AC3E}">
        <p14:creationId xmlns:p14="http://schemas.microsoft.com/office/powerpoint/2010/main" val="185521656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a:t>
            </a:fld>
            <a:endParaRPr lang="en-GB" dirty="0"/>
          </a:p>
        </p:txBody>
      </p:sp>
    </p:spTree>
    <p:extLst>
      <p:ext uri="{BB962C8B-B14F-4D97-AF65-F5344CB8AC3E}">
        <p14:creationId xmlns:p14="http://schemas.microsoft.com/office/powerpoint/2010/main" val="1650137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759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9372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5269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759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7</a:t>
            </a:fld>
            <a:endParaRPr lang="en-GB" dirty="0"/>
          </a:p>
        </p:txBody>
      </p:sp>
    </p:spTree>
    <p:extLst>
      <p:ext uri="{BB962C8B-B14F-4D97-AF65-F5344CB8AC3E}">
        <p14:creationId xmlns:p14="http://schemas.microsoft.com/office/powerpoint/2010/main" val="1939372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2770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9</a:t>
            </a:fld>
            <a:endParaRPr lang="en-GB" dirty="0"/>
          </a:p>
        </p:txBody>
      </p:sp>
    </p:spTree>
    <p:extLst>
      <p:ext uri="{BB962C8B-B14F-4D97-AF65-F5344CB8AC3E}">
        <p14:creationId xmlns:p14="http://schemas.microsoft.com/office/powerpoint/2010/main" val="4193180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10</a:t>
            </a:fld>
            <a:endParaRPr lang="en-GB" dirty="0"/>
          </a:p>
        </p:txBody>
      </p:sp>
    </p:spTree>
    <p:extLst>
      <p:ext uri="{BB962C8B-B14F-4D97-AF65-F5344CB8AC3E}">
        <p14:creationId xmlns:p14="http://schemas.microsoft.com/office/powerpoint/2010/main" val="2062783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11</a:t>
            </a:fld>
            <a:endParaRPr lang="en-GB" dirty="0"/>
          </a:p>
        </p:txBody>
      </p:sp>
    </p:spTree>
    <p:extLst>
      <p:ext uri="{BB962C8B-B14F-4D97-AF65-F5344CB8AC3E}">
        <p14:creationId xmlns:p14="http://schemas.microsoft.com/office/powerpoint/2010/main" val="30815678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12</a:t>
            </a:fld>
            <a:endParaRPr lang="en-GB" dirty="0"/>
          </a:p>
        </p:txBody>
      </p:sp>
    </p:spTree>
    <p:extLst>
      <p:ext uri="{BB962C8B-B14F-4D97-AF65-F5344CB8AC3E}">
        <p14:creationId xmlns:p14="http://schemas.microsoft.com/office/powerpoint/2010/main" val="1035399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13</a:t>
            </a:fld>
            <a:endParaRPr lang="en-GB" dirty="0"/>
          </a:p>
        </p:txBody>
      </p:sp>
    </p:spTree>
    <p:extLst>
      <p:ext uri="{BB962C8B-B14F-4D97-AF65-F5344CB8AC3E}">
        <p14:creationId xmlns:p14="http://schemas.microsoft.com/office/powerpoint/2010/main" val="30612024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14</a:t>
            </a:fld>
            <a:endParaRPr lang="en-GB" dirty="0"/>
          </a:p>
        </p:txBody>
      </p:sp>
    </p:spTree>
    <p:extLst>
      <p:ext uri="{BB962C8B-B14F-4D97-AF65-F5344CB8AC3E}">
        <p14:creationId xmlns:p14="http://schemas.microsoft.com/office/powerpoint/2010/main" val="15641743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15</a:t>
            </a:fld>
            <a:endParaRPr lang="en-GB" dirty="0"/>
          </a:p>
        </p:txBody>
      </p:sp>
    </p:spTree>
    <p:extLst>
      <p:ext uri="{BB962C8B-B14F-4D97-AF65-F5344CB8AC3E}">
        <p14:creationId xmlns:p14="http://schemas.microsoft.com/office/powerpoint/2010/main" val="4279623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16</a:t>
            </a:fld>
            <a:endParaRPr lang="en-GB" dirty="0"/>
          </a:p>
        </p:txBody>
      </p:sp>
    </p:spTree>
    <p:extLst>
      <p:ext uri="{BB962C8B-B14F-4D97-AF65-F5344CB8AC3E}">
        <p14:creationId xmlns:p14="http://schemas.microsoft.com/office/powerpoint/2010/main" val="18750723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17</a:t>
            </a:fld>
            <a:endParaRPr lang="en-GB" dirty="0"/>
          </a:p>
        </p:txBody>
      </p:sp>
    </p:spTree>
    <p:extLst>
      <p:ext uri="{BB962C8B-B14F-4D97-AF65-F5344CB8AC3E}">
        <p14:creationId xmlns:p14="http://schemas.microsoft.com/office/powerpoint/2010/main" val="28702185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18</a:t>
            </a:fld>
            <a:endParaRPr lang="en-GB" dirty="0"/>
          </a:p>
        </p:txBody>
      </p:sp>
    </p:spTree>
    <p:extLst>
      <p:ext uri="{BB962C8B-B14F-4D97-AF65-F5344CB8AC3E}">
        <p14:creationId xmlns:p14="http://schemas.microsoft.com/office/powerpoint/2010/main" val="12035410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19</a:t>
            </a:fld>
            <a:endParaRPr lang="en-GB" dirty="0"/>
          </a:p>
        </p:txBody>
      </p:sp>
    </p:spTree>
    <p:extLst>
      <p:ext uri="{BB962C8B-B14F-4D97-AF65-F5344CB8AC3E}">
        <p14:creationId xmlns:p14="http://schemas.microsoft.com/office/powerpoint/2010/main" val="41567609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20</a:t>
            </a:fld>
            <a:endParaRPr lang="en-GB" dirty="0"/>
          </a:p>
        </p:txBody>
      </p:sp>
    </p:spTree>
    <p:extLst>
      <p:ext uri="{BB962C8B-B14F-4D97-AF65-F5344CB8AC3E}">
        <p14:creationId xmlns:p14="http://schemas.microsoft.com/office/powerpoint/2010/main" val="16296914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5971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95627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5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0" name="Rectangle 9"/>
          <p:cNvSpPr/>
          <p:nvPr userDrawn="1"/>
        </p:nvSpPr>
        <p:spPr>
          <a:xfrm>
            <a:off x="-61993" y="3266"/>
            <a:ext cx="9205993" cy="5143500"/>
          </a:xfrm>
          <a:prstGeom prst="rect">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Tree>
    <p:extLst>
      <p:ext uri="{BB962C8B-B14F-4D97-AF65-F5344CB8AC3E}">
        <p14:creationId xmlns:p14="http://schemas.microsoft.com/office/powerpoint/2010/main" val="20232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cSld name="3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34256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74036" y="1744895"/>
            <a:ext cx="7886700"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6" name="Oval 5"/>
          <p:cNvSpPr/>
          <p:nvPr userDrawn="1"/>
        </p:nvSpPr>
        <p:spPr>
          <a:xfrm>
            <a:off x="5034663" y="6047373"/>
            <a:ext cx="5077838" cy="5077838"/>
          </a:xfrm>
          <a:prstGeom prst="ellipse">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31815" y="5667287"/>
            <a:ext cx="1883535" cy="1020509"/>
          </a:xfrm>
          <a:prstGeom prst="rect">
            <a:avLst/>
          </a:prstGeom>
        </p:spPr>
      </p:pic>
    </p:spTree>
    <p:extLst>
      <p:ext uri="{BB962C8B-B14F-4D97-AF65-F5344CB8AC3E}">
        <p14:creationId xmlns:p14="http://schemas.microsoft.com/office/powerpoint/2010/main" val="2090644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7037E-7 L 0 0.03704 " pathEditMode="relative" rAng="0" ptsTypes="AA">
                                      <p:cBhvr>
                                        <p:cTn id="6" dur="1000" fill="hold"/>
                                        <p:tgtEl>
                                          <p:spTgt spid="8"/>
                                        </p:tgtEl>
                                        <p:attrNameLst>
                                          <p:attrName>ppt_x</p:attrName>
                                          <p:attrName>ppt_y</p:attrName>
                                        </p:attrNameLst>
                                      </p:cBhvr>
                                      <p:rCtr x="0" y="1852"/>
                                    </p:animMotion>
                                  </p:childTnLst>
                                </p:cTn>
                              </p:par>
                              <p:par>
                                <p:cTn id="7" presetID="6" presetClass="emph" presetSubtype="0" decel="100000" fill="hold" nodeType="withEffect">
                                  <p:stCondLst>
                                    <p:cond delay="0"/>
                                  </p:stCondLst>
                                  <p:childTnLst>
                                    <p:animScale>
                                      <p:cBhvr>
                                        <p:cTn id="8" dur="1000" fill="hold"/>
                                        <p:tgtEl>
                                          <p:spTgt spid="8"/>
                                        </p:tgtEl>
                                      </p:cBhvr>
                                      <p:by x="59000" y="59000"/>
                                    </p:animScale>
                                  </p:childTnLst>
                                </p:cTn>
                              </p:par>
                              <p:par>
                                <p:cTn id="9" presetID="19" presetClass="emph" presetSubtype="0" fill="hold" grpId="0" nodeType="withEffect">
                                  <p:stCondLst>
                                    <p:cond delay="0"/>
                                  </p:stCondLst>
                                  <p:childTnLst>
                                    <p:animClr clrSpc="rgb" dir="cw">
                                      <p:cBhvr override="childStyle">
                                        <p:cTn id="10" dur="500" fill="hold"/>
                                        <p:tgtEl>
                                          <p:spTgt spid="6"/>
                                        </p:tgtEl>
                                        <p:attrNameLst>
                                          <p:attrName>style.color</p:attrName>
                                        </p:attrNameLst>
                                      </p:cBhvr>
                                      <p:to>
                                        <a:srgbClr val="FFFFFF"/>
                                      </p:to>
                                    </p:animClr>
                                    <p:animClr clrSpc="rgb" dir="cw">
                                      <p:cBhvr>
                                        <p:cTn id="11" dur="500" fill="hold"/>
                                        <p:tgtEl>
                                          <p:spTgt spid="6"/>
                                        </p:tgtEl>
                                        <p:attrNameLst>
                                          <p:attrName>fillcolor</p:attrName>
                                        </p:attrNameLst>
                                      </p:cBhvr>
                                      <p:to>
                                        <a:srgbClr val="FFFFFF"/>
                                      </p:to>
                                    </p:animClr>
                                    <p:set>
                                      <p:cBhvr>
                                        <p:cTn id="12" dur="500" fill="hold"/>
                                        <p:tgtEl>
                                          <p:spTgt spid="6"/>
                                        </p:tgtEl>
                                        <p:attrNameLst>
                                          <p:attrName>fill.type</p:attrName>
                                        </p:attrNameLst>
                                      </p:cBhvr>
                                      <p:to>
                                        <p:strVal val="solid"/>
                                      </p:to>
                                    </p:set>
                                    <p:set>
                                      <p:cBhvr>
                                        <p:cTn id="13" dur="500" fill="hold"/>
                                        <p:tgtEl>
                                          <p:spTgt spid="6"/>
                                        </p:tgtEl>
                                        <p:attrNameLst>
                                          <p:attrName>fill.on</p:attrName>
                                        </p:attrNameLst>
                                      </p:cBhvr>
                                      <p:to>
                                        <p:strVal val="true"/>
                                      </p:to>
                                    </p:set>
                                  </p:childTnLst>
                                </p:cTn>
                              </p:par>
                              <p:par>
                                <p:cTn id="14" presetID="42" presetClass="path" presetSubtype="0" accel="50000" decel="50000" fill="hold" grpId="1" nodeType="withEffect">
                                  <p:stCondLst>
                                    <p:cond delay="0"/>
                                  </p:stCondLst>
                                  <p:childTnLst>
                                    <p:animMotion origin="layout" path="M 0 4.07407E-6 L 0 0.13086 " pathEditMode="relative" rAng="0" ptsTypes="AA">
                                      <p:cBhvr>
                                        <p:cTn id="15" dur="1000" fill="hold"/>
                                        <p:tgtEl>
                                          <p:spTgt spid="6"/>
                                        </p:tgtEl>
                                        <p:attrNameLst>
                                          <p:attrName>ppt_x</p:attrName>
                                          <p:attrName>ppt_y</p:attrName>
                                        </p:attrNameLst>
                                      </p:cBhvr>
                                      <p:rCtr x="0" y="654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extLst>
    <p:ext uri="{DCECCB84-F9BA-43D5-87BE-67443E8EF086}">
      <p15:sldGuideLst xmlns:p15="http://schemas.microsoft.com/office/powerpoint/2012/main">
        <p15:guide id="1" orient="horz" pos="1620" userDrawn="1">
          <p15:clr>
            <a:srgbClr val="FBAE40"/>
          </p15:clr>
        </p15:guide>
        <p15:guide id="2" orient="horz" pos="1053"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28650" y="1617785"/>
            <a:ext cx="7886700"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Tree>
    <p:extLst>
      <p:ext uri="{BB962C8B-B14F-4D97-AF65-F5344CB8AC3E}">
        <p14:creationId xmlns:p14="http://schemas.microsoft.com/office/powerpoint/2010/main" val="1132890297"/>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3872098" cy="919810"/>
          </a:xfrm>
        </p:spPr>
        <p:txBody>
          <a:bodyPr/>
          <a:lstStyle/>
          <a:p>
            <a:r>
              <a:rPr lang="en-US"/>
              <a:t>Click to edit Master title style</a:t>
            </a:r>
            <a:endParaRPr lang="en-US" dirty="0"/>
          </a:p>
        </p:txBody>
      </p:sp>
      <p:sp>
        <p:nvSpPr>
          <p:cNvPr id="3" name="Content Placeholder 2"/>
          <p:cNvSpPr>
            <a:spLocks noGrp="1"/>
          </p:cNvSpPr>
          <p:nvPr>
            <p:ph idx="1"/>
          </p:nvPr>
        </p:nvSpPr>
        <p:spPr>
          <a:xfrm>
            <a:off x="628650" y="1617785"/>
            <a:ext cx="3872098"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3981326"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6" name="Picture Placeholder 5"/>
          <p:cNvSpPr>
            <a:spLocks noGrp="1"/>
          </p:cNvSpPr>
          <p:nvPr>
            <p:ph type="pic" sz="quarter" idx="11"/>
          </p:nvPr>
        </p:nvSpPr>
        <p:spPr>
          <a:xfrm>
            <a:off x="4572000" y="0"/>
            <a:ext cx="4572000" cy="5143500"/>
          </a:xfrm>
        </p:spPr>
        <p:txBody>
          <a:bodyPr/>
          <a:lstStyle/>
          <a:p>
            <a:endParaRPr lang="en-GB" dirty="0"/>
          </a:p>
        </p:txBody>
      </p:sp>
      <p:sp>
        <p:nvSpPr>
          <p:cNvPr id="10" name="Oval 9"/>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449664643"/>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617786"/>
            <a:ext cx="3886200" cy="268275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617786"/>
            <a:ext cx="3886200" cy="268275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p:cNvCxnSpPr/>
          <p:nvPr userDrawn="1"/>
        </p:nvCxnSpPr>
        <p:spPr>
          <a:xfrm>
            <a:off x="628650" y="1071309"/>
            <a:ext cx="1773679" cy="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Tree>
    <p:extLst>
      <p:ext uri="{BB962C8B-B14F-4D97-AF65-F5344CB8AC3E}">
        <p14:creationId xmlns:p14="http://schemas.microsoft.com/office/powerpoint/2010/main" val="515743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25" name="Content Placeholder 3"/>
          <p:cNvSpPr>
            <a:spLocks noGrp="1"/>
          </p:cNvSpPr>
          <p:nvPr>
            <p:ph sz="half" idx="12" hasCustomPrompt="1"/>
          </p:nvPr>
        </p:nvSpPr>
        <p:spPr>
          <a:xfrm>
            <a:off x="6839177" y="2215446"/>
            <a:ext cx="1928424" cy="2493382"/>
          </a:xfrm>
        </p:spPr>
        <p:txBody>
          <a:bodyPr/>
          <a:lstStyle>
            <a:lvl1pPr>
              <a:defRPr sz="2000"/>
            </a:lvl1pPr>
          </a:lstStyle>
          <a:p>
            <a:pPr lvl="0"/>
            <a:r>
              <a:rPr lang="en-US" dirty="0"/>
              <a:t>Click to </a:t>
            </a:r>
            <a:r>
              <a:rPr lang="en-US" dirty="0" err="1"/>
              <a:t>dit</a:t>
            </a:r>
            <a:r>
              <a:rPr lang="en-US" dirty="0"/>
              <a: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6839176"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ontent Placeholder 3"/>
          <p:cNvSpPr>
            <a:spLocks noGrp="1"/>
          </p:cNvSpPr>
          <p:nvPr>
            <p:ph sz="half" idx="15"/>
          </p:nvPr>
        </p:nvSpPr>
        <p:spPr>
          <a:xfrm>
            <a:off x="4784234" y="2215446"/>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4784233"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2684784"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2684783"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764034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25" name="Content Placeholder 3"/>
          <p:cNvSpPr>
            <a:spLocks noGrp="1"/>
          </p:cNvSpPr>
          <p:nvPr>
            <p:ph sz="half" idx="12" hasCustomPrompt="1"/>
          </p:nvPr>
        </p:nvSpPr>
        <p:spPr>
          <a:xfrm>
            <a:off x="6839177" y="2215446"/>
            <a:ext cx="1928424" cy="2493382"/>
          </a:xfrm>
        </p:spPr>
        <p:txBody>
          <a:bodyPr/>
          <a:lstStyle>
            <a:lvl1pPr>
              <a:defRPr sz="2000"/>
            </a:lvl1pPr>
          </a:lstStyle>
          <a:p>
            <a:pPr lvl="0"/>
            <a:r>
              <a:rPr lang="en-US" dirty="0"/>
              <a:t>Click to </a:t>
            </a:r>
            <a:r>
              <a:rPr lang="en-US" dirty="0" err="1"/>
              <a:t>dit</a:t>
            </a:r>
            <a:r>
              <a:rPr lang="en-US" dirty="0"/>
              <a: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6839176"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ontent Placeholder 3"/>
          <p:cNvSpPr>
            <a:spLocks noGrp="1"/>
          </p:cNvSpPr>
          <p:nvPr>
            <p:ph sz="half" idx="15"/>
          </p:nvPr>
        </p:nvSpPr>
        <p:spPr>
          <a:xfrm>
            <a:off x="4784234" y="2215446"/>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4784233"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2684784"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2684783"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532553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6043915"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6043915"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336876"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336876"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1"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280045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6043915"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6043915"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336876"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336876"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1"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386073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5944652"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5944652"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237613"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237613"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530578"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530578"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280954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895388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7348011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294915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sp>
        <p:nvSpPr>
          <p:cNvPr id="14" name="Text Placeholder 10"/>
          <p:cNvSpPr>
            <a:spLocks noGrp="1"/>
          </p:cNvSpPr>
          <p:nvPr>
            <p:ph type="body" sz="quarter" idx="12" hasCustomPrompt="1"/>
          </p:nvPr>
        </p:nvSpPr>
        <p:spPr>
          <a:xfrm>
            <a:off x="19396" y="408658"/>
            <a:ext cx="1389414" cy="1157534"/>
          </a:xfrm>
        </p:spPr>
        <p:txBody>
          <a:bodyPr>
            <a:noAutofit/>
          </a:bodyPr>
          <a:lstStyle>
            <a:lvl1pPr marL="0" indent="0">
              <a:buNone/>
              <a:defRPr sz="19900" b="0" i="1">
                <a:solidFill>
                  <a:srgbClr val="F4F4F4"/>
                </a:solidFill>
                <a:latin typeface="Playfair Display" charset="0"/>
                <a:ea typeface="Playfair Display" charset="0"/>
                <a:cs typeface="Playfair Display" charset="0"/>
              </a:defRPr>
            </a:lvl1pPr>
          </a:lstStyle>
          <a:p>
            <a:pPr lvl="0"/>
            <a:r>
              <a:rPr lang="en-US" dirty="0"/>
              <a:t>“</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1366194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1068743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5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0" name="Rectangle 9"/>
          <p:cNvSpPr/>
          <p:nvPr userDrawn="1"/>
        </p:nvSpPr>
        <p:spPr>
          <a:xfrm>
            <a:off x="-61993" y="3266"/>
            <a:ext cx="9205993" cy="51435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Tree>
    <p:extLst>
      <p:ext uri="{BB962C8B-B14F-4D97-AF65-F5344CB8AC3E}">
        <p14:creationId xmlns:p14="http://schemas.microsoft.com/office/powerpoint/2010/main" val="27052622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rgbClr val="649D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sp>
        <p:nvSpPr>
          <p:cNvPr id="14" name="Text Placeholder 10"/>
          <p:cNvSpPr>
            <a:spLocks noGrp="1"/>
          </p:cNvSpPr>
          <p:nvPr>
            <p:ph type="body" sz="quarter" idx="12" hasCustomPrompt="1"/>
          </p:nvPr>
        </p:nvSpPr>
        <p:spPr>
          <a:xfrm>
            <a:off x="19396" y="408658"/>
            <a:ext cx="1389414" cy="1157534"/>
          </a:xfrm>
        </p:spPr>
        <p:txBody>
          <a:bodyPr>
            <a:noAutofit/>
          </a:bodyPr>
          <a:lstStyle>
            <a:lvl1pPr marL="0" indent="0">
              <a:buNone/>
              <a:defRPr sz="19900" b="0" i="1">
                <a:solidFill>
                  <a:srgbClr val="F4F4F4"/>
                </a:solidFill>
                <a:latin typeface="Playfair Display" charset="0"/>
                <a:ea typeface="Playfair Display" charset="0"/>
                <a:cs typeface="Playfair Display" charset="0"/>
              </a:defRPr>
            </a:lvl1pPr>
          </a:lstStyle>
          <a:p>
            <a:pPr lvl="0"/>
            <a:r>
              <a:rPr lang="en-US" dirty="0"/>
              <a:t>“</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2816954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191153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5742180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390049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7943436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4590250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36004109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0086263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74036" y="1744895"/>
            <a:ext cx="7886700"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6" name="Oval 5"/>
          <p:cNvSpPr/>
          <p:nvPr userDrawn="1"/>
        </p:nvSpPr>
        <p:spPr>
          <a:xfrm>
            <a:off x="5034663" y="6047373"/>
            <a:ext cx="5077838" cy="5077838"/>
          </a:xfrm>
          <a:prstGeom prst="ellipse">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31815" y="5667287"/>
            <a:ext cx="1883535" cy="1020509"/>
          </a:xfrm>
          <a:prstGeom prst="rect">
            <a:avLst/>
          </a:prstGeom>
        </p:spPr>
      </p:pic>
    </p:spTree>
    <p:extLst>
      <p:ext uri="{BB962C8B-B14F-4D97-AF65-F5344CB8AC3E}">
        <p14:creationId xmlns:p14="http://schemas.microsoft.com/office/powerpoint/2010/main" val="1537987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7037E-7 L 0 0.03704 " pathEditMode="relative" rAng="0" ptsTypes="AA">
                                      <p:cBhvr>
                                        <p:cTn id="6" dur="1000" fill="hold"/>
                                        <p:tgtEl>
                                          <p:spTgt spid="8"/>
                                        </p:tgtEl>
                                        <p:attrNameLst>
                                          <p:attrName>ppt_x</p:attrName>
                                          <p:attrName>ppt_y</p:attrName>
                                        </p:attrNameLst>
                                      </p:cBhvr>
                                      <p:rCtr x="0" y="1852"/>
                                    </p:animMotion>
                                  </p:childTnLst>
                                </p:cTn>
                              </p:par>
                              <p:par>
                                <p:cTn id="7" presetID="6" presetClass="emph" presetSubtype="0" decel="100000" fill="hold" nodeType="withEffect">
                                  <p:stCondLst>
                                    <p:cond delay="0"/>
                                  </p:stCondLst>
                                  <p:childTnLst>
                                    <p:animScale>
                                      <p:cBhvr>
                                        <p:cTn id="8" dur="1000" fill="hold"/>
                                        <p:tgtEl>
                                          <p:spTgt spid="8"/>
                                        </p:tgtEl>
                                      </p:cBhvr>
                                      <p:by x="59000" y="59000"/>
                                    </p:animScale>
                                  </p:childTnLst>
                                </p:cTn>
                              </p:par>
                              <p:par>
                                <p:cTn id="9" presetID="19" presetClass="emph" presetSubtype="0" fill="hold" grpId="0" nodeType="withEffect">
                                  <p:stCondLst>
                                    <p:cond delay="0"/>
                                  </p:stCondLst>
                                  <p:childTnLst>
                                    <p:animClr clrSpc="rgb" dir="cw">
                                      <p:cBhvr override="childStyle">
                                        <p:cTn id="10" dur="500" fill="hold"/>
                                        <p:tgtEl>
                                          <p:spTgt spid="6"/>
                                        </p:tgtEl>
                                        <p:attrNameLst>
                                          <p:attrName>style.color</p:attrName>
                                        </p:attrNameLst>
                                      </p:cBhvr>
                                      <p:to>
                                        <a:srgbClr val="FFFFFF"/>
                                      </p:to>
                                    </p:animClr>
                                    <p:animClr clrSpc="rgb" dir="cw">
                                      <p:cBhvr>
                                        <p:cTn id="11" dur="500" fill="hold"/>
                                        <p:tgtEl>
                                          <p:spTgt spid="6"/>
                                        </p:tgtEl>
                                        <p:attrNameLst>
                                          <p:attrName>fillcolor</p:attrName>
                                        </p:attrNameLst>
                                      </p:cBhvr>
                                      <p:to>
                                        <a:srgbClr val="FFFFFF"/>
                                      </p:to>
                                    </p:animClr>
                                    <p:set>
                                      <p:cBhvr>
                                        <p:cTn id="12" dur="500" fill="hold"/>
                                        <p:tgtEl>
                                          <p:spTgt spid="6"/>
                                        </p:tgtEl>
                                        <p:attrNameLst>
                                          <p:attrName>fill.type</p:attrName>
                                        </p:attrNameLst>
                                      </p:cBhvr>
                                      <p:to>
                                        <p:strVal val="solid"/>
                                      </p:to>
                                    </p:set>
                                    <p:set>
                                      <p:cBhvr>
                                        <p:cTn id="13" dur="500" fill="hold"/>
                                        <p:tgtEl>
                                          <p:spTgt spid="6"/>
                                        </p:tgtEl>
                                        <p:attrNameLst>
                                          <p:attrName>fill.on</p:attrName>
                                        </p:attrNameLst>
                                      </p:cBhvr>
                                      <p:to>
                                        <p:strVal val="true"/>
                                      </p:to>
                                    </p:set>
                                  </p:childTnLst>
                                </p:cTn>
                              </p:par>
                              <p:par>
                                <p:cTn id="14" presetID="42" presetClass="path" presetSubtype="0" accel="50000" decel="50000" fill="hold" grpId="1" nodeType="withEffect">
                                  <p:stCondLst>
                                    <p:cond delay="0"/>
                                  </p:stCondLst>
                                  <p:childTnLst>
                                    <p:animMotion origin="layout" path="M 0 4.07407E-6 L 0 0.13086 " pathEditMode="relative" rAng="0" ptsTypes="AA">
                                      <p:cBhvr>
                                        <p:cTn id="15" dur="1000" fill="hold"/>
                                        <p:tgtEl>
                                          <p:spTgt spid="6"/>
                                        </p:tgtEl>
                                        <p:attrNameLst>
                                          <p:attrName>ppt_x</p:attrName>
                                          <p:attrName>ppt_y</p:attrName>
                                        </p:attrNameLst>
                                      </p:cBhvr>
                                      <p:rCtr x="0" y="654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28650" y="1617785"/>
            <a:ext cx="7886700"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11" name="Oval 10"/>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2638991315"/>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3872098" cy="919810"/>
          </a:xfrm>
        </p:spPr>
        <p:txBody>
          <a:bodyPr/>
          <a:lstStyle/>
          <a:p>
            <a:r>
              <a:rPr lang="en-US"/>
              <a:t>Click to edit Master title style</a:t>
            </a:r>
            <a:endParaRPr lang="en-US" dirty="0"/>
          </a:p>
        </p:txBody>
      </p:sp>
      <p:sp>
        <p:nvSpPr>
          <p:cNvPr id="3" name="Content Placeholder 2"/>
          <p:cNvSpPr>
            <a:spLocks noGrp="1"/>
          </p:cNvSpPr>
          <p:nvPr>
            <p:ph idx="1"/>
          </p:nvPr>
        </p:nvSpPr>
        <p:spPr>
          <a:xfrm>
            <a:off x="628650" y="1617785"/>
            <a:ext cx="3872098"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3981326"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6" name="Picture Placeholder 5"/>
          <p:cNvSpPr>
            <a:spLocks noGrp="1"/>
          </p:cNvSpPr>
          <p:nvPr>
            <p:ph type="pic" sz="quarter" idx="11"/>
          </p:nvPr>
        </p:nvSpPr>
        <p:spPr>
          <a:xfrm>
            <a:off x="4572000" y="0"/>
            <a:ext cx="4572000" cy="5143500"/>
          </a:xfrm>
        </p:spPr>
        <p:txBody>
          <a:bodyPr/>
          <a:lstStyle/>
          <a:p>
            <a:endParaRPr lang="en-GB" dirty="0"/>
          </a:p>
        </p:txBody>
      </p:sp>
      <p:sp>
        <p:nvSpPr>
          <p:cNvPr id="10" name="Oval 9"/>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910528846"/>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617786"/>
            <a:ext cx="3886200" cy="268275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617786"/>
            <a:ext cx="3886200" cy="268275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p:cNvCxnSpPr/>
          <p:nvPr userDrawn="1"/>
        </p:nvCxnSpPr>
        <p:spPr>
          <a:xfrm>
            <a:off x="628650" y="1071309"/>
            <a:ext cx="1773679" cy="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Tree>
    <p:extLst>
      <p:ext uri="{BB962C8B-B14F-4D97-AF65-F5344CB8AC3E}">
        <p14:creationId xmlns:p14="http://schemas.microsoft.com/office/powerpoint/2010/main" val="19783365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25" name="Content Placeholder 3"/>
          <p:cNvSpPr>
            <a:spLocks noGrp="1"/>
          </p:cNvSpPr>
          <p:nvPr>
            <p:ph sz="half" idx="12" hasCustomPrompt="1"/>
          </p:nvPr>
        </p:nvSpPr>
        <p:spPr>
          <a:xfrm>
            <a:off x="6839177" y="2215446"/>
            <a:ext cx="1928424" cy="2493382"/>
          </a:xfrm>
        </p:spPr>
        <p:txBody>
          <a:bodyPr/>
          <a:lstStyle>
            <a:lvl1pPr>
              <a:defRPr sz="2000"/>
            </a:lvl1pPr>
          </a:lstStyle>
          <a:p>
            <a:pPr lvl="0"/>
            <a:r>
              <a:rPr lang="en-US" dirty="0"/>
              <a:t>Click to </a:t>
            </a:r>
            <a:r>
              <a:rPr lang="en-US" dirty="0" err="1"/>
              <a:t>dit</a:t>
            </a:r>
            <a:r>
              <a:rPr lang="en-US" dirty="0"/>
              <a: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6839176"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ontent Placeholder 3"/>
          <p:cNvSpPr>
            <a:spLocks noGrp="1"/>
          </p:cNvSpPr>
          <p:nvPr>
            <p:ph sz="half" idx="15"/>
          </p:nvPr>
        </p:nvSpPr>
        <p:spPr>
          <a:xfrm>
            <a:off x="4784234" y="2215446"/>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4784233"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2684784"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2684783"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5862627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25" name="Content Placeholder 3"/>
          <p:cNvSpPr>
            <a:spLocks noGrp="1"/>
          </p:cNvSpPr>
          <p:nvPr>
            <p:ph sz="half" idx="12" hasCustomPrompt="1"/>
          </p:nvPr>
        </p:nvSpPr>
        <p:spPr>
          <a:xfrm>
            <a:off x="6839177" y="2215446"/>
            <a:ext cx="1928424" cy="2493382"/>
          </a:xfrm>
        </p:spPr>
        <p:txBody>
          <a:bodyPr/>
          <a:lstStyle>
            <a:lvl1pPr>
              <a:defRPr sz="2000"/>
            </a:lvl1pPr>
          </a:lstStyle>
          <a:p>
            <a:pPr lvl="0"/>
            <a:r>
              <a:rPr lang="en-US" dirty="0"/>
              <a:t>Click to </a:t>
            </a:r>
            <a:r>
              <a:rPr lang="en-US" dirty="0" err="1"/>
              <a:t>dit</a:t>
            </a:r>
            <a:r>
              <a:rPr lang="en-US" dirty="0"/>
              <a: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6839176"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ontent Placeholder 3"/>
          <p:cNvSpPr>
            <a:spLocks noGrp="1"/>
          </p:cNvSpPr>
          <p:nvPr>
            <p:ph sz="half" idx="15"/>
          </p:nvPr>
        </p:nvSpPr>
        <p:spPr>
          <a:xfrm>
            <a:off x="4784234" y="2215446"/>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4784233"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2684784"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2684783"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1671227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6043915"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6043915"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336876"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336876"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1"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5048975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6043915"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6043915"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336876"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336876"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1"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742356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5944652"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5944652"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237613"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237613"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530578"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530578"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8414004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7273235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6736263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9877497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sp>
        <p:nvSpPr>
          <p:cNvPr id="14" name="Text Placeholder 10"/>
          <p:cNvSpPr>
            <a:spLocks noGrp="1"/>
          </p:cNvSpPr>
          <p:nvPr>
            <p:ph type="body" sz="quarter" idx="12" hasCustomPrompt="1"/>
          </p:nvPr>
        </p:nvSpPr>
        <p:spPr>
          <a:xfrm>
            <a:off x="19396" y="408658"/>
            <a:ext cx="1389414" cy="1157534"/>
          </a:xfrm>
        </p:spPr>
        <p:txBody>
          <a:bodyPr>
            <a:noAutofit/>
          </a:bodyPr>
          <a:lstStyle>
            <a:lvl1pPr marL="0" indent="0">
              <a:buNone/>
              <a:defRPr sz="19900" b="0" i="1">
                <a:solidFill>
                  <a:srgbClr val="F4F4F4"/>
                </a:solidFill>
                <a:latin typeface="Playfair Display" charset="0"/>
                <a:ea typeface="Playfair Display" charset="0"/>
                <a:cs typeface="Playfair Display" charset="0"/>
              </a:defRPr>
            </a:lvl1pPr>
          </a:lstStyle>
          <a:p>
            <a:pPr lvl="0"/>
            <a:r>
              <a:rPr lang="en-US" dirty="0"/>
              <a:t>“</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233017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1.png"/><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2.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2" name="Title Placeholder 1"/>
          <p:cNvSpPr>
            <a:spLocks noGrp="1"/>
          </p:cNvSpPr>
          <p:nvPr>
            <p:ph type="title"/>
          </p:nvPr>
        </p:nvSpPr>
        <p:spPr>
          <a:xfrm>
            <a:off x="628650" y="54107"/>
            <a:ext cx="7886700" cy="91981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28650" y="1169025"/>
            <a:ext cx="7886700" cy="314326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Oval 8"/>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11" name="Picture 10"/>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3822654105"/>
      </p:ext>
    </p:extLst>
  </p:cSld>
  <p:clrMap bg1="lt1" tx1="dk1" bg2="lt2" tx2="dk2" accent1="accent1" accent2="accent2" accent3="accent3" accent4="accent4" accent5="accent5" accent6="accent6" hlink="hlink" folHlink="folHlink"/>
  <p:sldLayoutIdLst>
    <p:sldLayoutId id="2147483684" r:id="rId1"/>
    <p:sldLayoutId id="2147483696" r:id="rId2"/>
    <p:sldLayoutId id="2147483672" r:id="rId3"/>
    <p:sldLayoutId id="2147483682" r:id="rId4"/>
    <p:sldLayoutId id="2147483678" r:id="rId5"/>
    <p:sldLayoutId id="2147483673" r:id="rId6"/>
    <p:sldLayoutId id="2147483665" r:id="rId7"/>
    <p:sldLayoutId id="2147483689" r:id="rId8"/>
    <p:sldLayoutId id="2147483688" r:id="rId9"/>
    <p:sldLayoutId id="2147483691" r:id="rId10"/>
    <p:sldLayoutId id="2147483692" r:id="rId11"/>
    <p:sldLayoutId id="2147483690" r:id="rId12"/>
    <p:sldLayoutId id="2147483693" r:id="rId13"/>
    <p:sldLayoutId id="2147483694" r:id="rId14"/>
    <p:sldLayoutId id="2147483675" r:id="rId15"/>
    <p:sldLayoutId id="2147483722" r:id="rId16"/>
  </p:sldLayoutIdLst>
  <p:txStyles>
    <p:titleStyle>
      <a:lvl1pPr algn="l" defTabSz="685800" rtl="0" eaLnBrk="1" latinLnBrk="0" hangingPunct="1">
        <a:lnSpc>
          <a:spcPct val="90000"/>
        </a:lnSpc>
        <a:spcBef>
          <a:spcPct val="0"/>
        </a:spcBef>
        <a:buNone/>
        <a:defRPr sz="2800" b="0" i="1" kern="1200" spc="50" baseline="0">
          <a:solidFill>
            <a:schemeClr val="tx2"/>
          </a:solidFill>
          <a:latin typeface="Playfair Display" charset="0"/>
          <a:ea typeface="Playfair Display" charset="0"/>
          <a:cs typeface="Playfair Display" charset="0"/>
        </a:defRPr>
      </a:lvl1pPr>
    </p:titleStyle>
    <p:body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p15:clr>
            <a:srgbClr val="F26B43"/>
          </p15:clr>
        </p15:guide>
        <p15:guide id="2" orient="horz" pos="622">
          <p15:clr>
            <a:srgbClr val="F26B43"/>
          </p15:clr>
        </p15:guide>
        <p15:guide id="3" orient="horz" pos="32">
          <p15:clr>
            <a:srgbClr val="F26B43"/>
          </p15:clr>
        </p15:guide>
        <p15:guide id="4" orient="horz" pos="735">
          <p15:clr>
            <a:srgbClr val="F26B43"/>
          </p15:clr>
        </p15:guide>
        <p15:guide id="5" orient="horz" pos="1620">
          <p15:clr>
            <a:srgbClr val="F26B43"/>
          </p15:clr>
        </p15:guide>
        <p15:guide id="6" orient="horz" pos="270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2" name="Title Placeholder 1"/>
          <p:cNvSpPr>
            <a:spLocks noGrp="1"/>
          </p:cNvSpPr>
          <p:nvPr>
            <p:ph type="title"/>
          </p:nvPr>
        </p:nvSpPr>
        <p:spPr>
          <a:xfrm>
            <a:off x="628650" y="54107"/>
            <a:ext cx="7886700" cy="91981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28650" y="1169025"/>
            <a:ext cx="7886700" cy="314326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Oval 8"/>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11" name="Picture 10"/>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168215032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 id="2147483718" r:id="rId19"/>
    <p:sldLayoutId id="2147483719" r:id="rId20"/>
    <p:sldLayoutId id="2147483720" r:id="rId21"/>
    <p:sldLayoutId id="2147483721" r:id="rId22"/>
  </p:sldLayoutIdLst>
  <p:txStyles>
    <p:titleStyle>
      <a:lvl1pPr algn="l" defTabSz="685800" rtl="0" eaLnBrk="1" latinLnBrk="0" hangingPunct="1">
        <a:lnSpc>
          <a:spcPct val="90000"/>
        </a:lnSpc>
        <a:spcBef>
          <a:spcPct val="0"/>
        </a:spcBef>
        <a:buNone/>
        <a:defRPr sz="2800" b="0" i="1" kern="1200" spc="50" baseline="0">
          <a:solidFill>
            <a:schemeClr val="tx2"/>
          </a:solidFill>
          <a:latin typeface="Playfair Display" charset="0"/>
          <a:ea typeface="Playfair Display" charset="0"/>
          <a:cs typeface="Playfair Display" charset="0"/>
        </a:defRPr>
      </a:lvl1pPr>
    </p:titleStyle>
    <p:body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p15:clr>
            <a:srgbClr val="F26B43"/>
          </p15:clr>
        </p15:guide>
        <p15:guide id="2" orient="horz" pos="622">
          <p15:clr>
            <a:srgbClr val="F26B43"/>
          </p15:clr>
        </p15:guide>
        <p15:guide id="3" orient="horz" pos="32">
          <p15:clr>
            <a:srgbClr val="F26B43"/>
          </p15:clr>
        </p15:guide>
        <p15:guide id="4" orient="horz" pos="735">
          <p15:clr>
            <a:srgbClr val="F26B43"/>
          </p15:clr>
        </p15:guide>
        <p15:guide id="5" orient="horz" pos="1620">
          <p15:clr>
            <a:srgbClr val="F26B43"/>
          </p15:clr>
        </p15:guide>
        <p15:guide id="6" orient="horz" pos="270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011" y="-213795"/>
            <a:ext cx="9358011" cy="5357295"/>
          </a:xfrm>
          <a:prstGeom prst="rect">
            <a:avLst/>
          </a:prstGeom>
          <a:solidFill>
            <a:srgbClr val="6D2A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5" name="Oval 4"/>
          <p:cNvSpPr/>
          <p:nvPr/>
        </p:nvSpPr>
        <p:spPr>
          <a:xfrm>
            <a:off x="2033082" y="3638623"/>
            <a:ext cx="5077838" cy="5077838"/>
          </a:xfrm>
          <a:prstGeom prst="ellipse">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0230" y="4014487"/>
            <a:ext cx="1883535" cy="1020509"/>
          </a:xfrm>
          <a:prstGeom prst="rect">
            <a:avLst/>
          </a:prstGeom>
        </p:spPr>
      </p:pic>
      <p:sp>
        <p:nvSpPr>
          <p:cNvPr id="22" name="TextBox 21"/>
          <p:cNvSpPr txBox="1"/>
          <p:nvPr/>
        </p:nvSpPr>
        <p:spPr>
          <a:xfrm>
            <a:off x="643469" y="2721661"/>
            <a:ext cx="8048975" cy="338554"/>
          </a:xfrm>
          <a:prstGeom prst="rect">
            <a:avLst/>
          </a:prstGeom>
          <a:noFill/>
        </p:spPr>
        <p:txBody>
          <a:bodyPr wrap="square" rtlCol="0">
            <a:spAutoFit/>
          </a:bodyPr>
          <a:lstStyle/>
          <a:p>
            <a:pPr algn="ctr">
              <a:spcAft>
                <a:spcPts val="600"/>
              </a:spcAft>
            </a:pPr>
            <a:r>
              <a:rPr lang="en-GB" sz="1600" spc="50" dirty="0">
                <a:solidFill>
                  <a:srgbClr val="FFFFFF"/>
                </a:solidFill>
                <a:latin typeface="Core Mellow" panose="020F0503030302020204" pitchFamily="34" charset="0"/>
                <a:ea typeface="Playfair Display" charset="0"/>
                <a:cs typeface="Playfair Display" charset="0"/>
              </a:rPr>
              <a:t>CFE Research</a:t>
            </a:r>
          </a:p>
        </p:txBody>
      </p:sp>
      <p:sp>
        <p:nvSpPr>
          <p:cNvPr id="9" name="TextBox 8"/>
          <p:cNvSpPr txBox="1"/>
          <p:nvPr/>
        </p:nvSpPr>
        <p:spPr>
          <a:xfrm>
            <a:off x="2119494" y="832263"/>
            <a:ext cx="4691000" cy="1200329"/>
          </a:xfrm>
          <a:prstGeom prst="rect">
            <a:avLst/>
          </a:prstGeom>
          <a:noFill/>
        </p:spPr>
        <p:txBody>
          <a:bodyPr wrap="square" rtlCol="0">
            <a:spAutoFit/>
          </a:bodyPr>
          <a:lstStyle/>
          <a:p>
            <a:pPr algn="ctr"/>
            <a:r>
              <a:rPr lang="en-GB" sz="3600" b="1" spc="100" dirty="0">
                <a:solidFill>
                  <a:srgbClr val="FFFFFF"/>
                </a:solidFill>
                <a:latin typeface="Core Mellow" panose="020F0503030302020204" pitchFamily="34" charset="0"/>
                <a:cs typeface="Arial" panose="020B0604020202020204" pitchFamily="34" charset="0"/>
              </a:rPr>
              <a:t>Residents’ Panel: Poll 3 findings</a:t>
            </a:r>
          </a:p>
        </p:txBody>
      </p:sp>
    </p:spTree>
    <p:extLst>
      <p:ext uri="{BB962C8B-B14F-4D97-AF65-F5344CB8AC3E}">
        <p14:creationId xmlns:p14="http://schemas.microsoft.com/office/powerpoint/2010/main" val="713493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54107"/>
            <a:ext cx="7886700" cy="673295"/>
          </a:xfrm>
        </p:spPr>
        <p:txBody>
          <a:bodyPr vert="horz" lIns="91440" tIns="45720" rIns="91440" bIns="45720" rtlCol="0" anchor="b">
            <a:normAutofit/>
          </a:bodyPr>
          <a:lstStyle/>
          <a:p>
            <a:r>
              <a:rPr lang="en-GB" sz="2600" b="1" i="0" dirty="0">
                <a:solidFill>
                  <a:schemeClr val="accent3"/>
                </a:solidFill>
                <a:latin typeface="Core Mellow" panose="020F0503030302020204" pitchFamily="34" charset="0"/>
              </a:rPr>
              <a:t>Contents</a:t>
            </a:r>
          </a:p>
        </p:txBody>
      </p:sp>
      <p:sp>
        <p:nvSpPr>
          <p:cNvPr id="5" name="Content Placeholder 4"/>
          <p:cNvSpPr>
            <a:spLocks noGrp="1"/>
          </p:cNvSpPr>
          <p:nvPr>
            <p:ph idx="1"/>
          </p:nvPr>
        </p:nvSpPr>
        <p:spPr>
          <a:xfrm>
            <a:off x="628650" y="1061075"/>
            <a:ext cx="7886700" cy="3877006"/>
          </a:xfrm>
        </p:spPr>
        <p:txBody>
          <a:bodyPr>
            <a:normAutofit fontScale="92500" lnSpcReduction="20000"/>
          </a:bodyPr>
          <a:lstStyle/>
          <a:p>
            <a:pPr marL="0" indent="0">
              <a:buNone/>
            </a:pPr>
            <a:r>
              <a:rPr lang="en-GB" sz="1700" dirty="0">
                <a:solidFill>
                  <a:srgbClr val="767171"/>
                </a:solidFill>
                <a:latin typeface="Calibri" panose="020F0502020204030204" pitchFamily="34" charset="0"/>
                <a:cs typeface="Calibri" panose="020F0502020204030204" pitchFamily="34" charset="0"/>
              </a:rPr>
              <a:t>These slides contain the findings from the third Residents’ Panel Poll which was conducted in April 2021 and explored residents’ plans as COVID-19 restrictions were lifted. </a:t>
            </a:r>
          </a:p>
          <a:p>
            <a:pPr marL="0" indent="0">
              <a:buNone/>
            </a:pPr>
            <a:r>
              <a:rPr lang="en-GB" sz="1700" dirty="0">
                <a:solidFill>
                  <a:srgbClr val="767171"/>
                </a:solidFill>
                <a:latin typeface="Calibri" panose="020F0502020204030204" pitchFamily="34" charset="0"/>
                <a:cs typeface="Calibri" panose="020F0502020204030204" pitchFamily="34" charset="0"/>
              </a:rPr>
              <a:t>The poll was completed by 156 panel members.</a:t>
            </a:r>
          </a:p>
          <a:p>
            <a:pPr marL="0" indent="0">
              <a:buNone/>
            </a:pPr>
            <a:r>
              <a:rPr lang="en-GB" sz="1700" dirty="0">
                <a:solidFill>
                  <a:srgbClr val="767171"/>
                </a:solidFill>
                <a:latin typeface="Calibri" panose="020F0502020204030204" pitchFamily="34" charset="0"/>
                <a:cs typeface="Calibri" panose="020F0502020204030204" pitchFamily="34" charset="0"/>
              </a:rPr>
              <a:t>The findings cover:</a:t>
            </a:r>
          </a:p>
          <a:p>
            <a:r>
              <a:rPr lang="en-GB" sz="1700" dirty="0">
                <a:solidFill>
                  <a:srgbClr val="767171"/>
                </a:solidFill>
                <a:latin typeface="Calibri" panose="020F0502020204030204" pitchFamily="34" charset="0"/>
                <a:cs typeface="Calibri" panose="020F0502020204030204" pitchFamily="34" charset="0"/>
              </a:rPr>
              <a:t>The characteristics of those responding to the poll</a:t>
            </a:r>
          </a:p>
          <a:p>
            <a:r>
              <a:rPr lang="en-GB" sz="1700" dirty="0">
                <a:solidFill>
                  <a:srgbClr val="767171"/>
                </a:solidFill>
                <a:latin typeface="Calibri" panose="020F0502020204030204" pitchFamily="34" charset="0"/>
                <a:cs typeface="Calibri" panose="020F0502020204030204" pitchFamily="34" charset="0"/>
              </a:rPr>
              <a:t>An overview of residents’ future plans to undertake a range of activities as COVID-19 restrictions lift</a:t>
            </a:r>
          </a:p>
          <a:p>
            <a:r>
              <a:rPr lang="en-GB" sz="1700" dirty="0">
                <a:solidFill>
                  <a:srgbClr val="767171"/>
                </a:solidFill>
                <a:latin typeface="Calibri" panose="020F0502020204030204" pitchFamily="34" charset="0"/>
                <a:cs typeface="Calibri" panose="020F0502020204030204" pitchFamily="34" charset="0"/>
              </a:rPr>
              <a:t>Residents’ future plans to undertake specific activities taking into consideration if they undertook these prior to the pandemic </a:t>
            </a:r>
          </a:p>
          <a:p>
            <a:r>
              <a:rPr lang="en-GB" sz="1700" dirty="0">
                <a:solidFill>
                  <a:srgbClr val="767171"/>
                </a:solidFill>
                <a:latin typeface="Calibri" panose="020F0502020204030204" pitchFamily="34" charset="0"/>
                <a:cs typeface="Calibri" panose="020F0502020204030204" pitchFamily="34" charset="0"/>
              </a:rPr>
              <a:t>Differences by respondent characteristics – where applicable</a:t>
            </a:r>
          </a:p>
          <a:p>
            <a:r>
              <a:rPr lang="en-GB" sz="1700" dirty="0">
                <a:solidFill>
                  <a:srgbClr val="767171"/>
                </a:solidFill>
                <a:latin typeface="Calibri" panose="020F0502020204030204" pitchFamily="34" charset="0"/>
                <a:cs typeface="Calibri" panose="020F0502020204030204" pitchFamily="34" charset="0"/>
              </a:rPr>
              <a:t>Reasons for respondents’ future plans about undertaking physical activity or sport if they were not ‘looking forward’ to doing the activity</a:t>
            </a:r>
          </a:p>
          <a:p>
            <a:r>
              <a:rPr lang="en-GB" sz="1700" dirty="0">
                <a:solidFill>
                  <a:srgbClr val="767171"/>
                </a:solidFill>
                <a:latin typeface="Calibri" panose="020F0502020204030204" pitchFamily="34" charset="0"/>
                <a:cs typeface="Calibri" panose="020F0502020204030204" pitchFamily="34" charset="0"/>
              </a:rPr>
              <a:t>Key insights from the poll</a:t>
            </a:r>
          </a:p>
          <a:p>
            <a:pPr marL="225425" lvl="1" indent="-225425">
              <a:buFont typeface="Arial" panose="020B0604020202020204" pitchFamily="34" charset="0"/>
              <a:buChar char="•"/>
            </a:pPr>
            <a:endParaRPr lang="en-GB" sz="1400" dirty="0">
              <a:solidFill>
                <a:srgbClr val="FF0000"/>
              </a:solidFill>
              <a:latin typeface="Calibri" panose="020F0502020204030204" pitchFamily="34" charset="0"/>
              <a:cs typeface="Calibri" panose="020F0502020204030204" pitchFamily="34" charset="0"/>
            </a:endParaRPr>
          </a:p>
          <a:p>
            <a:pPr lvl="1"/>
            <a:endParaRPr lang="en-GB" dirty="0">
              <a:solidFill>
                <a:srgbClr val="767171"/>
              </a:solidFill>
              <a:latin typeface="Calibri" panose="020F0502020204030204" pitchFamily="34" charset="0"/>
              <a:cs typeface="Calibri" panose="020F0502020204030204" pitchFamily="34" charset="0"/>
            </a:endParaRPr>
          </a:p>
        </p:txBody>
      </p:sp>
      <p:cxnSp>
        <p:nvCxnSpPr>
          <p:cNvPr id="7" name="Straight Connector 6"/>
          <p:cNvCxnSpPr/>
          <p:nvPr/>
        </p:nvCxnSpPr>
        <p:spPr>
          <a:xfrm flipV="1">
            <a:off x="628650" y="721092"/>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258915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Demographic characteristics</a:t>
            </a:r>
          </a:p>
        </p:txBody>
      </p:sp>
    </p:spTree>
    <p:extLst>
      <p:ext uri="{BB962C8B-B14F-4D97-AF65-F5344CB8AC3E}">
        <p14:creationId xmlns:p14="http://schemas.microsoft.com/office/powerpoint/2010/main" val="3523695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36959"/>
            <a:ext cx="7886700" cy="1080426"/>
          </a:xfrm>
        </p:spPr>
        <p:txBody>
          <a:bodyPr>
            <a:normAutofit/>
          </a:bodyPr>
          <a:lstStyle/>
          <a:p>
            <a:r>
              <a:rPr lang="en-GB" sz="2600" b="1" i="0" dirty="0">
                <a:solidFill>
                  <a:schemeClr val="accent3"/>
                </a:solidFill>
                <a:latin typeface="Core Mellow" panose="020F0503030302020204" pitchFamily="34" charset="0"/>
              </a:rPr>
              <a:t>Demographics of respondents</a:t>
            </a:r>
            <a:endParaRPr lang="en-GB" sz="2600" b="1" i="0" dirty="0">
              <a:solidFill>
                <a:srgbClr val="FF0000"/>
              </a:solidFill>
              <a:latin typeface="Core Mellow" panose="020F0503030302020204" pitchFamily="34" charset="0"/>
            </a:endParaRPr>
          </a:p>
        </p:txBody>
      </p:sp>
      <p:cxnSp>
        <p:nvCxnSpPr>
          <p:cNvPr id="8" name="Straight Connector 7"/>
          <p:cNvCxnSpPr/>
          <p:nvPr/>
        </p:nvCxnSpPr>
        <p:spPr>
          <a:xfrm flipV="1">
            <a:off x="628650" y="721092"/>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graphicFrame>
        <p:nvGraphicFramePr>
          <p:cNvPr id="4" name="Table 3">
            <a:extLst>
              <a:ext uri="{FF2B5EF4-FFF2-40B4-BE49-F238E27FC236}">
                <a16:creationId xmlns:a16="http://schemas.microsoft.com/office/drawing/2014/main" id="{6BB1BFB7-934B-403E-A934-CB1479113BD1}"/>
              </a:ext>
            </a:extLst>
          </p:cNvPr>
          <p:cNvGraphicFramePr>
            <a:graphicFrameLocks noGrp="1"/>
          </p:cNvGraphicFramePr>
          <p:nvPr/>
        </p:nvGraphicFramePr>
        <p:xfrm>
          <a:off x="655546" y="919919"/>
          <a:ext cx="2430667" cy="1451770"/>
        </p:xfrm>
        <a:graphic>
          <a:graphicData uri="http://schemas.openxmlformats.org/drawingml/2006/table">
            <a:tbl>
              <a:tblPr>
                <a:tableStyleId>{E8B1032C-EA38-4F05-BA0D-38AFFFC7BED3}</a:tableStyleId>
              </a:tblPr>
              <a:tblGrid>
                <a:gridCol w="846667">
                  <a:extLst>
                    <a:ext uri="{9D8B030D-6E8A-4147-A177-3AD203B41FA5}">
                      <a16:colId xmlns:a16="http://schemas.microsoft.com/office/drawing/2014/main" val="20000"/>
                    </a:ext>
                  </a:extLst>
                </a:gridCol>
                <a:gridCol w="1584000">
                  <a:extLst>
                    <a:ext uri="{9D8B030D-6E8A-4147-A177-3AD203B41FA5}">
                      <a16:colId xmlns:a16="http://schemas.microsoft.com/office/drawing/2014/main" val="20001"/>
                    </a:ext>
                  </a:extLst>
                </a:gridCol>
              </a:tblGrid>
              <a:tr h="290354">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Age</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algn="r" fontAlgn="t"/>
                      <a:r>
                        <a:rPr lang="en-GB" sz="1000" u="none" strike="noStrike" dirty="0">
                          <a:solidFill>
                            <a:srgbClr val="767171"/>
                          </a:solidFill>
                          <a:effectLst/>
                          <a:latin typeface="Calibri" panose="020F0502020204030204" pitchFamily="34" charset="0"/>
                          <a:cs typeface="Calibri" panose="020F0502020204030204" pitchFamily="34" charset="0"/>
                        </a:rPr>
                        <a:t>16-24</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16</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1"/>
                  </a:ext>
                </a:extLst>
              </a:tr>
              <a:tr h="290354">
                <a:tc>
                  <a:txBody>
                    <a:bodyPr/>
                    <a:lstStyle/>
                    <a:p>
                      <a:pPr algn="r" fontAlgn="t"/>
                      <a:r>
                        <a:rPr lang="en-GB" sz="1000" u="none" strike="noStrike" dirty="0">
                          <a:solidFill>
                            <a:srgbClr val="767171"/>
                          </a:solidFill>
                          <a:effectLst/>
                          <a:latin typeface="Calibri" panose="020F0502020204030204" pitchFamily="34" charset="0"/>
                          <a:cs typeface="Calibri" panose="020F0502020204030204" pitchFamily="34" charset="0"/>
                        </a:rPr>
                        <a:t>25-44</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61</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2"/>
                  </a:ext>
                </a:extLst>
              </a:tr>
              <a:tr h="290354">
                <a:tc>
                  <a:txBody>
                    <a:bodyPr/>
                    <a:lstStyle/>
                    <a:p>
                      <a:pPr algn="r" fontAlgn="t"/>
                      <a:r>
                        <a:rPr lang="en-GB" sz="1000" u="none" strike="noStrike" dirty="0">
                          <a:solidFill>
                            <a:srgbClr val="767171"/>
                          </a:solidFill>
                          <a:effectLst/>
                          <a:latin typeface="Calibri" panose="020F0502020204030204" pitchFamily="34" charset="0"/>
                          <a:cs typeface="Calibri" panose="020F0502020204030204" pitchFamily="34" charset="0"/>
                        </a:rPr>
                        <a:t>45-64</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52</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3"/>
                  </a:ext>
                </a:extLst>
              </a:tr>
              <a:tr h="290354">
                <a:tc>
                  <a:txBody>
                    <a:bodyPr/>
                    <a:lstStyle/>
                    <a:p>
                      <a:pPr algn="r" fontAlgn="t"/>
                      <a:r>
                        <a:rPr lang="en-GB" sz="1000" u="none" strike="noStrike" dirty="0">
                          <a:solidFill>
                            <a:srgbClr val="767171"/>
                          </a:solidFill>
                          <a:effectLst/>
                          <a:latin typeface="Calibri" panose="020F0502020204030204" pitchFamily="34" charset="0"/>
                          <a:cs typeface="Calibri" panose="020F0502020204030204" pitchFamily="34" charset="0"/>
                        </a:rPr>
                        <a:t>65+</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27</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aphicFrame>
        <p:nvGraphicFramePr>
          <p:cNvPr id="5" name="Table 4">
            <a:extLst>
              <a:ext uri="{FF2B5EF4-FFF2-40B4-BE49-F238E27FC236}">
                <a16:creationId xmlns:a16="http://schemas.microsoft.com/office/drawing/2014/main" id="{FBED027B-1B85-47FB-B90C-AECD59283051}"/>
              </a:ext>
            </a:extLst>
          </p:cNvPr>
          <p:cNvGraphicFramePr>
            <a:graphicFrameLocks noGrp="1"/>
          </p:cNvGraphicFramePr>
          <p:nvPr/>
        </p:nvGraphicFramePr>
        <p:xfrm>
          <a:off x="655546" y="2564206"/>
          <a:ext cx="2430667" cy="871062"/>
        </p:xfrm>
        <a:graphic>
          <a:graphicData uri="http://schemas.openxmlformats.org/drawingml/2006/table">
            <a:tbl>
              <a:tblPr>
                <a:tableStyleId>{E8B1032C-EA38-4F05-BA0D-38AFFFC7BED3}</a:tableStyleId>
              </a:tblPr>
              <a:tblGrid>
                <a:gridCol w="846667">
                  <a:extLst>
                    <a:ext uri="{9D8B030D-6E8A-4147-A177-3AD203B41FA5}">
                      <a16:colId xmlns:a16="http://schemas.microsoft.com/office/drawing/2014/main" val="20000"/>
                    </a:ext>
                  </a:extLst>
                </a:gridCol>
                <a:gridCol w="1584000">
                  <a:extLst>
                    <a:ext uri="{9D8B030D-6E8A-4147-A177-3AD203B41FA5}">
                      <a16:colId xmlns:a16="http://schemas.microsoft.com/office/drawing/2014/main" val="20001"/>
                    </a:ext>
                  </a:extLst>
                </a:gridCol>
              </a:tblGrid>
              <a:tr h="290354">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Gender</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Male</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55</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Female</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101</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6" name="Table 5">
            <a:extLst>
              <a:ext uri="{FF2B5EF4-FFF2-40B4-BE49-F238E27FC236}">
                <a16:creationId xmlns:a16="http://schemas.microsoft.com/office/drawing/2014/main" id="{85A58E85-43DD-4960-81DA-F50629D3A6AA}"/>
              </a:ext>
            </a:extLst>
          </p:cNvPr>
          <p:cNvGraphicFramePr>
            <a:graphicFrameLocks noGrp="1"/>
          </p:cNvGraphicFramePr>
          <p:nvPr/>
        </p:nvGraphicFramePr>
        <p:xfrm>
          <a:off x="655546" y="3621949"/>
          <a:ext cx="2430667" cy="1200373"/>
        </p:xfrm>
        <a:graphic>
          <a:graphicData uri="http://schemas.openxmlformats.org/drawingml/2006/table">
            <a:tbl>
              <a:tblPr>
                <a:tableStyleId>{E8B1032C-EA38-4F05-BA0D-38AFFFC7BED3}</a:tableStyleId>
              </a:tblPr>
              <a:tblGrid>
                <a:gridCol w="846667">
                  <a:extLst>
                    <a:ext uri="{9D8B030D-6E8A-4147-A177-3AD203B41FA5}">
                      <a16:colId xmlns:a16="http://schemas.microsoft.com/office/drawing/2014/main" val="20000"/>
                    </a:ext>
                  </a:extLst>
                </a:gridCol>
                <a:gridCol w="1584000">
                  <a:extLst>
                    <a:ext uri="{9D8B030D-6E8A-4147-A177-3AD203B41FA5}">
                      <a16:colId xmlns:a16="http://schemas.microsoft.com/office/drawing/2014/main" val="20001"/>
                    </a:ext>
                  </a:extLst>
                </a:gridCol>
              </a:tblGrid>
              <a:tr h="290354">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Ethnicity</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White British</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140</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306552">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BAME</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11</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306552">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Prefer not to say</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5</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944915610"/>
                  </a:ext>
                </a:extLst>
              </a:tr>
            </a:tbl>
          </a:graphicData>
        </a:graphic>
      </p:graphicFrame>
      <p:graphicFrame>
        <p:nvGraphicFramePr>
          <p:cNvPr id="7" name="Table 6">
            <a:extLst>
              <a:ext uri="{FF2B5EF4-FFF2-40B4-BE49-F238E27FC236}">
                <a16:creationId xmlns:a16="http://schemas.microsoft.com/office/drawing/2014/main" id="{DA19F0AB-30F9-429D-8109-CC10C03CDDA4}"/>
              </a:ext>
            </a:extLst>
          </p:cNvPr>
          <p:cNvGraphicFramePr>
            <a:graphicFrameLocks noGrp="1"/>
          </p:cNvGraphicFramePr>
          <p:nvPr/>
        </p:nvGraphicFramePr>
        <p:xfrm>
          <a:off x="3693583" y="919919"/>
          <a:ext cx="4811682" cy="1451768"/>
        </p:xfrm>
        <a:graphic>
          <a:graphicData uri="http://schemas.openxmlformats.org/drawingml/2006/table">
            <a:tbl>
              <a:tblPr>
                <a:tableStyleId>{E8B1032C-EA38-4F05-BA0D-38AFFFC7BED3}</a:tableStyleId>
              </a:tblPr>
              <a:tblGrid>
                <a:gridCol w="2781176">
                  <a:extLst>
                    <a:ext uri="{9D8B030D-6E8A-4147-A177-3AD203B41FA5}">
                      <a16:colId xmlns:a16="http://schemas.microsoft.com/office/drawing/2014/main" val="20000"/>
                    </a:ext>
                  </a:extLst>
                </a:gridCol>
                <a:gridCol w="2030506">
                  <a:extLst>
                    <a:ext uri="{9D8B030D-6E8A-4147-A177-3AD203B41FA5}">
                      <a16:colId xmlns:a16="http://schemas.microsoft.com/office/drawing/2014/main" val="20001"/>
                    </a:ext>
                  </a:extLst>
                </a:gridCol>
              </a:tblGrid>
              <a:tr h="299848">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Disability</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0"/>
                  </a:ext>
                </a:extLst>
              </a:tr>
              <a:tr h="287980">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No disability, mental health or illness</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89</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287980">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Yes, but no substantial impact on daily life</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25</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287980">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Yes, has substantial impact on daily life</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40</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3"/>
                  </a:ext>
                </a:extLst>
              </a:tr>
              <a:tr h="287980">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Prefer not to say</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2</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914717323"/>
                  </a:ext>
                </a:extLst>
              </a:tr>
            </a:tbl>
          </a:graphicData>
        </a:graphic>
      </p:graphicFrame>
      <p:graphicFrame>
        <p:nvGraphicFramePr>
          <p:cNvPr id="9" name="Table 8">
            <a:extLst>
              <a:ext uri="{FF2B5EF4-FFF2-40B4-BE49-F238E27FC236}">
                <a16:creationId xmlns:a16="http://schemas.microsoft.com/office/drawing/2014/main" id="{5BC818A6-E4B5-4792-BD8B-7745D2B41DFB}"/>
              </a:ext>
            </a:extLst>
          </p:cNvPr>
          <p:cNvGraphicFramePr>
            <a:graphicFrameLocks noGrp="1"/>
          </p:cNvGraphicFramePr>
          <p:nvPr/>
        </p:nvGraphicFramePr>
        <p:xfrm>
          <a:off x="3690219" y="2447943"/>
          <a:ext cx="4798235" cy="2532381"/>
        </p:xfrm>
        <a:graphic>
          <a:graphicData uri="http://schemas.openxmlformats.org/drawingml/2006/table">
            <a:tbl>
              <a:tblPr>
                <a:tableStyleId>{E8B1032C-EA38-4F05-BA0D-38AFFFC7BED3}</a:tableStyleId>
              </a:tblPr>
              <a:tblGrid>
                <a:gridCol w="2778947">
                  <a:extLst>
                    <a:ext uri="{9D8B030D-6E8A-4147-A177-3AD203B41FA5}">
                      <a16:colId xmlns:a16="http://schemas.microsoft.com/office/drawing/2014/main" val="20000"/>
                    </a:ext>
                  </a:extLst>
                </a:gridCol>
                <a:gridCol w="2019288">
                  <a:extLst>
                    <a:ext uri="{9D8B030D-6E8A-4147-A177-3AD203B41FA5}">
                      <a16:colId xmlns:a16="http://schemas.microsoft.com/office/drawing/2014/main" val="20001"/>
                    </a:ext>
                  </a:extLst>
                </a:gridCol>
              </a:tblGrid>
              <a:tr h="260188">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Main employment status</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0"/>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Employee full-time</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48</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Employee part-time</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23</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Self-employed</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7</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3"/>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Retired</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30</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4"/>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Unemployed and seeking work</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10</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5"/>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Student</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7</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6"/>
                  </a:ext>
                </a:extLst>
              </a:tr>
              <a:tr h="334105">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Not in work and looking after home or family</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13</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7"/>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Long-term sick</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17</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8"/>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Other economic activity</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a:t>
                      </a:r>
                    </a:p>
                  </a:txBody>
                  <a:tcPr marL="8313" marR="8313" marT="8313"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246469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36959"/>
            <a:ext cx="7886700" cy="1080426"/>
          </a:xfrm>
        </p:spPr>
        <p:txBody>
          <a:bodyPr>
            <a:normAutofit/>
          </a:bodyPr>
          <a:lstStyle/>
          <a:p>
            <a:r>
              <a:rPr lang="en-GB" sz="2800" b="1" i="0" dirty="0">
                <a:solidFill>
                  <a:schemeClr val="accent3"/>
                </a:solidFill>
                <a:latin typeface="Core Mellow" panose="020F0503030302020204" pitchFamily="34" charset="0"/>
              </a:rPr>
              <a:t>Demographics of respondents</a:t>
            </a:r>
            <a:endParaRPr lang="en-GB" dirty="0"/>
          </a:p>
        </p:txBody>
      </p:sp>
      <p:cxnSp>
        <p:nvCxnSpPr>
          <p:cNvPr id="8" name="Straight Connector 7"/>
          <p:cNvCxnSpPr/>
          <p:nvPr/>
        </p:nvCxnSpPr>
        <p:spPr>
          <a:xfrm flipV="1">
            <a:off x="628650" y="721092"/>
            <a:ext cx="7886700" cy="6310"/>
          </a:xfrm>
          <a:prstGeom prst="line">
            <a:avLst/>
          </a:prstGeom>
          <a:ln>
            <a:solidFill>
              <a:schemeClr val="accent2"/>
            </a:solidFill>
          </a:ln>
        </p:spPr>
        <p:style>
          <a:lnRef idx="3">
            <a:schemeClr val="accent4"/>
          </a:lnRef>
          <a:fillRef idx="0">
            <a:schemeClr val="accent4"/>
          </a:fillRef>
          <a:effectRef idx="2">
            <a:schemeClr val="accent4"/>
          </a:effectRef>
          <a:fontRef idx="minor">
            <a:schemeClr val="tx1"/>
          </a:fontRef>
        </p:style>
      </p:cxnSp>
      <p:graphicFrame>
        <p:nvGraphicFramePr>
          <p:cNvPr id="3" name="Table 2"/>
          <p:cNvGraphicFramePr>
            <a:graphicFrameLocks noGrp="1"/>
          </p:cNvGraphicFramePr>
          <p:nvPr/>
        </p:nvGraphicFramePr>
        <p:xfrm>
          <a:off x="682441" y="876732"/>
          <a:ext cx="2859617" cy="1161416"/>
        </p:xfrm>
        <a:graphic>
          <a:graphicData uri="http://schemas.openxmlformats.org/drawingml/2006/table">
            <a:tbl>
              <a:tblPr>
                <a:tableStyleId>{E8B1032C-EA38-4F05-BA0D-38AFFFC7BED3}</a:tableStyleId>
              </a:tblPr>
              <a:tblGrid>
                <a:gridCol w="1428750">
                  <a:extLst>
                    <a:ext uri="{9D8B030D-6E8A-4147-A177-3AD203B41FA5}">
                      <a16:colId xmlns:a16="http://schemas.microsoft.com/office/drawing/2014/main" val="20000"/>
                    </a:ext>
                  </a:extLst>
                </a:gridCol>
                <a:gridCol w="1430867">
                  <a:extLst>
                    <a:ext uri="{9D8B030D-6E8A-4147-A177-3AD203B41FA5}">
                      <a16:colId xmlns:a16="http://schemas.microsoft.com/office/drawing/2014/main" val="20001"/>
                    </a:ext>
                  </a:extLst>
                </a:gridCol>
              </a:tblGrid>
              <a:tr h="290354">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Income</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Low income</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80</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1"/>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Other income</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65</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2"/>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Unknown</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11</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7" name="Table 6"/>
          <p:cNvGraphicFramePr>
            <a:graphicFrameLocks noGrp="1"/>
          </p:cNvGraphicFramePr>
          <p:nvPr/>
        </p:nvGraphicFramePr>
        <p:xfrm>
          <a:off x="682441" y="2400610"/>
          <a:ext cx="2859617" cy="976948"/>
        </p:xfrm>
        <a:graphic>
          <a:graphicData uri="http://schemas.openxmlformats.org/drawingml/2006/table">
            <a:tbl>
              <a:tblPr>
                <a:tableStyleId>{E8B1032C-EA38-4F05-BA0D-38AFFFC7BED3}</a:tableStyleId>
              </a:tblPr>
              <a:tblGrid>
                <a:gridCol w="1419354">
                  <a:extLst>
                    <a:ext uri="{9D8B030D-6E8A-4147-A177-3AD203B41FA5}">
                      <a16:colId xmlns:a16="http://schemas.microsoft.com/office/drawing/2014/main" val="20000"/>
                    </a:ext>
                  </a:extLst>
                </a:gridCol>
                <a:gridCol w="1440263">
                  <a:extLst>
                    <a:ext uri="{9D8B030D-6E8A-4147-A177-3AD203B41FA5}">
                      <a16:colId xmlns:a16="http://schemas.microsoft.com/office/drawing/2014/main" val="20001"/>
                    </a:ext>
                  </a:extLst>
                </a:gridCol>
              </a:tblGrid>
              <a:tr h="372926">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In an</a:t>
                      </a:r>
                      <a:r>
                        <a:rPr lang="en-GB" sz="1000" b="1" u="none" strike="noStrike" kern="1200" baseline="0" dirty="0">
                          <a:solidFill>
                            <a:srgbClr val="6D2A62"/>
                          </a:solidFill>
                          <a:effectLst/>
                          <a:latin typeface="Calibri" panose="020F0502020204030204" pitchFamily="34" charset="0"/>
                          <a:ea typeface="+mn-ea"/>
                          <a:cs typeface="Calibri" panose="020F0502020204030204" pitchFamily="34" charset="0"/>
                        </a:rPr>
                        <a:t> Active Communities area</a:t>
                      </a:r>
                      <a:endParaRPr lang="en-GB" sz="1000" b="1" u="none" strike="noStrike" kern="1200" dirty="0">
                        <a:solidFill>
                          <a:srgbClr val="6D2A62"/>
                        </a:solidFill>
                        <a:effectLst/>
                        <a:latin typeface="Calibri" panose="020F0502020204030204" pitchFamily="34" charset="0"/>
                        <a:ea typeface="+mn-ea"/>
                        <a:cs typeface="Calibri" panose="020F0502020204030204" pitchFamily="34" charset="0"/>
                      </a:endParaRP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Yes</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45</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1"/>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No</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111</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9" name="Table 8"/>
          <p:cNvGraphicFramePr>
            <a:graphicFrameLocks noGrp="1"/>
          </p:cNvGraphicFramePr>
          <p:nvPr/>
        </p:nvGraphicFramePr>
        <p:xfrm>
          <a:off x="682441" y="3730265"/>
          <a:ext cx="2859617" cy="999707"/>
        </p:xfrm>
        <a:graphic>
          <a:graphicData uri="http://schemas.openxmlformats.org/drawingml/2006/table">
            <a:tbl>
              <a:tblPr>
                <a:tableStyleId>{E8B1032C-EA38-4F05-BA0D-38AFFFC7BED3}</a:tableStyleId>
              </a:tblPr>
              <a:tblGrid>
                <a:gridCol w="1403350">
                  <a:extLst>
                    <a:ext uri="{9D8B030D-6E8A-4147-A177-3AD203B41FA5}">
                      <a16:colId xmlns:a16="http://schemas.microsoft.com/office/drawing/2014/main" val="20000"/>
                    </a:ext>
                  </a:extLst>
                </a:gridCol>
                <a:gridCol w="1456267">
                  <a:extLst>
                    <a:ext uri="{9D8B030D-6E8A-4147-A177-3AD203B41FA5}">
                      <a16:colId xmlns:a16="http://schemas.microsoft.com/office/drawing/2014/main" val="20001"/>
                    </a:ext>
                  </a:extLst>
                </a:gridCol>
              </a:tblGrid>
              <a:tr h="290354">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Physical activity level when joined the panel</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Physically inactive</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43</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1"/>
                  </a:ext>
                </a:extLst>
              </a:tr>
              <a:tr h="306552">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Physically active at least once a week</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113</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11" name="Table 10"/>
          <p:cNvGraphicFramePr>
            <a:graphicFrameLocks noGrp="1"/>
          </p:cNvGraphicFramePr>
          <p:nvPr/>
        </p:nvGraphicFramePr>
        <p:xfrm>
          <a:off x="3874168" y="881623"/>
          <a:ext cx="4728411" cy="986971"/>
        </p:xfrm>
        <a:graphic>
          <a:graphicData uri="http://schemas.openxmlformats.org/drawingml/2006/table">
            <a:tbl>
              <a:tblPr>
                <a:tableStyleId>{E8B1032C-EA38-4F05-BA0D-38AFFFC7BED3}</a:tableStyleId>
              </a:tblPr>
              <a:tblGrid>
                <a:gridCol w="3140243">
                  <a:extLst>
                    <a:ext uri="{9D8B030D-6E8A-4147-A177-3AD203B41FA5}">
                      <a16:colId xmlns:a16="http://schemas.microsoft.com/office/drawing/2014/main" val="20000"/>
                    </a:ext>
                  </a:extLst>
                </a:gridCol>
                <a:gridCol w="1588168">
                  <a:extLst>
                    <a:ext uri="{9D8B030D-6E8A-4147-A177-3AD203B41FA5}">
                      <a16:colId xmlns:a16="http://schemas.microsoft.com/office/drawing/2014/main" val="20001"/>
                    </a:ext>
                  </a:extLst>
                </a:gridCol>
              </a:tblGrid>
              <a:tr h="260188">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Household</a:t>
                      </a:r>
                      <a:r>
                        <a:rPr lang="en-GB" sz="1000" b="1" u="none" strike="noStrike" kern="1200" baseline="0" dirty="0">
                          <a:solidFill>
                            <a:srgbClr val="6D2A62"/>
                          </a:solidFill>
                          <a:effectLst/>
                          <a:latin typeface="Calibri" panose="020F0502020204030204" pitchFamily="34" charset="0"/>
                          <a:ea typeface="+mn-ea"/>
                          <a:cs typeface="Calibri" panose="020F0502020204030204" pitchFamily="34" charset="0"/>
                        </a:rPr>
                        <a:t> composition</a:t>
                      </a:r>
                      <a:endParaRPr lang="en-GB" sz="1000" b="1" u="none" strike="noStrike" kern="1200" dirty="0">
                        <a:solidFill>
                          <a:srgbClr val="6D2A62"/>
                        </a:solidFill>
                        <a:effectLst/>
                        <a:latin typeface="Calibri" panose="020F0502020204030204" pitchFamily="34" charset="0"/>
                        <a:ea typeface="+mn-ea"/>
                        <a:cs typeface="Calibri" panose="020F0502020204030204" pitchFamily="34" charset="0"/>
                      </a:endParaRP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algn="r"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45720" marR="4572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0"/>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One or more adults, no children</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91</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1"/>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One adult with one or more children aged under</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18</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2"/>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Two or more adults with one or more children aged under</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47</a:t>
                      </a:r>
                    </a:p>
                  </a:txBody>
                  <a:tcPr marL="8313" marR="8313" marT="8313"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68115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Residents future plans</a:t>
            </a:r>
          </a:p>
        </p:txBody>
      </p:sp>
    </p:spTree>
    <p:extLst>
      <p:ext uri="{BB962C8B-B14F-4D97-AF65-F5344CB8AC3E}">
        <p14:creationId xmlns:p14="http://schemas.microsoft.com/office/powerpoint/2010/main" val="3741282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1347"/>
            <a:ext cx="7886700" cy="556728"/>
          </a:xfrm>
        </p:spPr>
        <p:txBody>
          <a:bodyPr>
            <a:normAutofit/>
          </a:bodyPr>
          <a:lstStyle/>
          <a:p>
            <a:r>
              <a:rPr lang="en-GB" sz="2600" b="1" i="0" dirty="0">
                <a:solidFill>
                  <a:schemeClr val="accent3"/>
                </a:solidFill>
                <a:latin typeface="Core Mellow" panose="020F0503030302020204" pitchFamily="34" charset="0"/>
              </a:rPr>
              <a:t>Residents’ future plans</a:t>
            </a:r>
            <a:endParaRPr lang="en-GB" sz="2600" b="1" i="0" dirty="0">
              <a:solidFill>
                <a:srgbClr val="FF0000"/>
              </a:solidFill>
              <a:latin typeface="Core Mellow" panose="020F0503030302020204" pitchFamily="34" charset="0"/>
            </a:endParaRPr>
          </a:p>
        </p:txBody>
      </p:sp>
      <p:cxnSp>
        <p:nvCxnSpPr>
          <p:cNvPr id="8" name="Straight Connector 7"/>
          <p:cNvCxnSpPr/>
          <p:nvPr/>
        </p:nvCxnSpPr>
        <p:spPr>
          <a:xfrm flipV="1">
            <a:off x="628650" y="637157"/>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graphicFrame>
        <p:nvGraphicFramePr>
          <p:cNvPr id="16" name="Chart 15">
            <a:extLst>
              <a:ext uri="{FF2B5EF4-FFF2-40B4-BE49-F238E27FC236}">
                <a16:creationId xmlns:a16="http://schemas.microsoft.com/office/drawing/2014/main" id="{9B4D88AC-5D21-499A-8B15-05E3050DCDDF}"/>
              </a:ext>
            </a:extLst>
          </p:cNvPr>
          <p:cNvGraphicFramePr>
            <a:graphicFrameLocks/>
          </p:cNvGraphicFramePr>
          <p:nvPr>
            <p:extLst>
              <p:ext uri="{D42A27DB-BD31-4B8C-83A1-F6EECF244321}">
                <p14:modId xmlns:p14="http://schemas.microsoft.com/office/powerpoint/2010/main" val="2686364258"/>
              </p:ext>
            </p:extLst>
          </p:nvPr>
        </p:nvGraphicFramePr>
        <p:xfrm>
          <a:off x="718198" y="1809750"/>
          <a:ext cx="7707604" cy="3333750"/>
        </p:xfrm>
        <a:graphic>
          <a:graphicData uri="http://schemas.openxmlformats.org/drawingml/2006/chart">
            <c:chart xmlns:c="http://schemas.openxmlformats.org/drawingml/2006/chart" xmlns:r="http://schemas.openxmlformats.org/officeDocument/2006/relationships" r:id="rId3"/>
          </a:graphicData>
        </a:graphic>
      </p:graphicFrame>
      <p:sp>
        <p:nvSpPr>
          <p:cNvPr id="18" name="Rectangle 17">
            <a:extLst>
              <a:ext uri="{FF2B5EF4-FFF2-40B4-BE49-F238E27FC236}">
                <a16:creationId xmlns:a16="http://schemas.microsoft.com/office/drawing/2014/main" id="{D449A5F5-2288-477F-A8AC-D8AD52D3A54A}"/>
              </a:ext>
            </a:extLst>
          </p:cNvPr>
          <p:cNvSpPr/>
          <p:nvPr/>
        </p:nvSpPr>
        <p:spPr>
          <a:xfrm>
            <a:off x="628650" y="4407782"/>
            <a:ext cx="3790950" cy="699872"/>
          </a:xfrm>
          <a:prstGeom prst="rect">
            <a:avLst/>
          </a:prstGeom>
        </p:spPr>
        <p:txBody>
          <a:bodyPr wrap="square">
            <a:spAutoFit/>
          </a:bodyPr>
          <a:lstStyle/>
          <a:p>
            <a:pPr lvl="0">
              <a:lnSpc>
                <a:spcPts val="1200"/>
              </a:lnSpc>
              <a:spcBef>
                <a:spcPts val="1200"/>
              </a:spcBef>
              <a:spcAft>
                <a:spcPts val="1200"/>
              </a:spcAft>
              <a:buClr>
                <a:srgbClr val="002F50"/>
              </a:buClr>
            </a:pPr>
            <a:r>
              <a:rPr lang="en-GB" sz="900" b="1" spc="50" dirty="0">
                <a:solidFill>
                  <a:schemeClr val="accent5"/>
                </a:solidFill>
                <a:latin typeface="Calibri" panose="020F0502020204030204" pitchFamily="34" charset="0"/>
                <a:ea typeface="Open Sans Semibold" charset="0"/>
                <a:cs typeface="Calibri" panose="020F0502020204030204" pitchFamily="34" charset="0"/>
              </a:rPr>
              <a:t>Q1. </a:t>
            </a:r>
            <a:r>
              <a:rPr lang="en-GB" sz="900" b="1" spc="50" dirty="0">
                <a:solidFill>
                  <a:schemeClr val="accent5"/>
                </a:solidFill>
                <a:latin typeface="Calibri" panose="020F0502020204030204" pitchFamily="34" charset="0"/>
                <a:cs typeface="Calibri" panose="020F0502020204030204" pitchFamily="34" charset="0"/>
              </a:rPr>
              <a:t>As COVID-19 restrictions start to ease, which aspects of ‘normal life’ are you planning to engage in over the next 3 months if restrictions continue to be eased in line with Government expectations? N=156</a:t>
            </a: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sp>
        <p:nvSpPr>
          <p:cNvPr id="19" name="Content Placeholder 2">
            <a:extLst>
              <a:ext uri="{FF2B5EF4-FFF2-40B4-BE49-F238E27FC236}">
                <a16:creationId xmlns:a16="http://schemas.microsoft.com/office/drawing/2014/main" id="{2C33D052-0F65-4BD1-A64F-B0FAF5BEAB8D}"/>
              </a:ext>
            </a:extLst>
          </p:cNvPr>
          <p:cNvSpPr txBox="1">
            <a:spLocks/>
          </p:cNvSpPr>
          <p:nvPr/>
        </p:nvSpPr>
        <p:spPr>
          <a:xfrm>
            <a:off x="580985" y="739464"/>
            <a:ext cx="8071577" cy="1055678"/>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200"/>
              </a:spcBef>
              <a:spcAft>
                <a:spcPts val="200"/>
              </a:spcAft>
            </a:pPr>
            <a:r>
              <a:rPr lang="en-GB" sz="1200" dirty="0">
                <a:solidFill>
                  <a:srgbClr val="767171"/>
                </a:solidFill>
                <a:latin typeface="Calibri" panose="020F0502020204030204" pitchFamily="34" charset="0"/>
                <a:ea typeface="+mn-ea"/>
                <a:cs typeface="Calibri" panose="020F0502020204030204" pitchFamily="34" charset="0"/>
              </a:rPr>
              <a:t>Within the next 3 months, the majority of residents plan to visit a park or outside space, and meet with family and friends (both inside or outside), with approximately half looking forward to doing so.</a:t>
            </a:r>
          </a:p>
          <a:p>
            <a:pPr>
              <a:spcBef>
                <a:spcPts val="200"/>
              </a:spcBef>
              <a:spcAft>
                <a:spcPts val="200"/>
              </a:spcAft>
            </a:pPr>
            <a:r>
              <a:rPr lang="en-GB" sz="1200" dirty="0">
                <a:solidFill>
                  <a:srgbClr val="767171"/>
                </a:solidFill>
                <a:latin typeface="Calibri" panose="020F0502020204030204" pitchFamily="34" charset="0"/>
                <a:ea typeface="+mn-ea"/>
                <a:cs typeface="Calibri" panose="020F0502020204030204" pitchFamily="34" charset="0"/>
              </a:rPr>
              <a:t>Less than half plan to undertake active travel, or take part in individual physical activity or sport alone or with others (both inside or outside) within the next 3 months.</a:t>
            </a:r>
          </a:p>
          <a:p>
            <a:pPr>
              <a:spcBef>
                <a:spcPts val="200"/>
              </a:spcBef>
              <a:spcAft>
                <a:spcPts val="200"/>
              </a:spcAft>
            </a:pPr>
            <a:r>
              <a:rPr lang="en-GB" sz="1200" dirty="0">
                <a:solidFill>
                  <a:srgbClr val="767171"/>
                </a:solidFill>
                <a:latin typeface="Calibri" panose="020F0502020204030204" pitchFamily="34" charset="0"/>
                <a:ea typeface="+mn-ea"/>
                <a:cs typeface="Calibri" panose="020F0502020204030204" pitchFamily="34" charset="0"/>
              </a:rPr>
              <a:t>The majority of residents do not plan to take part in team sports either inside or outside in the future. </a:t>
            </a:r>
          </a:p>
          <a:p>
            <a:pPr>
              <a:spcBef>
                <a:spcPts val="200"/>
              </a:spcBef>
            </a:pPr>
            <a:endParaRPr lang="en-GB" sz="1600" dirty="0">
              <a:solidFill>
                <a:srgbClr val="767171"/>
              </a:solidFill>
              <a:latin typeface="Calibri" panose="020F0502020204030204" pitchFamily="34" charset="0"/>
              <a:ea typeface="+mn-ea"/>
              <a:cs typeface="Calibri" panose="020F0502020204030204" pitchFamily="34" charset="0"/>
            </a:endParaRPr>
          </a:p>
        </p:txBody>
      </p:sp>
      <p:sp>
        <p:nvSpPr>
          <p:cNvPr id="20" name="Rectangle: Rounded Corners 19">
            <a:extLst>
              <a:ext uri="{FF2B5EF4-FFF2-40B4-BE49-F238E27FC236}">
                <a16:creationId xmlns:a16="http://schemas.microsoft.com/office/drawing/2014/main" id="{43C673FA-B28F-46AA-9056-FD50E3BF356D}"/>
              </a:ext>
            </a:extLst>
          </p:cNvPr>
          <p:cNvSpPr/>
          <p:nvPr/>
        </p:nvSpPr>
        <p:spPr>
          <a:xfrm>
            <a:off x="718198" y="1887163"/>
            <a:ext cx="7797152" cy="888911"/>
          </a:xfrm>
          <a:prstGeom prst="roundRect">
            <a:avLst>
              <a:gd name="adj" fmla="val 8882"/>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Rounded Corners 20">
            <a:extLst>
              <a:ext uri="{FF2B5EF4-FFF2-40B4-BE49-F238E27FC236}">
                <a16:creationId xmlns:a16="http://schemas.microsoft.com/office/drawing/2014/main" id="{1A3B2354-B547-4154-AFD8-FAEA80FCC31F}"/>
              </a:ext>
            </a:extLst>
          </p:cNvPr>
          <p:cNvSpPr/>
          <p:nvPr/>
        </p:nvSpPr>
        <p:spPr>
          <a:xfrm>
            <a:off x="718198" y="2810627"/>
            <a:ext cx="7797152" cy="915152"/>
          </a:xfrm>
          <a:prstGeom prst="roundRect">
            <a:avLst>
              <a:gd name="adj" fmla="val 8882"/>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21">
            <a:extLst>
              <a:ext uri="{FF2B5EF4-FFF2-40B4-BE49-F238E27FC236}">
                <a16:creationId xmlns:a16="http://schemas.microsoft.com/office/drawing/2014/main" id="{D02276D7-B9B2-4AD1-A80B-FF0CB97EDF8D}"/>
              </a:ext>
            </a:extLst>
          </p:cNvPr>
          <p:cNvSpPr/>
          <p:nvPr/>
        </p:nvSpPr>
        <p:spPr>
          <a:xfrm>
            <a:off x="718198" y="3765132"/>
            <a:ext cx="7797152" cy="600076"/>
          </a:xfrm>
          <a:prstGeom prst="roundRect">
            <a:avLst>
              <a:gd name="adj" fmla="val 8882"/>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98861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Future plans vs previous activity</a:t>
            </a:r>
          </a:p>
        </p:txBody>
      </p:sp>
    </p:spTree>
    <p:extLst>
      <p:ext uri="{BB962C8B-B14F-4D97-AF65-F5344CB8AC3E}">
        <p14:creationId xmlns:p14="http://schemas.microsoft.com/office/powerpoint/2010/main" val="4121393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6882"/>
            <a:ext cx="7886700" cy="662226"/>
          </a:xfrm>
        </p:spPr>
        <p:txBody>
          <a:bodyPr>
            <a:normAutofit/>
          </a:bodyPr>
          <a:lstStyle/>
          <a:p>
            <a:r>
              <a:rPr lang="en-GB" sz="2600" b="1" i="0" dirty="0">
                <a:solidFill>
                  <a:schemeClr val="accent3"/>
                </a:solidFill>
                <a:latin typeface="Core Mellow" panose="020F0503030302020204" pitchFamily="34" charset="0"/>
              </a:rPr>
              <a:t>Visiting a park or outside space</a:t>
            </a:r>
            <a:endParaRPr lang="en-GB" sz="2600" b="1" i="0" dirty="0">
              <a:solidFill>
                <a:srgbClr val="FF0000"/>
              </a:solidFill>
              <a:latin typeface="Core Mellow" panose="020F0503030302020204" pitchFamily="34" charset="0"/>
            </a:endParaRPr>
          </a:p>
        </p:txBody>
      </p:sp>
      <p:cxnSp>
        <p:nvCxnSpPr>
          <p:cNvPr id="8" name="Straight Connector 7"/>
          <p:cNvCxnSpPr/>
          <p:nvPr/>
        </p:nvCxnSpPr>
        <p:spPr>
          <a:xfrm flipV="1">
            <a:off x="628650" y="872798"/>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graphicFrame>
        <p:nvGraphicFramePr>
          <p:cNvPr id="5" name="Chart 4">
            <a:extLst>
              <a:ext uri="{FF2B5EF4-FFF2-40B4-BE49-F238E27FC236}">
                <a16:creationId xmlns:a16="http://schemas.microsoft.com/office/drawing/2014/main" id="{819E634A-9599-4AFA-90D8-D62F8A2EA057}"/>
              </a:ext>
            </a:extLst>
          </p:cNvPr>
          <p:cNvGraphicFramePr>
            <a:graphicFrameLocks/>
          </p:cNvGraphicFramePr>
          <p:nvPr>
            <p:extLst>
              <p:ext uri="{D42A27DB-BD31-4B8C-83A1-F6EECF244321}">
                <p14:modId xmlns:p14="http://schemas.microsoft.com/office/powerpoint/2010/main" val="2831675426"/>
              </p:ext>
            </p:extLst>
          </p:nvPr>
        </p:nvGraphicFramePr>
        <p:xfrm>
          <a:off x="4572000" y="1038579"/>
          <a:ext cx="4286250" cy="3731058"/>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2">
            <a:extLst>
              <a:ext uri="{FF2B5EF4-FFF2-40B4-BE49-F238E27FC236}">
                <a16:creationId xmlns:a16="http://schemas.microsoft.com/office/drawing/2014/main" id="{F5F810BE-AA44-47B5-AAE5-B1B5F2FD2ADA}"/>
              </a:ext>
            </a:extLst>
          </p:cNvPr>
          <p:cNvSpPr txBox="1">
            <a:spLocks/>
          </p:cNvSpPr>
          <p:nvPr/>
        </p:nvSpPr>
        <p:spPr>
          <a:xfrm>
            <a:off x="628650" y="1038579"/>
            <a:ext cx="3885161" cy="3593240"/>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r>
              <a:rPr lang="en-GB" sz="1150" dirty="0">
                <a:solidFill>
                  <a:srgbClr val="767171"/>
                </a:solidFill>
                <a:latin typeface="Calibri" panose="020F0502020204030204" pitchFamily="34" charset="0"/>
                <a:ea typeface="+mn-ea"/>
                <a:cs typeface="Calibri" panose="020F0502020204030204" pitchFamily="34" charset="0"/>
              </a:rPr>
              <a:t>Of the 54% of residents looking forward to this activity, the majority were residents who had done this regularly (49 residents) or those who sometimes did this (33) prior to COVID-19.</a:t>
            </a:r>
          </a:p>
          <a:p>
            <a:pPr>
              <a:spcBef>
                <a:spcPts val="0"/>
              </a:spcBef>
            </a:pPr>
            <a:r>
              <a:rPr lang="en-GB" sz="1150" dirty="0">
                <a:solidFill>
                  <a:srgbClr val="767171"/>
                </a:solidFill>
                <a:latin typeface="Calibri" panose="020F0502020204030204" pitchFamily="34" charset="0"/>
                <a:ea typeface="+mn-ea"/>
                <a:cs typeface="Calibri" panose="020F0502020204030204" pitchFamily="34" charset="0"/>
              </a:rPr>
              <a:t>7 residents who did not do this previously, planned to do so in the next 3 months (partially explained below).</a:t>
            </a:r>
          </a:p>
          <a:p>
            <a:pPr>
              <a:spcBef>
                <a:spcPts val="0"/>
              </a:spcBef>
            </a:pPr>
            <a:r>
              <a:rPr lang="en-GB" sz="1150" dirty="0">
                <a:solidFill>
                  <a:srgbClr val="767171"/>
                </a:solidFill>
                <a:latin typeface="Calibri" panose="020F0502020204030204" pitchFamily="34" charset="0"/>
                <a:ea typeface="+mn-ea"/>
                <a:cs typeface="Calibri" panose="020F0502020204030204" pitchFamily="34" charset="0"/>
              </a:rPr>
              <a:t>A lower proportion of residents with a disability, mental health issue or illness regardless of whether it substantially impacted on their daily life (35%) or not (36%) were looking forward to doing this in the next 3 months compared with those who had no disability, mental health issue or illness (67%). Instead, a higher proportion of these residents are cautious, do not plan to so in the next 3 months, are unsure or do not plan to do it in the future. </a:t>
            </a:r>
          </a:p>
          <a:p>
            <a:pPr>
              <a:spcBef>
                <a:spcPts val="0"/>
              </a:spcBef>
            </a:pPr>
            <a:r>
              <a:rPr lang="en-GB" sz="1150" dirty="0">
                <a:solidFill>
                  <a:srgbClr val="767171"/>
                </a:solidFill>
                <a:latin typeface="Calibri" panose="020F0502020204030204" pitchFamily="34" charset="0"/>
                <a:ea typeface="+mn-ea"/>
                <a:cs typeface="Calibri" panose="020F0502020204030204" pitchFamily="34" charset="0"/>
              </a:rPr>
              <a:t>Encouragingly, 4 out of the 11 residents with issues that substantially impact on their daily lives who previously did not do this activity, now plan to do so within the next 3 months. </a:t>
            </a:r>
          </a:p>
        </p:txBody>
      </p:sp>
      <p:sp>
        <p:nvSpPr>
          <p:cNvPr id="10" name="Rectangle 9">
            <a:extLst>
              <a:ext uri="{FF2B5EF4-FFF2-40B4-BE49-F238E27FC236}">
                <a16:creationId xmlns:a16="http://schemas.microsoft.com/office/drawing/2014/main" id="{FCAC5465-7FCE-4D40-B356-3AB1A62EE387}"/>
              </a:ext>
            </a:extLst>
          </p:cNvPr>
          <p:cNvSpPr/>
          <p:nvPr/>
        </p:nvSpPr>
        <p:spPr>
          <a:xfrm>
            <a:off x="628650" y="4631819"/>
            <a:ext cx="7886700" cy="545983"/>
          </a:xfrm>
          <a:prstGeom prst="rect">
            <a:avLst/>
          </a:prstGeom>
        </p:spPr>
        <p:txBody>
          <a:bodyPr wrap="square">
            <a:spAutoFit/>
          </a:bodyPr>
          <a:lstStyle/>
          <a:p>
            <a:pPr lvl="0">
              <a:lnSpc>
                <a:spcPts val="1200"/>
              </a:lnSpc>
              <a:spcBef>
                <a:spcPts val="1200"/>
              </a:spcBef>
              <a:spcAft>
                <a:spcPts val="1200"/>
              </a:spcAft>
              <a:buClr>
                <a:srgbClr val="002F50"/>
              </a:buClr>
            </a:pPr>
            <a:r>
              <a:rPr lang="en-GB" sz="900" b="1" spc="50" dirty="0">
                <a:solidFill>
                  <a:schemeClr val="accent5"/>
                </a:solidFill>
                <a:latin typeface="Calibri" panose="020F0502020204030204" pitchFamily="34" charset="0"/>
                <a:ea typeface="Open Sans Semibold" charset="0"/>
                <a:cs typeface="Calibri" panose="020F0502020204030204" pitchFamily="34" charset="0"/>
              </a:rPr>
              <a:t>Q1. </a:t>
            </a:r>
            <a:r>
              <a:rPr lang="en-GB" sz="900" b="1" spc="50" dirty="0">
                <a:solidFill>
                  <a:schemeClr val="accent5"/>
                </a:solidFill>
                <a:latin typeface="Calibri" panose="020F0502020204030204" pitchFamily="34" charset="0"/>
                <a:cs typeface="Calibri" panose="020F0502020204030204" pitchFamily="34" charset="0"/>
              </a:rPr>
              <a:t>As COVID-19 restrictions start to ease, which aspects of ‘normal life’ are you planning to engage in over the next 3 months if restrictions continue to be eased in line with Government expectations? Please state if you did this activity prior to COVID-19 restrictions being in place at the start of the pandemic (March 2020) &amp; your plans for this activity now. N=156</a:t>
            </a: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sp>
        <p:nvSpPr>
          <p:cNvPr id="9" name="TextBox 8">
            <a:extLst>
              <a:ext uri="{FF2B5EF4-FFF2-40B4-BE49-F238E27FC236}">
                <a16:creationId xmlns:a16="http://schemas.microsoft.com/office/drawing/2014/main" id="{25C5F759-E4D3-4FD8-8AD4-16D193D72840}"/>
              </a:ext>
            </a:extLst>
          </p:cNvPr>
          <p:cNvSpPr txBox="1"/>
          <p:nvPr/>
        </p:nvSpPr>
        <p:spPr>
          <a:xfrm>
            <a:off x="4381500" y="3751317"/>
            <a:ext cx="4886325" cy="415498"/>
          </a:xfrm>
          <a:prstGeom prst="rect">
            <a:avLst/>
          </a:prstGeom>
          <a:noFill/>
        </p:spPr>
        <p:txBody>
          <a:bodyPr wrap="square">
            <a:spAutoFit/>
          </a:bodyPr>
          <a:lstStyle/>
          <a:p>
            <a:r>
              <a:rPr lang="en-GB" sz="1000" b="1" spc="50" dirty="0">
                <a:solidFill>
                  <a:schemeClr val="accent5"/>
                </a:solidFill>
                <a:latin typeface="Calibri" panose="020F0502020204030204" pitchFamily="34" charset="0"/>
                <a:cs typeface="Calibri" panose="020F0502020204030204" pitchFamily="34" charset="0"/>
              </a:rPr>
              <a:t>Numbers on the bars represent the number of residents in each sub-category. The percentage shows the overall proportion for the category on the left.</a:t>
            </a:r>
            <a:endParaRPr lang="en-GB" sz="1000" dirty="0">
              <a:solidFill>
                <a:schemeClr val="accent5"/>
              </a:solidFill>
            </a:endParaRPr>
          </a:p>
        </p:txBody>
      </p:sp>
    </p:spTree>
    <p:extLst>
      <p:ext uri="{BB962C8B-B14F-4D97-AF65-F5344CB8AC3E}">
        <p14:creationId xmlns:p14="http://schemas.microsoft.com/office/powerpoint/2010/main" val="2501087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246119"/>
            <a:ext cx="7886700" cy="1080426"/>
          </a:xfrm>
        </p:spPr>
        <p:txBody>
          <a:bodyPr>
            <a:normAutofit/>
          </a:bodyPr>
          <a:lstStyle/>
          <a:p>
            <a:r>
              <a:rPr lang="en-GB" sz="2600" b="1" i="0" dirty="0">
                <a:solidFill>
                  <a:schemeClr val="accent3"/>
                </a:solidFill>
                <a:latin typeface="Core Mellow" panose="020F0503030302020204" pitchFamily="34" charset="0"/>
              </a:rPr>
              <a:t>Meeting family or friends outside</a:t>
            </a:r>
            <a:endParaRPr lang="en-GB" sz="2600" b="1" i="0" dirty="0">
              <a:solidFill>
                <a:srgbClr val="FF0000"/>
              </a:solidFill>
              <a:latin typeface="Core Mellow" panose="020F0503030302020204" pitchFamily="34" charset="0"/>
            </a:endParaRPr>
          </a:p>
        </p:txBody>
      </p:sp>
      <p:cxnSp>
        <p:nvCxnSpPr>
          <p:cNvPr id="8" name="Straight Connector 7"/>
          <p:cNvCxnSpPr/>
          <p:nvPr/>
        </p:nvCxnSpPr>
        <p:spPr>
          <a:xfrm flipV="1">
            <a:off x="628650" y="808355"/>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graphicFrame>
        <p:nvGraphicFramePr>
          <p:cNvPr id="5" name="Chart 4">
            <a:extLst>
              <a:ext uri="{FF2B5EF4-FFF2-40B4-BE49-F238E27FC236}">
                <a16:creationId xmlns:a16="http://schemas.microsoft.com/office/drawing/2014/main" id="{51E70719-9DD9-405E-A1EA-E435DCA9820A}"/>
              </a:ext>
            </a:extLst>
          </p:cNvPr>
          <p:cNvGraphicFramePr>
            <a:graphicFrameLocks/>
          </p:cNvGraphicFramePr>
          <p:nvPr>
            <p:extLst>
              <p:ext uri="{D42A27DB-BD31-4B8C-83A1-F6EECF244321}">
                <p14:modId xmlns:p14="http://schemas.microsoft.com/office/powerpoint/2010/main" val="741725496"/>
              </p:ext>
            </p:extLst>
          </p:nvPr>
        </p:nvGraphicFramePr>
        <p:xfrm>
          <a:off x="4571999" y="936713"/>
          <a:ext cx="4197926" cy="3838575"/>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2">
            <a:extLst>
              <a:ext uri="{FF2B5EF4-FFF2-40B4-BE49-F238E27FC236}">
                <a16:creationId xmlns:a16="http://schemas.microsoft.com/office/drawing/2014/main" id="{AAD044A5-F779-4DE4-91B5-FF64BD74EAFA}"/>
              </a:ext>
            </a:extLst>
          </p:cNvPr>
          <p:cNvSpPr txBox="1">
            <a:spLocks/>
          </p:cNvSpPr>
          <p:nvPr/>
        </p:nvSpPr>
        <p:spPr>
          <a:xfrm>
            <a:off x="628649" y="1052320"/>
            <a:ext cx="3688775" cy="3858217"/>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pPr>
            <a:r>
              <a:rPr lang="en-GB" sz="1400" dirty="0">
                <a:solidFill>
                  <a:srgbClr val="767171"/>
                </a:solidFill>
                <a:latin typeface="Calibri" panose="020F0502020204030204" pitchFamily="34" charset="0"/>
                <a:ea typeface="+mn-ea"/>
                <a:cs typeface="Calibri" panose="020F0502020204030204" pitchFamily="34" charset="0"/>
              </a:rPr>
              <a:t>Of the 53% of residents looking forward to this activity, the majority were residents who had done this regularly (59 residents) or those who sometimes did this (22 residents) prior to COVID-19.</a:t>
            </a:r>
          </a:p>
          <a:p>
            <a:pPr>
              <a:spcBef>
                <a:spcPts val="300"/>
              </a:spcBef>
            </a:pPr>
            <a:r>
              <a:rPr lang="en-GB" sz="1400" dirty="0">
                <a:solidFill>
                  <a:srgbClr val="767171"/>
                </a:solidFill>
                <a:latin typeface="Calibri" panose="020F0502020204030204" pitchFamily="34" charset="0"/>
                <a:ea typeface="+mn-ea"/>
                <a:cs typeface="Calibri" panose="020F0502020204030204" pitchFamily="34" charset="0"/>
              </a:rPr>
              <a:t>5 residents who did not do this previously, planned to do so in the next 3 months.</a:t>
            </a:r>
          </a:p>
          <a:p>
            <a:pPr>
              <a:spcBef>
                <a:spcPts val="300"/>
              </a:spcBef>
            </a:pPr>
            <a:r>
              <a:rPr lang="en-GB" sz="1400" dirty="0">
                <a:solidFill>
                  <a:srgbClr val="767171"/>
                </a:solidFill>
                <a:latin typeface="Calibri" panose="020F0502020204030204" pitchFamily="34" charset="0"/>
                <a:ea typeface="+mn-ea"/>
                <a:cs typeface="Calibri" panose="020F0502020204030204" pitchFamily="34" charset="0"/>
              </a:rPr>
              <a:t>A higher proportion of residents with a disability, mental health issue or illness that substantially impacted on their daily life (15%) were ‘not sure’ about doing this compared with those who had no disability, mental health issue or illness (2%).</a:t>
            </a:r>
          </a:p>
        </p:txBody>
      </p:sp>
      <p:sp>
        <p:nvSpPr>
          <p:cNvPr id="7" name="Rectangle 6">
            <a:extLst>
              <a:ext uri="{FF2B5EF4-FFF2-40B4-BE49-F238E27FC236}">
                <a16:creationId xmlns:a16="http://schemas.microsoft.com/office/drawing/2014/main" id="{DDB69CD3-4678-4F6F-9D0D-110EB8599D00}"/>
              </a:ext>
            </a:extLst>
          </p:cNvPr>
          <p:cNvSpPr/>
          <p:nvPr/>
        </p:nvSpPr>
        <p:spPr>
          <a:xfrm>
            <a:off x="628649" y="4582567"/>
            <a:ext cx="7886700" cy="545983"/>
          </a:xfrm>
          <a:prstGeom prst="rect">
            <a:avLst/>
          </a:prstGeom>
        </p:spPr>
        <p:txBody>
          <a:bodyPr wrap="square">
            <a:spAutoFit/>
          </a:bodyPr>
          <a:lstStyle/>
          <a:p>
            <a:pPr lvl="0">
              <a:lnSpc>
                <a:spcPts val="1200"/>
              </a:lnSpc>
              <a:spcBef>
                <a:spcPts val="1200"/>
              </a:spcBef>
              <a:spcAft>
                <a:spcPts val="1200"/>
              </a:spcAft>
              <a:buClr>
                <a:srgbClr val="002F50"/>
              </a:buClr>
            </a:pPr>
            <a:r>
              <a:rPr lang="en-GB" sz="900" b="1" spc="50" dirty="0">
                <a:solidFill>
                  <a:schemeClr val="accent5"/>
                </a:solidFill>
                <a:latin typeface="Calibri" panose="020F0502020204030204" pitchFamily="34" charset="0"/>
                <a:ea typeface="Open Sans Semibold" charset="0"/>
                <a:cs typeface="Calibri" panose="020F0502020204030204" pitchFamily="34" charset="0"/>
              </a:rPr>
              <a:t>Q1. </a:t>
            </a:r>
            <a:r>
              <a:rPr lang="en-GB" sz="900" b="1" spc="50" dirty="0">
                <a:solidFill>
                  <a:schemeClr val="accent5"/>
                </a:solidFill>
                <a:latin typeface="Calibri" panose="020F0502020204030204" pitchFamily="34" charset="0"/>
                <a:cs typeface="Calibri" panose="020F0502020204030204" pitchFamily="34" charset="0"/>
              </a:rPr>
              <a:t>As COVID-19 restrictions start to ease, which aspects of ‘normal life’ are you planning to engage in over the next 3 months if restrictions continue to be eased in line with Government expectations? Please state if you did this activity prior to COVID-19 restrictions being in place at the start of the pandemic (March 2020) &amp; your plans for this activity now. N=156</a:t>
            </a: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spTree>
    <p:extLst>
      <p:ext uri="{BB962C8B-B14F-4D97-AF65-F5344CB8AC3E}">
        <p14:creationId xmlns:p14="http://schemas.microsoft.com/office/powerpoint/2010/main" val="3259126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246119"/>
            <a:ext cx="7886700" cy="1080426"/>
          </a:xfrm>
        </p:spPr>
        <p:txBody>
          <a:bodyPr>
            <a:normAutofit/>
          </a:bodyPr>
          <a:lstStyle/>
          <a:p>
            <a:r>
              <a:rPr lang="en-GB" sz="2600" b="1" i="0" dirty="0">
                <a:solidFill>
                  <a:schemeClr val="accent3"/>
                </a:solidFill>
                <a:latin typeface="Core Mellow" panose="020F0503030302020204" pitchFamily="34" charset="0"/>
              </a:rPr>
              <a:t>Meeting family or friends indoors</a:t>
            </a:r>
            <a:endParaRPr lang="en-GB" sz="2600" b="1" i="0" dirty="0">
              <a:solidFill>
                <a:srgbClr val="FF0000"/>
              </a:solidFill>
              <a:latin typeface="Core Mellow" panose="020F0503030302020204" pitchFamily="34" charset="0"/>
            </a:endParaRPr>
          </a:p>
        </p:txBody>
      </p:sp>
      <p:cxnSp>
        <p:nvCxnSpPr>
          <p:cNvPr id="8" name="Straight Connector 7"/>
          <p:cNvCxnSpPr/>
          <p:nvPr/>
        </p:nvCxnSpPr>
        <p:spPr>
          <a:xfrm flipV="1">
            <a:off x="628650" y="808355"/>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6" name="Content Placeholder 2">
            <a:extLst>
              <a:ext uri="{FF2B5EF4-FFF2-40B4-BE49-F238E27FC236}">
                <a16:creationId xmlns:a16="http://schemas.microsoft.com/office/drawing/2014/main" id="{AAD044A5-F779-4DE4-91B5-FF64BD74EAFA}"/>
              </a:ext>
            </a:extLst>
          </p:cNvPr>
          <p:cNvSpPr txBox="1">
            <a:spLocks/>
          </p:cNvSpPr>
          <p:nvPr/>
        </p:nvSpPr>
        <p:spPr>
          <a:xfrm>
            <a:off x="526472" y="1115323"/>
            <a:ext cx="3712153" cy="3670119"/>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pPr>
            <a:r>
              <a:rPr lang="en-GB" sz="1400" dirty="0">
                <a:solidFill>
                  <a:srgbClr val="767171"/>
                </a:solidFill>
                <a:latin typeface="Calibri" panose="020F0502020204030204" pitchFamily="34" charset="0"/>
                <a:ea typeface="+mn-ea"/>
                <a:cs typeface="Calibri" panose="020F0502020204030204" pitchFamily="34" charset="0"/>
              </a:rPr>
              <a:t>Of the 45% of residents looking forward to this activity, the majority were residents who had done this regularly (59 residents) or those who sometimes did this (7) prior to COVID-19 .</a:t>
            </a:r>
          </a:p>
          <a:p>
            <a:pPr>
              <a:spcBef>
                <a:spcPts val="300"/>
              </a:spcBef>
            </a:pPr>
            <a:r>
              <a:rPr lang="en-GB" sz="1400" dirty="0">
                <a:solidFill>
                  <a:srgbClr val="767171"/>
                </a:solidFill>
                <a:latin typeface="Calibri" panose="020F0502020204030204" pitchFamily="34" charset="0"/>
                <a:ea typeface="+mn-ea"/>
                <a:cs typeface="Calibri" panose="020F0502020204030204" pitchFamily="34" charset="0"/>
              </a:rPr>
              <a:t>9 residents who did not do this previously planned to do this in the next 3 months.</a:t>
            </a:r>
          </a:p>
          <a:p>
            <a:pPr>
              <a:spcBef>
                <a:spcPts val="300"/>
              </a:spcBef>
            </a:pPr>
            <a:r>
              <a:rPr lang="en-GB" sz="1400" dirty="0">
                <a:solidFill>
                  <a:srgbClr val="767171"/>
                </a:solidFill>
                <a:latin typeface="Calibri" panose="020F0502020204030204" pitchFamily="34" charset="0"/>
                <a:ea typeface="+mn-ea"/>
                <a:cs typeface="Calibri" panose="020F0502020204030204" pitchFamily="34" charset="0"/>
              </a:rPr>
              <a:t>A higher proportion of residents with a disability, mental health issue or illness that substantially impacted on their daily life (15%) were ‘not sure’ about doing this compared with those who had no disability, mental health issue or illness (1%).</a:t>
            </a:r>
          </a:p>
        </p:txBody>
      </p:sp>
      <p:graphicFrame>
        <p:nvGraphicFramePr>
          <p:cNvPr id="9" name="Chart 8">
            <a:extLst>
              <a:ext uri="{FF2B5EF4-FFF2-40B4-BE49-F238E27FC236}">
                <a16:creationId xmlns:a16="http://schemas.microsoft.com/office/drawing/2014/main" id="{00338A09-0323-4CC5-AF6A-C514B4241CD7}"/>
              </a:ext>
            </a:extLst>
          </p:cNvPr>
          <p:cNvGraphicFramePr>
            <a:graphicFrameLocks/>
          </p:cNvGraphicFramePr>
          <p:nvPr>
            <p:extLst>
              <p:ext uri="{D42A27DB-BD31-4B8C-83A1-F6EECF244321}">
                <p14:modId xmlns:p14="http://schemas.microsoft.com/office/powerpoint/2010/main" val="2242356309"/>
              </p:ext>
            </p:extLst>
          </p:nvPr>
        </p:nvGraphicFramePr>
        <p:xfrm>
          <a:off x="4571998" y="999225"/>
          <a:ext cx="4181477" cy="3786217"/>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9">
            <a:extLst>
              <a:ext uri="{FF2B5EF4-FFF2-40B4-BE49-F238E27FC236}">
                <a16:creationId xmlns:a16="http://schemas.microsoft.com/office/drawing/2014/main" id="{D783DFFD-3B1C-4230-8802-731EBF2F0E64}"/>
              </a:ext>
            </a:extLst>
          </p:cNvPr>
          <p:cNvSpPr/>
          <p:nvPr/>
        </p:nvSpPr>
        <p:spPr>
          <a:xfrm>
            <a:off x="628648" y="4631819"/>
            <a:ext cx="7886700" cy="545983"/>
          </a:xfrm>
          <a:prstGeom prst="rect">
            <a:avLst/>
          </a:prstGeom>
        </p:spPr>
        <p:txBody>
          <a:bodyPr wrap="square">
            <a:spAutoFit/>
          </a:bodyPr>
          <a:lstStyle/>
          <a:p>
            <a:pPr lvl="0">
              <a:lnSpc>
                <a:spcPts val="1200"/>
              </a:lnSpc>
              <a:spcBef>
                <a:spcPts val="1200"/>
              </a:spcBef>
              <a:spcAft>
                <a:spcPts val="1200"/>
              </a:spcAft>
              <a:buClr>
                <a:srgbClr val="002F50"/>
              </a:buClr>
            </a:pPr>
            <a:r>
              <a:rPr lang="en-GB" sz="900" b="1" spc="50" dirty="0">
                <a:solidFill>
                  <a:schemeClr val="accent5"/>
                </a:solidFill>
                <a:latin typeface="Calibri" panose="020F0502020204030204" pitchFamily="34" charset="0"/>
                <a:ea typeface="Open Sans Semibold" charset="0"/>
                <a:cs typeface="Calibri" panose="020F0502020204030204" pitchFamily="34" charset="0"/>
              </a:rPr>
              <a:t>Q1. </a:t>
            </a:r>
            <a:r>
              <a:rPr lang="en-GB" sz="900" b="1" spc="50" dirty="0">
                <a:solidFill>
                  <a:schemeClr val="accent5"/>
                </a:solidFill>
                <a:latin typeface="Calibri" panose="020F0502020204030204" pitchFamily="34" charset="0"/>
                <a:cs typeface="Calibri" panose="020F0502020204030204" pitchFamily="34" charset="0"/>
              </a:rPr>
              <a:t>As COVID-19 restrictions start to ease, which aspects of ‘normal life’ are you planning to engage in over the next 3 months if restrictions continue to be eased in line with Government expectations? Please state if you did this activity prior to COVID-19 restrictions being in place at the start of the pandemic (March 2020) &amp; your plans for this activity now. N=156</a:t>
            </a: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spTree>
    <p:extLst>
      <p:ext uri="{BB962C8B-B14F-4D97-AF65-F5344CB8AC3E}">
        <p14:creationId xmlns:p14="http://schemas.microsoft.com/office/powerpoint/2010/main" val="2402517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246119"/>
            <a:ext cx="7886700" cy="1080426"/>
          </a:xfrm>
        </p:spPr>
        <p:txBody>
          <a:bodyPr>
            <a:normAutofit/>
          </a:bodyPr>
          <a:lstStyle/>
          <a:p>
            <a:r>
              <a:rPr lang="en-GB" sz="2600" b="1" i="0" dirty="0">
                <a:solidFill>
                  <a:schemeClr val="accent3"/>
                </a:solidFill>
                <a:latin typeface="Core Mellow" panose="020F0503030302020204" pitchFamily="34" charset="0"/>
              </a:rPr>
              <a:t>Actively travelling to work/college/university</a:t>
            </a:r>
            <a:endParaRPr lang="en-GB" sz="2600" b="1" i="0" dirty="0">
              <a:solidFill>
                <a:srgbClr val="FF0000"/>
              </a:solidFill>
              <a:latin typeface="Core Mellow" panose="020F0503030302020204" pitchFamily="34" charset="0"/>
            </a:endParaRPr>
          </a:p>
        </p:txBody>
      </p:sp>
      <p:cxnSp>
        <p:nvCxnSpPr>
          <p:cNvPr id="8" name="Straight Connector 7"/>
          <p:cNvCxnSpPr/>
          <p:nvPr/>
        </p:nvCxnSpPr>
        <p:spPr>
          <a:xfrm flipV="1">
            <a:off x="628650" y="808355"/>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6" name="Content Placeholder 2">
            <a:extLst>
              <a:ext uri="{FF2B5EF4-FFF2-40B4-BE49-F238E27FC236}">
                <a16:creationId xmlns:a16="http://schemas.microsoft.com/office/drawing/2014/main" id="{AAD044A5-F779-4DE4-91B5-FF64BD74EAFA}"/>
              </a:ext>
            </a:extLst>
          </p:cNvPr>
          <p:cNvSpPr txBox="1">
            <a:spLocks/>
          </p:cNvSpPr>
          <p:nvPr/>
        </p:nvSpPr>
        <p:spPr>
          <a:xfrm>
            <a:off x="628649" y="1070471"/>
            <a:ext cx="3743326" cy="3562248"/>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pPr>
            <a:endParaRPr lang="en-GB" sz="1200" dirty="0">
              <a:solidFill>
                <a:srgbClr val="767171"/>
              </a:solidFill>
              <a:latin typeface="Calibri" panose="020F0502020204030204" pitchFamily="34" charset="0"/>
              <a:ea typeface="+mn-ea"/>
              <a:cs typeface="Calibri" panose="020F0502020204030204" pitchFamily="34" charset="0"/>
            </a:endParaRPr>
          </a:p>
          <a:p>
            <a:pPr>
              <a:spcBef>
                <a:spcPts val="300"/>
              </a:spcBef>
            </a:pPr>
            <a:r>
              <a:rPr lang="en-GB" sz="1400" dirty="0">
                <a:solidFill>
                  <a:srgbClr val="767171"/>
                </a:solidFill>
                <a:latin typeface="Calibri" panose="020F0502020204030204" pitchFamily="34" charset="0"/>
                <a:ea typeface="+mn-ea"/>
                <a:cs typeface="Calibri" panose="020F0502020204030204" pitchFamily="34" charset="0"/>
              </a:rPr>
              <a:t>Of the 47% of residents who did not plan to do this in the future, the majority were residents who had not done this prior to COVID-19 (70 residents).</a:t>
            </a:r>
          </a:p>
          <a:p>
            <a:pPr>
              <a:spcBef>
                <a:spcPts val="300"/>
              </a:spcBef>
            </a:pPr>
            <a:r>
              <a:rPr lang="en-GB" sz="1400" dirty="0">
                <a:solidFill>
                  <a:srgbClr val="767171"/>
                </a:solidFill>
                <a:latin typeface="Calibri" panose="020F0502020204030204" pitchFamily="34" charset="0"/>
                <a:ea typeface="+mn-ea"/>
                <a:cs typeface="Calibri" panose="020F0502020204030204" pitchFamily="34" charset="0"/>
              </a:rPr>
              <a:t>Of the 26% who were looking forward to doing this in the next 3 months, the majority had done this regularly prior to COVID-19 (29 residents).</a:t>
            </a:r>
          </a:p>
          <a:p>
            <a:pPr>
              <a:spcBef>
                <a:spcPts val="300"/>
              </a:spcBef>
            </a:pPr>
            <a:r>
              <a:rPr lang="en-GB" sz="1400" dirty="0">
                <a:solidFill>
                  <a:srgbClr val="767171"/>
                </a:solidFill>
                <a:latin typeface="Calibri" panose="020F0502020204030204" pitchFamily="34" charset="0"/>
                <a:ea typeface="+mn-ea"/>
                <a:cs typeface="Calibri" panose="020F0502020204030204" pitchFamily="34" charset="0"/>
              </a:rPr>
              <a:t>8 residents who did not do this previously, planned to do this in the next 3 months and a further 8 planned to do so in the longer term.</a:t>
            </a:r>
          </a:p>
        </p:txBody>
      </p:sp>
      <p:graphicFrame>
        <p:nvGraphicFramePr>
          <p:cNvPr id="7" name="Chart 6">
            <a:extLst>
              <a:ext uri="{FF2B5EF4-FFF2-40B4-BE49-F238E27FC236}">
                <a16:creationId xmlns:a16="http://schemas.microsoft.com/office/drawing/2014/main" id="{8695989A-1873-4ABD-BE6E-6C96DE937EEB}"/>
              </a:ext>
            </a:extLst>
          </p:cNvPr>
          <p:cNvGraphicFramePr>
            <a:graphicFrameLocks/>
          </p:cNvGraphicFramePr>
          <p:nvPr>
            <p:extLst>
              <p:ext uri="{D42A27DB-BD31-4B8C-83A1-F6EECF244321}">
                <p14:modId xmlns:p14="http://schemas.microsoft.com/office/powerpoint/2010/main" val="4218936806"/>
              </p:ext>
            </p:extLst>
          </p:nvPr>
        </p:nvGraphicFramePr>
        <p:xfrm>
          <a:off x="4457700" y="1069571"/>
          <a:ext cx="4495800" cy="3562248"/>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9">
            <a:extLst>
              <a:ext uri="{FF2B5EF4-FFF2-40B4-BE49-F238E27FC236}">
                <a16:creationId xmlns:a16="http://schemas.microsoft.com/office/drawing/2014/main" id="{4E23A8DE-2595-4587-B096-44E9BB455157}"/>
              </a:ext>
            </a:extLst>
          </p:cNvPr>
          <p:cNvSpPr/>
          <p:nvPr/>
        </p:nvSpPr>
        <p:spPr>
          <a:xfrm>
            <a:off x="628649" y="4594091"/>
            <a:ext cx="7886700" cy="545983"/>
          </a:xfrm>
          <a:prstGeom prst="rect">
            <a:avLst/>
          </a:prstGeom>
        </p:spPr>
        <p:txBody>
          <a:bodyPr wrap="square">
            <a:spAutoFit/>
          </a:bodyPr>
          <a:lstStyle/>
          <a:p>
            <a:pPr lvl="0">
              <a:lnSpc>
                <a:spcPts val="1200"/>
              </a:lnSpc>
              <a:spcBef>
                <a:spcPts val="1200"/>
              </a:spcBef>
              <a:spcAft>
                <a:spcPts val="1200"/>
              </a:spcAft>
              <a:buClr>
                <a:srgbClr val="002F50"/>
              </a:buClr>
            </a:pPr>
            <a:r>
              <a:rPr lang="en-GB" sz="900" b="1" spc="50" dirty="0">
                <a:solidFill>
                  <a:schemeClr val="accent5"/>
                </a:solidFill>
                <a:latin typeface="Calibri" panose="020F0502020204030204" pitchFamily="34" charset="0"/>
                <a:ea typeface="Open Sans Semibold" charset="0"/>
                <a:cs typeface="Calibri" panose="020F0502020204030204" pitchFamily="34" charset="0"/>
              </a:rPr>
              <a:t>Q1. </a:t>
            </a:r>
            <a:r>
              <a:rPr lang="en-GB" sz="900" b="1" spc="50" dirty="0">
                <a:solidFill>
                  <a:schemeClr val="accent5"/>
                </a:solidFill>
                <a:latin typeface="Calibri" panose="020F0502020204030204" pitchFamily="34" charset="0"/>
                <a:cs typeface="Calibri" panose="020F0502020204030204" pitchFamily="34" charset="0"/>
              </a:rPr>
              <a:t>As COVID-19 restrictions start to ease, which aspects of ‘normal life’ are you planning to engage in over the next 3 months if restrictions continue to be eased in line with Government expectations? Please state if you did this activity prior to COVID-19 restrictions being in place at the start of the pandemic (March 2020) &amp; your plans for this activity now. N=156</a:t>
            </a: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spTree>
    <p:extLst>
      <p:ext uri="{BB962C8B-B14F-4D97-AF65-F5344CB8AC3E}">
        <p14:creationId xmlns:p14="http://schemas.microsoft.com/office/powerpoint/2010/main" val="99145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776" y="-73730"/>
            <a:ext cx="8303200" cy="1080426"/>
          </a:xfrm>
        </p:spPr>
        <p:txBody>
          <a:bodyPr>
            <a:normAutofit/>
          </a:bodyPr>
          <a:lstStyle/>
          <a:p>
            <a:r>
              <a:rPr lang="en-GB" sz="2100" b="1" i="0" dirty="0">
                <a:solidFill>
                  <a:schemeClr val="accent3"/>
                </a:solidFill>
                <a:latin typeface="Core Mellow" panose="020F0503030302020204" pitchFamily="34" charset="0"/>
              </a:rPr>
              <a:t>Taking part in an individual physical activity or sport with others which takes place outside (e.g. running or walking group)</a:t>
            </a:r>
            <a:endParaRPr lang="en-GB" sz="2100" b="1" i="0" dirty="0">
              <a:solidFill>
                <a:srgbClr val="FF0000"/>
              </a:solidFill>
              <a:latin typeface="Core Mellow" panose="020F0503030302020204" pitchFamily="34" charset="0"/>
            </a:endParaRPr>
          </a:p>
        </p:txBody>
      </p:sp>
      <p:cxnSp>
        <p:nvCxnSpPr>
          <p:cNvPr id="8" name="Straight Connector 7"/>
          <p:cNvCxnSpPr>
            <a:cxnSpLocks/>
          </p:cNvCxnSpPr>
          <p:nvPr/>
        </p:nvCxnSpPr>
        <p:spPr>
          <a:xfrm>
            <a:off x="561975" y="979805"/>
            <a:ext cx="8207951" cy="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6" name="Content Placeholder 2">
            <a:extLst>
              <a:ext uri="{FF2B5EF4-FFF2-40B4-BE49-F238E27FC236}">
                <a16:creationId xmlns:a16="http://schemas.microsoft.com/office/drawing/2014/main" id="{AAD044A5-F779-4DE4-91B5-FF64BD74EAFA}"/>
              </a:ext>
            </a:extLst>
          </p:cNvPr>
          <p:cNvSpPr txBox="1">
            <a:spLocks/>
          </p:cNvSpPr>
          <p:nvPr/>
        </p:nvSpPr>
        <p:spPr>
          <a:xfrm>
            <a:off x="374073" y="1055579"/>
            <a:ext cx="4061194" cy="3562248"/>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pPr>
            <a:r>
              <a:rPr lang="en-GB" sz="1100" dirty="0">
                <a:solidFill>
                  <a:srgbClr val="767171"/>
                </a:solidFill>
                <a:latin typeface="Calibri" panose="020F0502020204030204" pitchFamily="34" charset="0"/>
                <a:ea typeface="+mn-ea"/>
                <a:cs typeface="Calibri" panose="020F0502020204030204" pitchFamily="34" charset="0"/>
              </a:rPr>
              <a:t>Of the 42% of residents who did not plan to do this in the future, the majority were residents who had not done this prior to COVID-19 (59 residents).</a:t>
            </a:r>
          </a:p>
          <a:p>
            <a:pPr>
              <a:spcBef>
                <a:spcPts val="300"/>
              </a:spcBef>
            </a:pPr>
            <a:r>
              <a:rPr lang="en-GB" sz="1100" dirty="0">
                <a:solidFill>
                  <a:srgbClr val="767171"/>
                </a:solidFill>
                <a:latin typeface="Calibri" panose="020F0502020204030204" pitchFamily="34" charset="0"/>
                <a:ea typeface="+mn-ea"/>
                <a:cs typeface="Calibri" panose="020F0502020204030204" pitchFamily="34" charset="0"/>
              </a:rPr>
              <a:t>8 residents who did not do this previously, planned to do this in the next 3 months and a further 9 planned to do so in the longer term (partially explained below)</a:t>
            </a:r>
            <a:r>
              <a:rPr lang="en-GB" sz="1200" dirty="0">
                <a:solidFill>
                  <a:srgbClr val="767171"/>
                </a:solidFill>
                <a:latin typeface="Calibri" panose="020F0502020204030204" pitchFamily="34" charset="0"/>
                <a:ea typeface="+mn-ea"/>
                <a:cs typeface="Calibri" panose="020F0502020204030204" pitchFamily="34" charset="0"/>
              </a:rPr>
              <a:t>.</a:t>
            </a:r>
          </a:p>
          <a:p>
            <a:pPr>
              <a:spcBef>
                <a:spcPts val="300"/>
              </a:spcBef>
            </a:pPr>
            <a:r>
              <a:rPr lang="en-GB" sz="1100" dirty="0">
                <a:solidFill>
                  <a:srgbClr val="767171"/>
                </a:solidFill>
                <a:latin typeface="Calibri" panose="020F0502020204030204" pitchFamily="34" charset="0"/>
                <a:ea typeface="+mn-ea"/>
                <a:cs typeface="Calibri" panose="020F0502020204030204" pitchFamily="34" charset="0"/>
              </a:rPr>
              <a:t>A higher proportion of residents aged 65+ (67%) did not plan to do this in the future, compared with those aged 25-44 (34%) and 16-24 (25%). Whilst a similar proportion of those aged 65+ did not do this prior to COVID-19 (suggesting no change), a higher proportion of those in the younger age categories are planning to do this but did not do this activity prior to COVID-19.</a:t>
            </a:r>
          </a:p>
          <a:p>
            <a:pPr>
              <a:spcBef>
                <a:spcPts val="300"/>
              </a:spcBef>
            </a:pPr>
            <a:r>
              <a:rPr lang="en-GB" sz="1100" dirty="0">
                <a:solidFill>
                  <a:srgbClr val="767171"/>
                </a:solidFill>
                <a:latin typeface="Calibri" panose="020F0502020204030204" pitchFamily="34" charset="0"/>
                <a:ea typeface="+mn-ea"/>
                <a:cs typeface="Calibri" panose="020F0502020204030204" pitchFamily="34" charset="0"/>
              </a:rPr>
              <a:t>A higher proportion of residents with a disability, mental health issue or illness that substantially impacted on their daily life (18%) were unsure about their plans to do this activity compared with those who had no disability, mental health issue or illness (3%). However, 75% of these residents did not previously do this but only 55% planned not to do so in the future again suggesting some changes.</a:t>
            </a:r>
          </a:p>
          <a:p>
            <a:pPr>
              <a:spcBef>
                <a:spcPts val="300"/>
              </a:spcBef>
            </a:pPr>
            <a:endParaRPr lang="en-GB" sz="1400" dirty="0">
              <a:solidFill>
                <a:srgbClr val="767171"/>
              </a:solidFill>
              <a:latin typeface="Calibri" panose="020F0502020204030204" pitchFamily="34" charset="0"/>
              <a:ea typeface="+mn-ea"/>
              <a:cs typeface="Calibri" panose="020F0502020204030204" pitchFamily="34" charset="0"/>
            </a:endParaRPr>
          </a:p>
          <a:p>
            <a:pPr>
              <a:spcBef>
                <a:spcPts val="300"/>
              </a:spcBef>
            </a:pPr>
            <a:endParaRPr lang="en-GB" sz="1400" dirty="0">
              <a:solidFill>
                <a:srgbClr val="767171"/>
              </a:solidFill>
              <a:latin typeface="Calibri" panose="020F0502020204030204" pitchFamily="34" charset="0"/>
              <a:ea typeface="+mn-ea"/>
              <a:cs typeface="Calibri" panose="020F0502020204030204" pitchFamily="34" charset="0"/>
            </a:endParaRPr>
          </a:p>
          <a:p>
            <a:pPr>
              <a:spcBef>
                <a:spcPts val="300"/>
              </a:spcBef>
            </a:pPr>
            <a:endParaRPr lang="en-GB" sz="1400" dirty="0">
              <a:solidFill>
                <a:srgbClr val="767171"/>
              </a:solidFill>
              <a:latin typeface="Calibri" panose="020F0502020204030204" pitchFamily="34" charset="0"/>
              <a:ea typeface="+mn-ea"/>
              <a:cs typeface="Calibri" panose="020F0502020204030204" pitchFamily="34" charset="0"/>
            </a:endParaRPr>
          </a:p>
        </p:txBody>
      </p:sp>
      <p:graphicFrame>
        <p:nvGraphicFramePr>
          <p:cNvPr id="7" name="Chart 6">
            <a:extLst>
              <a:ext uri="{FF2B5EF4-FFF2-40B4-BE49-F238E27FC236}">
                <a16:creationId xmlns:a16="http://schemas.microsoft.com/office/drawing/2014/main" id="{7D5C9CA6-28E1-4C92-8C0A-DC134F56C6FD}"/>
              </a:ext>
            </a:extLst>
          </p:cNvPr>
          <p:cNvGraphicFramePr>
            <a:graphicFrameLocks/>
          </p:cNvGraphicFramePr>
          <p:nvPr>
            <p:extLst>
              <p:ext uri="{D42A27DB-BD31-4B8C-83A1-F6EECF244321}">
                <p14:modId xmlns:p14="http://schemas.microsoft.com/office/powerpoint/2010/main" val="1632085571"/>
              </p:ext>
            </p:extLst>
          </p:nvPr>
        </p:nvGraphicFramePr>
        <p:xfrm>
          <a:off x="4435267" y="1145540"/>
          <a:ext cx="4430620" cy="3507312"/>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9">
            <a:extLst>
              <a:ext uri="{FF2B5EF4-FFF2-40B4-BE49-F238E27FC236}">
                <a16:creationId xmlns:a16="http://schemas.microsoft.com/office/drawing/2014/main" id="{831540F7-07F1-4960-8A82-56095D1AE5F3}"/>
              </a:ext>
            </a:extLst>
          </p:cNvPr>
          <p:cNvSpPr/>
          <p:nvPr/>
        </p:nvSpPr>
        <p:spPr>
          <a:xfrm>
            <a:off x="628650" y="4631819"/>
            <a:ext cx="7886700" cy="545983"/>
          </a:xfrm>
          <a:prstGeom prst="rect">
            <a:avLst/>
          </a:prstGeom>
        </p:spPr>
        <p:txBody>
          <a:bodyPr wrap="square">
            <a:spAutoFit/>
          </a:bodyPr>
          <a:lstStyle/>
          <a:p>
            <a:pPr lvl="0">
              <a:lnSpc>
                <a:spcPts val="1200"/>
              </a:lnSpc>
              <a:spcBef>
                <a:spcPts val="1200"/>
              </a:spcBef>
              <a:spcAft>
                <a:spcPts val="1200"/>
              </a:spcAft>
              <a:buClr>
                <a:srgbClr val="002F50"/>
              </a:buClr>
            </a:pPr>
            <a:r>
              <a:rPr lang="en-GB" sz="900" b="1" spc="50" dirty="0">
                <a:solidFill>
                  <a:schemeClr val="accent5"/>
                </a:solidFill>
                <a:latin typeface="Calibri" panose="020F0502020204030204" pitchFamily="34" charset="0"/>
                <a:ea typeface="Open Sans Semibold" charset="0"/>
                <a:cs typeface="Calibri" panose="020F0502020204030204" pitchFamily="34" charset="0"/>
              </a:rPr>
              <a:t>Q1. </a:t>
            </a:r>
            <a:r>
              <a:rPr lang="en-GB" sz="900" b="1" spc="50" dirty="0">
                <a:solidFill>
                  <a:schemeClr val="accent5"/>
                </a:solidFill>
                <a:latin typeface="Calibri" panose="020F0502020204030204" pitchFamily="34" charset="0"/>
                <a:cs typeface="Calibri" panose="020F0502020204030204" pitchFamily="34" charset="0"/>
              </a:rPr>
              <a:t>As COVID-19 restrictions start to ease, which aspects of ‘normal life’ are you planning to engage in over the next 3 months if restrictions continue to be eased in line with Government expectations? Please state if you did this activity prior to COVID-19 restrictions being in place at the start of the pandemic (March 2020) &amp; your plans for this activity now. N=156</a:t>
            </a: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spTree>
    <p:extLst>
      <p:ext uri="{BB962C8B-B14F-4D97-AF65-F5344CB8AC3E}">
        <p14:creationId xmlns:p14="http://schemas.microsoft.com/office/powerpoint/2010/main" val="2507050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776" y="-73730"/>
            <a:ext cx="8303200" cy="1080426"/>
          </a:xfrm>
        </p:spPr>
        <p:txBody>
          <a:bodyPr>
            <a:normAutofit/>
          </a:bodyPr>
          <a:lstStyle/>
          <a:p>
            <a:r>
              <a:rPr lang="en-GB" sz="2100" b="1" i="0" dirty="0">
                <a:solidFill>
                  <a:schemeClr val="accent3"/>
                </a:solidFill>
                <a:latin typeface="Core Mellow" panose="020F0503030302020204" pitchFamily="34" charset="0"/>
              </a:rPr>
              <a:t>Taking part in an individual physical activity or sport with others which takes place outside: further insights</a:t>
            </a:r>
            <a:endParaRPr lang="en-GB" sz="2100" b="1" i="0" dirty="0">
              <a:solidFill>
                <a:srgbClr val="FF0000"/>
              </a:solidFill>
              <a:latin typeface="Core Mellow" panose="020F0503030302020204" pitchFamily="34" charset="0"/>
            </a:endParaRPr>
          </a:p>
        </p:txBody>
      </p:sp>
      <p:cxnSp>
        <p:nvCxnSpPr>
          <p:cNvPr id="8" name="Straight Connector 7"/>
          <p:cNvCxnSpPr>
            <a:cxnSpLocks/>
          </p:cNvCxnSpPr>
          <p:nvPr/>
        </p:nvCxnSpPr>
        <p:spPr>
          <a:xfrm>
            <a:off x="561975" y="979805"/>
            <a:ext cx="8207951" cy="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9" name="Speech Bubble: Rectangle with Corners Rounded 8">
            <a:extLst>
              <a:ext uri="{FF2B5EF4-FFF2-40B4-BE49-F238E27FC236}">
                <a16:creationId xmlns:a16="http://schemas.microsoft.com/office/drawing/2014/main" id="{9E7A87C4-556D-4B7A-8079-AD0882ADAB0F}"/>
              </a:ext>
            </a:extLst>
          </p:cNvPr>
          <p:cNvSpPr/>
          <p:nvPr/>
        </p:nvSpPr>
        <p:spPr>
          <a:xfrm>
            <a:off x="5495925" y="1123408"/>
            <a:ext cx="3150176" cy="827558"/>
          </a:xfrm>
          <a:prstGeom prst="wedgeRoundRectCallout">
            <a:avLst>
              <a:gd name="adj1" fmla="val -54140"/>
              <a:gd name="adj2" fmla="val -11567"/>
              <a:gd name="adj3" fmla="val 16667"/>
            </a:avLst>
          </a:prstGeom>
          <a:solidFill>
            <a:schemeClr val="accent3"/>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indent="0">
              <a:buNone/>
            </a:pPr>
            <a:r>
              <a:rPr lang="en-GB" sz="1000" i="1" dirty="0">
                <a:latin typeface="Calibri" panose="020F0502020204030204" pitchFamily="34" charset="0"/>
                <a:cs typeface="Calibri" panose="020F0502020204030204" pitchFamily="34" charset="0"/>
              </a:rPr>
              <a:t>“I am cautious as I have been shielding so taking place in activities that include others even in open areas increases my risk of COVID as you don't know how they have followed the guidelines.”</a:t>
            </a:r>
          </a:p>
        </p:txBody>
      </p:sp>
      <p:sp>
        <p:nvSpPr>
          <p:cNvPr id="11" name="Speech Bubble: Rectangle with Corners Rounded 10">
            <a:extLst>
              <a:ext uri="{FF2B5EF4-FFF2-40B4-BE49-F238E27FC236}">
                <a16:creationId xmlns:a16="http://schemas.microsoft.com/office/drawing/2014/main" id="{58267F8B-B1A6-4959-83C8-F8BD45074C7B}"/>
              </a:ext>
            </a:extLst>
          </p:cNvPr>
          <p:cNvSpPr/>
          <p:nvPr/>
        </p:nvSpPr>
        <p:spPr>
          <a:xfrm>
            <a:off x="5495925" y="3774724"/>
            <a:ext cx="3150176" cy="615557"/>
          </a:xfrm>
          <a:prstGeom prst="wedgeRoundRectCallout">
            <a:avLst>
              <a:gd name="adj1" fmla="val -54140"/>
              <a:gd name="adj2" fmla="val -11567"/>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indent="0">
              <a:buNone/>
            </a:pPr>
            <a:r>
              <a:rPr lang="en-GB" sz="1000" i="1" dirty="0">
                <a:latin typeface="Calibri" panose="020F0502020204030204" pitchFamily="34" charset="0"/>
                <a:cs typeface="Calibri" panose="020F0502020204030204" pitchFamily="34" charset="0"/>
              </a:rPr>
              <a:t>“I plan on doing lots of fun things with my baby who was born on lockdown first.”</a:t>
            </a:r>
          </a:p>
        </p:txBody>
      </p:sp>
      <p:sp>
        <p:nvSpPr>
          <p:cNvPr id="13" name="Content Placeholder 2">
            <a:extLst>
              <a:ext uri="{FF2B5EF4-FFF2-40B4-BE49-F238E27FC236}">
                <a16:creationId xmlns:a16="http://schemas.microsoft.com/office/drawing/2014/main" id="{C45F7EFA-7D9C-46AE-B786-D2BE52294F31}"/>
              </a:ext>
            </a:extLst>
          </p:cNvPr>
          <p:cNvSpPr txBox="1">
            <a:spLocks/>
          </p:cNvSpPr>
          <p:nvPr/>
        </p:nvSpPr>
        <p:spPr>
          <a:xfrm>
            <a:off x="374073" y="1123407"/>
            <a:ext cx="4912301" cy="3284512"/>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pPr>
            <a:r>
              <a:rPr lang="en-GB" sz="1300" dirty="0">
                <a:solidFill>
                  <a:srgbClr val="767171"/>
                </a:solidFill>
                <a:latin typeface="Calibri" panose="020F0502020204030204" pitchFamily="34" charset="0"/>
                <a:ea typeface="+mn-ea"/>
                <a:cs typeface="Calibri" panose="020F0502020204030204" pitchFamily="34" charset="0"/>
              </a:rPr>
              <a:t>The majority of residents who used to do this but were now unsure (2 residents), and those who planned to do so in the next 3 months but felt cautious about it (14 residents) cited COVID-19 concerns as their reason for trepidation. Such concerns included mixing with other people, trusting other people to follow the rules, maintaining social distancing, hygiene concerns regarding any equipment they might use (although to a lesser extent than for activities undertaken inside), catching COVID-19 and spreading it further.</a:t>
            </a:r>
          </a:p>
          <a:p>
            <a:pPr>
              <a:spcBef>
                <a:spcPts val="300"/>
              </a:spcBef>
            </a:pPr>
            <a:r>
              <a:rPr lang="en-GB" sz="1300" dirty="0">
                <a:solidFill>
                  <a:srgbClr val="767171"/>
                </a:solidFill>
                <a:latin typeface="Calibri" panose="020F0502020204030204" pitchFamily="34" charset="0"/>
                <a:ea typeface="+mn-ea"/>
                <a:cs typeface="Calibri" panose="020F0502020204030204" pitchFamily="34" charset="0"/>
              </a:rPr>
              <a:t>Those who planned to do so over a longer timeframe most commonly referenced similar COVID-19 concerns (7 residents), having other priorities such as work or family commitments (4 residents), and undertaking other types of physical activity (3 residents).</a:t>
            </a:r>
          </a:p>
          <a:p>
            <a:pPr>
              <a:spcBef>
                <a:spcPts val="300"/>
              </a:spcBef>
            </a:pPr>
            <a:r>
              <a:rPr lang="en-GB" sz="1300" dirty="0">
                <a:solidFill>
                  <a:srgbClr val="767171"/>
                </a:solidFill>
                <a:latin typeface="Calibri" panose="020F0502020204030204" pitchFamily="34" charset="0"/>
                <a:ea typeface="+mn-ea"/>
                <a:cs typeface="Calibri" panose="020F0502020204030204" pitchFamily="34" charset="0"/>
              </a:rPr>
              <a:t>Residents who no longer planned to do this in the future, but previously did, referenced other priorities (2 residents), and undertaking other types of physical activity (2 residents).</a:t>
            </a:r>
          </a:p>
          <a:p>
            <a:pPr>
              <a:spcBef>
                <a:spcPts val="300"/>
              </a:spcBef>
            </a:pPr>
            <a:endParaRPr lang="en-GB" sz="1400" dirty="0">
              <a:solidFill>
                <a:srgbClr val="767171"/>
              </a:solidFill>
              <a:latin typeface="Calibri" panose="020F0502020204030204" pitchFamily="34" charset="0"/>
              <a:ea typeface="+mn-ea"/>
              <a:cs typeface="Calibri" panose="020F0502020204030204" pitchFamily="34" charset="0"/>
            </a:endParaRPr>
          </a:p>
          <a:p>
            <a:pPr>
              <a:spcBef>
                <a:spcPts val="300"/>
              </a:spcBef>
            </a:pPr>
            <a:endParaRPr lang="en-GB" sz="1400" dirty="0">
              <a:solidFill>
                <a:srgbClr val="767171"/>
              </a:solidFill>
              <a:latin typeface="Calibri" panose="020F0502020204030204" pitchFamily="34" charset="0"/>
              <a:ea typeface="+mn-ea"/>
              <a:cs typeface="Calibri" panose="020F0502020204030204" pitchFamily="34" charset="0"/>
            </a:endParaRPr>
          </a:p>
          <a:p>
            <a:pPr>
              <a:spcBef>
                <a:spcPts val="300"/>
              </a:spcBef>
            </a:pPr>
            <a:endParaRPr lang="en-GB" sz="1400" dirty="0">
              <a:solidFill>
                <a:srgbClr val="767171"/>
              </a:solidFill>
              <a:latin typeface="Calibri" panose="020F0502020204030204" pitchFamily="34" charset="0"/>
              <a:ea typeface="+mn-ea"/>
              <a:cs typeface="Calibri" panose="020F0502020204030204" pitchFamily="34" charset="0"/>
            </a:endParaRPr>
          </a:p>
          <a:p>
            <a:pPr>
              <a:spcBef>
                <a:spcPts val="300"/>
              </a:spcBef>
            </a:pPr>
            <a:endParaRPr lang="en-GB" sz="1400" dirty="0">
              <a:solidFill>
                <a:srgbClr val="767171"/>
              </a:solidFill>
              <a:latin typeface="Calibri" panose="020F0502020204030204" pitchFamily="34" charset="0"/>
              <a:ea typeface="+mn-ea"/>
              <a:cs typeface="Calibri" panose="020F0502020204030204" pitchFamily="34" charset="0"/>
            </a:endParaRPr>
          </a:p>
        </p:txBody>
      </p:sp>
      <p:sp>
        <p:nvSpPr>
          <p:cNvPr id="14" name="Speech Bubble: Rectangle with Corners Rounded 13">
            <a:extLst>
              <a:ext uri="{FF2B5EF4-FFF2-40B4-BE49-F238E27FC236}">
                <a16:creationId xmlns:a16="http://schemas.microsoft.com/office/drawing/2014/main" id="{BD5A94F5-A153-4FA9-8D10-264A0B8D2A03}"/>
              </a:ext>
            </a:extLst>
          </p:cNvPr>
          <p:cNvSpPr/>
          <p:nvPr/>
        </p:nvSpPr>
        <p:spPr>
          <a:xfrm>
            <a:off x="5495925" y="2214431"/>
            <a:ext cx="3150176" cy="1438817"/>
          </a:xfrm>
          <a:prstGeom prst="wedgeRoundRectCallout">
            <a:avLst>
              <a:gd name="adj1" fmla="val -54140"/>
              <a:gd name="adj2" fmla="val -9109"/>
              <a:gd name="adj3" fmla="val 16667"/>
            </a:avLst>
          </a:prstGeom>
          <a:solidFill>
            <a:schemeClr val="accent4"/>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indent="0">
              <a:buNone/>
            </a:pPr>
            <a:endParaRPr lang="en-GB" sz="1000" i="1" dirty="0">
              <a:latin typeface="Calibri" panose="020F0502020204030204" pitchFamily="34" charset="0"/>
              <a:cs typeface="Calibri" panose="020F0502020204030204" pitchFamily="34" charset="0"/>
            </a:endParaRPr>
          </a:p>
          <a:p>
            <a:pPr marL="0" indent="0">
              <a:buNone/>
            </a:pPr>
            <a:r>
              <a:rPr lang="en-GB" sz="1000" i="1" dirty="0">
                <a:solidFill>
                  <a:srgbClr val="767171"/>
                </a:solidFill>
                <a:latin typeface="Calibri" panose="020F0502020204030204" pitchFamily="34" charset="0"/>
                <a:cs typeface="Calibri" panose="020F0502020204030204" pitchFamily="34" charset="0"/>
              </a:rPr>
              <a:t>“I want to make sure all the appropriate cautions are in place. I feel I'll also be a tad wary about doing such things to begin when normal life resumes and I get used to getting my pre-covid life back.”</a:t>
            </a:r>
          </a:p>
          <a:p>
            <a:pPr marL="0" indent="0">
              <a:buNone/>
            </a:pPr>
            <a:endParaRPr lang="en-GB" sz="1000" i="1" dirty="0">
              <a:solidFill>
                <a:srgbClr val="767171"/>
              </a:solidFill>
              <a:latin typeface="Calibri" panose="020F0502020204030204" pitchFamily="34" charset="0"/>
              <a:cs typeface="Calibri" panose="020F0502020204030204" pitchFamily="34" charset="0"/>
            </a:endParaRPr>
          </a:p>
          <a:p>
            <a:r>
              <a:rPr lang="en-GB" sz="1000" i="1" dirty="0">
                <a:solidFill>
                  <a:srgbClr val="767171"/>
                </a:solidFill>
                <a:latin typeface="Calibri" panose="020F0502020204030204" pitchFamily="34" charset="0"/>
                <a:cs typeface="Calibri" panose="020F0502020204030204" pitchFamily="34" charset="0"/>
              </a:rPr>
              <a:t>“I prefer to exercise alone in my home as I do yoga and body balance, I struggle with work restrictions for getting to classes for what I like to do”</a:t>
            </a:r>
          </a:p>
          <a:p>
            <a:pPr marL="0" indent="0">
              <a:buNone/>
            </a:pPr>
            <a:endParaRPr lang="en-GB" sz="1000" i="1" dirty="0">
              <a:latin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AD151544-8D45-447A-A1FE-9B9F4744E22F}"/>
              </a:ext>
            </a:extLst>
          </p:cNvPr>
          <p:cNvSpPr/>
          <p:nvPr/>
        </p:nvSpPr>
        <p:spPr>
          <a:xfrm>
            <a:off x="628650" y="4597517"/>
            <a:ext cx="7886700" cy="545983"/>
          </a:xfrm>
          <a:prstGeom prst="rect">
            <a:avLst/>
          </a:prstGeom>
        </p:spPr>
        <p:txBody>
          <a:bodyPr wrap="square">
            <a:spAutoFit/>
          </a:bodyPr>
          <a:lstStyle/>
          <a:p>
            <a:pPr lvl="0">
              <a:lnSpc>
                <a:spcPts val="1200"/>
              </a:lnSpc>
              <a:spcBef>
                <a:spcPts val="1200"/>
              </a:spcBef>
              <a:spcAft>
                <a:spcPts val="1200"/>
              </a:spcAft>
              <a:buClr>
                <a:srgbClr val="002F50"/>
              </a:buClr>
            </a:pPr>
            <a:r>
              <a:rPr lang="en-GB" sz="900" b="1" spc="50" dirty="0">
                <a:solidFill>
                  <a:schemeClr val="accent5"/>
                </a:solidFill>
                <a:latin typeface="Calibri" panose="020F0502020204030204" pitchFamily="34" charset="0"/>
                <a:ea typeface="Open Sans Semibold" charset="0"/>
                <a:cs typeface="Calibri" panose="020F0502020204030204" pitchFamily="34" charset="0"/>
              </a:rPr>
              <a:t>Q2. </a:t>
            </a:r>
            <a:r>
              <a:rPr lang="en-GB" sz="900" b="1" spc="50" dirty="0">
                <a:solidFill>
                  <a:schemeClr val="accent5"/>
                </a:solidFill>
                <a:latin typeface="Calibri" panose="020F0502020204030204" pitchFamily="34" charset="0"/>
                <a:cs typeface="Calibri" panose="020F0502020204030204" pitchFamily="34" charset="0"/>
              </a:rPr>
              <a:t>Taking part in an individual physical activity or sport with others that takes place outside (e.g. a running or walking group). Please describe why you: do not plan to do this in the future (n=6)/do not plan to do this in the next 3 months (n=21)/are cautious about doing this in the next 3 months (n=23)/are not sure about doing this in the next 3 months (n=3)</a:t>
            </a: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spTree>
    <p:extLst>
      <p:ext uri="{BB962C8B-B14F-4D97-AF65-F5344CB8AC3E}">
        <p14:creationId xmlns:p14="http://schemas.microsoft.com/office/powerpoint/2010/main" val="37339965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776" y="-73730"/>
            <a:ext cx="8303200" cy="1080426"/>
          </a:xfrm>
        </p:spPr>
        <p:txBody>
          <a:bodyPr>
            <a:normAutofit/>
          </a:bodyPr>
          <a:lstStyle/>
          <a:p>
            <a:r>
              <a:rPr lang="en-GB" sz="2600" b="1" i="0" dirty="0">
                <a:solidFill>
                  <a:schemeClr val="accent3"/>
                </a:solidFill>
                <a:latin typeface="Core Mellow" panose="020F0503030302020204" pitchFamily="34" charset="0"/>
              </a:rPr>
              <a:t>Taking part in an individual physical activity or sport which takes place inside (e.g. gym or swimming)</a:t>
            </a:r>
            <a:endParaRPr lang="en-GB" sz="2600" b="1" i="0" dirty="0">
              <a:solidFill>
                <a:srgbClr val="FF0000"/>
              </a:solidFill>
              <a:latin typeface="Core Mellow" panose="020F0503030302020204" pitchFamily="34" charset="0"/>
            </a:endParaRPr>
          </a:p>
        </p:txBody>
      </p:sp>
      <p:cxnSp>
        <p:nvCxnSpPr>
          <p:cNvPr id="8" name="Straight Connector 7"/>
          <p:cNvCxnSpPr>
            <a:cxnSpLocks/>
          </p:cNvCxnSpPr>
          <p:nvPr/>
        </p:nvCxnSpPr>
        <p:spPr>
          <a:xfrm>
            <a:off x="561975" y="979805"/>
            <a:ext cx="8207951" cy="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6" name="Content Placeholder 2">
            <a:extLst>
              <a:ext uri="{FF2B5EF4-FFF2-40B4-BE49-F238E27FC236}">
                <a16:creationId xmlns:a16="http://schemas.microsoft.com/office/drawing/2014/main" id="{AAD044A5-F779-4DE4-91B5-FF64BD74EAFA}"/>
              </a:ext>
            </a:extLst>
          </p:cNvPr>
          <p:cNvSpPr txBox="1">
            <a:spLocks/>
          </p:cNvSpPr>
          <p:nvPr/>
        </p:nvSpPr>
        <p:spPr>
          <a:xfrm>
            <a:off x="374074" y="1206500"/>
            <a:ext cx="3997901" cy="3499648"/>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pPr>
            <a:r>
              <a:rPr lang="en-GB" sz="1200" dirty="0">
                <a:solidFill>
                  <a:srgbClr val="767171"/>
                </a:solidFill>
                <a:latin typeface="Calibri" panose="020F0502020204030204" pitchFamily="34" charset="0"/>
                <a:ea typeface="+mn-ea"/>
                <a:cs typeface="Calibri" panose="020F0502020204030204" pitchFamily="34" charset="0"/>
              </a:rPr>
              <a:t>Of the 40% of residents who did not plan to do this in the future, the majority were residents who had not done this prior to COVID-19 (54 residents).</a:t>
            </a:r>
          </a:p>
          <a:p>
            <a:pPr>
              <a:spcBef>
                <a:spcPts val="300"/>
              </a:spcBef>
            </a:pPr>
            <a:r>
              <a:rPr lang="en-GB" sz="1200" dirty="0">
                <a:solidFill>
                  <a:srgbClr val="767171"/>
                </a:solidFill>
                <a:latin typeface="Calibri" panose="020F0502020204030204" pitchFamily="34" charset="0"/>
                <a:ea typeface="+mn-ea"/>
                <a:cs typeface="Calibri" panose="020F0502020204030204" pitchFamily="34" charset="0"/>
              </a:rPr>
              <a:t>8 residents who did not do this previously, planned to do this in the next 3 months and a further 9 planned to do so in the longer term (partially explained below)</a:t>
            </a:r>
          </a:p>
          <a:p>
            <a:pPr>
              <a:spcBef>
                <a:spcPts val="300"/>
              </a:spcBef>
            </a:pPr>
            <a:r>
              <a:rPr lang="en-GB" sz="1200" dirty="0">
                <a:solidFill>
                  <a:srgbClr val="767171"/>
                </a:solidFill>
                <a:latin typeface="Calibri" panose="020F0502020204030204" pitchFamily="34" charset="0"/>
                <a:ea typeface="+mn-ea"/>
                <a:cs typeface="Calibri" panose="020F0502020204030204" pitchFamily="34" charset="0"/>
              </a:rPr>
              <a:t>A higher proportion of residents with a disability, mental health issue or illness that substantially impacted on their daily life (55%) did not plan to do this in the future compared with those who had no disability, mental health issue or illness (33%). A similar pattern existed prior to COVID-19.</a:t>
            </a:r>
          </a:p>
          <a:p>
            <a:pPr>
              <a:spcBef>
                <a:spcPts val="300"/>
              </a:spcBef>
            </a:pPr>
            <a:r>
              <a:rPr lang="en-GB" sz="1200" dirty="0">
                <a:solidFill>
                  <a:srgbClr val="767171"/>
                </a:solidFill>
                <a:latin typeface="Calibri" panose="020F0502020204030204" pitchFamily="34" charset="0"/>
                <a:ea typeface="+mn-ea"/>
                <a:cs typeface="Calibri" panose="020F0502020204030204" pitchFamily="34" charset="0"/>
              </a:rPr>
              <a:t>Encouragingly, 7 of the 27 residents with health issues that substantially impact their daily lives who previously did not do this activity, now plan to do so at some point in the future.</a:t>
            </a:r>
            <a:endParaRPr lang="en-GB" sz="1400" dirty="0">
              <a:solidFill>
                <a:srgbClr val="767171"/>
              </a:solidFill>
              <a:latin typeface="Calibri" panose="020F0502020204030204" pitchFamily="34" charset="0"/>
              <a:ea typeface="+mn-ea"/>
              <a:cs typeface="Calibri" panose="020F0502020204030204" pitchFamily="34" charset="0"/>
            </a:endParaRPr>
          </a:p>
          <a:p>
            <a:pPr>
              <a:spcBef>
                <a:spcPts val="300"/>
              </a:spcBef>
            </a:pPr>
            <a:endParaRPr lang="en-GB" sz="1400" dirty="0">
              <a:solidFill>
                <a:srgbClr val="767171"/>
              </a:solidFill>
              <a:latin typeface="Calibri" panose="020F0502020204030204" pitchFamily="34" charset="0"/>
              <a:ea typeface="+mn-ea"/>
              <a:cs typeface="Calibri" panose="020F0502020204030204" pitchFamily="34" charset="0"/>
            </a:endParaRPr>
          </a:p>
          <a:p>
            <a:pPr>
              <a:spcBef>
                <a:spcPts val="300"/>
              </a:spcBef>
            </a:pPr>
            <a:endParaRPr lang="en-GB" sz="1400" dirty="0">
              <a:solidFill>
                <a:srgbClr val="767171"/>
              </a:solidFill>
              <a:latin typeface="Calibri" panose="020F0502020204030204" pitchFamily="34" charset="0"/>
              <a:ea typeface="+mn-ea"/>
              <a:cs typeface="Calibri" panose="020F0502020204030204" pitchFamily="34" charset="0"/>
            </a:endParaRPr>
          </a:p>
          <a:p>
            <a:pPr>
              <a:spcBef>
                <a:spcPts val="300"/>
              </a:spcBef>
            </a:pPr>
            <a:endParaRPr lang="en-GB" sz="1400" dirty="0">
              <a:solidFill>
                <a:srgbClr val="767171"/>
              </a:solidFill>
              <a:latin typeface="Calibri" panose="020F0502020204030204" pitchFamily="34" charset="0"/>
              <a:ea typeface="+mn-ea"/>
              <a:cs typeface="Calibri" panose="020F0502020204030204" pitchFamily="34" charset="0"/>
            </a:endParaRPr>
          </a:p>
        </p:txBody>
      </p:sp>
      <p:graphicFrame>
        <p:nvGraphicFramePr>
          <p:cNvPr id="9" name="Chart 8">
            <a:extLst>
              <a:ext uri="{FF2B5EF4-FFF2-40B4-BE49-F238E27FC236}">
                <a16:creationId xmlns:a16="http://schemas.microsoft.com/office/drawing/2014/main" id="{048807BC-4BCA-4C80-BF1F-B503F5F5A42E}"/>
              </a:ext>
            </a:extLst>
          </p:cNvPr>
          <p:cNvGraphicFramePr>
            <a:graphicFrameLocks/>
          </p:cNvGraphicFramePr>
          <p:nvPr>
            <p:extLst>
              <p:ext uri="{D42A27DB-BD31-4B8C-83A1-F6EECF244321}">
                <p14:modId xmlns:p14="http://schemas.microsoft.com/office/powerpoint/2010/main" val="2126924403"/>
              </p:ext>
            </p:extLst>
          </p:nvPr>
        </p:nvGraphicFramePr>
        <p:xfrm>
          <a:off x="4572000" y="1206500"/>
          <a:ext cx="4197926" cy="3499648"/>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10">
            <a:extLst>
              <a:ext uri="{FF2B5EF4-FFF2-40B4-BE49-F238E27FC236}">
                <a16:creationId xmlns:a16="http://schemas.microsoft.com/office/drawing/2014/main" id="{C731220A-25FE-4F9C-976F-1EE14084ACF7}"/>
              </a:ext>
            </a:extLst>
          </p:cNvPr>
          <p:cNvSpPr/>
          <p:nvPr/>
        </p:nvSpPr>
        <p:spPr>
          <a:xfrm>
            <a:off x="628650" y="4597517"/>
            <a:ext cx="7886700" cy="545983"/>
          </a:xfrm>
          <a:prstGeom prst="rect">
            <a:avLst/>
          </a:prstGeom>
        </p:spPr>
        <p:txBody>
          <a:bodyPr wrap="square">
            <a:spAutoFit/>
          </a:bodyPr>
          <a:lstStyle/>
          <a:p>
            <a:pPr lvl="0">
              <a:lnSpc>
                <a:spcPts val="1200"/>
              </a:lnSpc>
              <a:spcBef>
                <a:spcPts val="1200"/>
              </a:spcBef>
              <a:spcAft>
                <a:spcPts val="1200"/>
              </a:spcAft>
              <a:buClr>
                <a:srgbClr val="002F50"/>
              </a:buClr>
            </a:pPr>
            <a:r>
              <a:rPr lang="en-GB" sz="900" b="1" spc="50" dirty="0">
                <a:solidFill>
                  <a:schemeClr val="accent5"/>
                </a:solidFill>
                <a:latin typeface="Calibri" panose="020F0502020204030204" pitchFamily="34" charset="0"/>
                <a:ea typeface="Open Sans Semibold" charset="0"/>
                <a:cs typeface="Calibri" panose="020F0502020204030204" pitchFamily="34" charset="0"/>
              </a:rPr>
              <a:t>Q1. </a:t>
            </a:r>
            <a:r>
              <a:rPr lang="en-GB" sz="900" b="1" spc="50" dirty="0">
                <a:solidFill>
                  <a:schemeClr val="accent5"/>
                </a:solidFill>
                <a:latin typeface="Calibri" panose="020F0502020204030204" pitchFamily="34" charset="0"/>
                <a:cs typeface="Calibri" panose="020F0502020204030204" pitchFamily="34" charset="0"/>
              </a:rPr>
              <a:t>As COVID-19 restrictions start to ease, which aspects of ‘normal life’ are you planning to engage in over the next 3 months if restrictions continue to be eased in line with Government expectations? Please state if you did this activity prior to COVID-19 restrictions being in place at the start of the pandemic (March 2020) &amp; your plans for this activity now. N=156</a:t>
            </a: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spTree>
    <p:extLst>
      <p:ext uri="{BB962C8B-B14F-4D97-AF65-F5344CB8AC3E}">
        <p14:creationId xmlns:p14="http://schemas.microsoft.com/office/powerpoint/2010/main" val="3283089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776" y="-73730"/>
            <a:ext cx="8303200" cy="1080426"/>
          </a:xfrm>
        </p:spPr>
        <p:txBody>
          <a:bodyPr>
            <a:normAutofit/>
          </a:bodyPr>
          <a:lstStyle/>
          <a:p>
            <a:r>
              <a:rPr lang="en-GB" sz="2600" b="1" i="0" dirty="0">
                <a:solidFill>
                  <a:schemeClr val="accent3"/>
                </a:solidFill>
                <a:latin typeface="Core Mellow" panose="020F0503030302020204" pitchFamily="34" charset="0"/>
              </a:rPr>
              <a:t>Taking part in an individual physical activity or sport which takes place inside: further insights</a:t>
            </a:r>
            <a:endParaRPr lang="en-GB" sz="2600" b="1" i="0" dirty="0">
              <a:solidFill>
                <a:srgbClr val="FF0000"/>
              </a:solidFill>
              <a:latin typeface="Core Mellow" panose="020F0503030302020204" pitchFamily="34" charset="0"/>
            </a:endParaRPr>
          </a:p>
        </p:txBody>
      </p:sp>
      <p:cxnSp>
        <p:nvCxnSpPr>
          <p:cNvPr id="8" name="Straight Connector 7"/>
          <p:cNvCxnSpPr>
            <a:cxnSpLocks/>
          </p:cNvCxnSpPr>
          <p:nvPr/>
        </p:nvCxnSpPr>
        <p:spPr>
          <a:xfrm>
            <a:off x="561975" y="979805"/>
            <a:ext cx="8207951" cy="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6" name="Content Placeholder 2">
            <a:extLst>
              <a:ext uri="{FF2B5EF4-FFF2-40B4-BE49-F238E27FC236}">
                <a16:creationId xmlns:a16="http://schemas.microsoft.com/office/drawing/2014/main" id="{AAD044A5-F779-4DE4-91B5-FF64BD74EAFA}"/>
              </a:ext>
            </a:extLst>
          </p:cNvPr>
          <p:cNvSpPr txBox="1">
            <a:spLocks/>
          </p:cNvSpPr>
          <p:nvPr/>
        </p:nvSpPr>
        <p:spPr>
          <a:xfrm>
            <a:off x="374073" y="1152524"/>
            <a:ext cx="4912301" cy="3380903"/>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pPr>
            <a:r>
              <a:rPr lang="en-GB" sz="1300" dirty="0">
                <a:solidFill>
                  <a:srgbClr val="767171"/>
                </a:solidFill>
                <a:latin typeface="Calibri" panose="020F0502020204030204" pitchFamily="34" charset="0"/>
                <a:ea typeface="+mn-ea"/>
                <a:cs typeface="Calibri" panose="020F0502020204030204" pitchFamily="34" charset="0"/>
              </a:rPr>
              <a:t>All residents who used to do this but were now unsure (5 residents), and the majority who planned to do so in the next 3 moths but felt cautious about it (19 residents) again cited COVID-19 concerns. Such concerns particularly related to mixing with other people in a confined space, trusting other people to follow the rules, maintaining social distancing, hygiene concerns about any equipment used, and ultimately catching COVID-19.</a:t>
            </a:r>
          </a:p>
          <a:p>
            <a:pPr>
              <a:spcBef>
                <a:spcPts val="300"/>
              </a:spcBef>
            </a:pPr>
            <a:r>
              <a:rPr lang="en-GB" sz="1300" dirty="0">
                <a:solidFill>
                  <a:srgbClr val="767171"/>
                </a:solidFill>
                <a:latin typeface="Calibri" panose="020F0502020204030204" pitchFamily="34" charset="0"/>
                <a:ea typeface="+mn-ea"/>
                <a:cs typeface="Calibri" panose="020F0502020204030204" pitchFamily="34" charset="0"/>
              </a:rPr>
              <a:t>Those who planned to do so over a longer timeframe most commonly referenced similar COVID-19 concerns (6 residents), undertaking other types of  physical activity (3 residents), and having other priorities such as work or family commitments (3 residents).</a:t>
            </a:r>
          </a:p>
          <a:p>
            <a:pPr>
              <a:spcBef>
                <a:spcPts val="300"/>
              </a:spcBef>
            </a:pPr>
            <a:r>
              <a:rPr lang="en-GB" sz="1300" dirty="0">
                <a:solidFill>
                  <a:srgbClr val="767171"/>
                </a:solidFill>
                <a:latin typeface="Calibri" panose="020F0502020204030204" pitchFamily="34" charset="0"/>
                <a:ea typeface="+mn-ea"/>
                <a:cs typeface="Calibri" panose="020F0502020204030204" pitchFamily="34" charset="0"/>
              </a:rPr>
              <a:t>Residents who no longer planned to do this in the future, but previously did, referenced current health barriers that prevented them from doing so (3 residents) and similar COVID-19 concerns (3 residents).</a:t>
            </a:r>
          </a:p>
          <a:p>
            <a:pPr>
              <a:spcBef>
                <a:spcPts val="300"/>
              </a:spcBef>
            </a:pPr>
            <a:endParaRPr lang="en-GB" sz="1400" dirty="0">
              <a:solidFill>
                <a:srgbClr val="767171"/>
              </a:solidFill>
              <a:latin typeface="Calibri" panose="020F0502020204030204" pitchFamily="34" charset="0"/>
              <a:ea typeface="+mn-ea"/>
              <a:cs typeface="Calibri" panose="020F0502020204030204" pitchFamily="34" charset="0"/>
            </a:endParaRPr>
          </a:p>
          <a:p>
            <a:pPr>
              <a:spcBef>
                <a:spcPts val="300"/>
              </a:spcBef>
            </a:pPr>
            <a:endParaRPr lang="en-GB" sz="1400" dirty="0">
              <a:solidFill>
                <a:srgbClr val="767171"/>
              </a:solidFill>
              <a:latin typeface="Calibri" panose="020F0502020204030204" pitchFamily="34" charset="0"/>
              <a:ea typeface="+mn-ea"/>
              <a:cs typeface="Calibri" panose="020F0502020204030204" pitchFamily="34" charset="0"/>
            </a:endParaRPr>
          </a:p>
          <a:p>
            <a:pPr>
              <a:spcBef>
                <a:spcPts val="300"/>
              </a:spcBef>
            </a:pPr>
            <a:endParaRPr lang="en-GB" sz="1400" dirty="0">
              <a:solidFill>
                <a:srgbClr val="767171"/>
              </a:solidFill>
              <a:latin typeface="Calibri" panose="020F0502020204030204" pitchFamily="34" charset="0"/>
              <a:ea typeface="+mn-ea"/>
              <a:cs typeface="Calibri" panose="020F0502020204030204" pitchFamily="34" charset="0"/>
            </a:endParaRPr>
          </a:p>
          <a:p>
            <a:pPr>
              <a:spcBef>
                <a:spcPts val="300"/>
              </a:spcBef>
            </a:pPr>
            <a:endParaRPr lang="en-GB" sz="1400" dirty="0">
              <a:solidFill>
                <a:srgbClr val="767171"/>
              </a:solidFill>
              <a:latin typeface="Calibri" panose="020F0502020204030204" pitchFamily="34" charset="0"/>
              <a:ea typeface="+mn-ea"/>
              <a:cs typeface="Calibri" panose="020F0502020204030204" pitchFamily="34" charset="0"/>
            </a:endParaRPr>
          </a:p>
        </p:txBody>
      </p:sp>
      <p:sp>
        <p:nvSpPr>
          <p:cNvPr id="7" name="Speech Bubble: Rectangle with Corners Rounded 6">
            <a:extLst>
              <a:ext uri="{FF2B5EF4-FFF2-40B4-BE49-F238E27FC236}">
                <a16:creationId xmlns:a16="http://schemas.microsoft.com/office/drawing/2014/main" id="{CCF97AFC-A783-4F62-91FB-B80740904304}"/>
              </a:ext>
            </a:extLst>
          </p:cNvPr>
          <p:cNvSpPr/>
          <p:nvPr/>
        </p:nvSpPr>
        <p:spPr>
          <a:xfrm>
            <a:off x="5495925" y="1228181"/>
            <a:ext cx="3150176" cy="848876"/>
          </a:xfrm>
          <a:prstGeom prst="wedgeRoundRectCallout">
            <a:avLst>
              <a:gd name="adj1" fmla="val -54140"/>
              <a:gd name="adj2" fmla="val -11567"/>
              <a:gd name="adj3" fmla="val 16667"/>
            </a:avLst>
          </a:prstGeom>
          <a:solidFill>
            <a:schemeClr val="accent3"/>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indent="0">
              <a:buNone/>
            </a:pPr>
            <a:r>
              <a:rPr lang="en-GB" sz="1000" i="1" dirty="0">
                <a:latin typeface="Calibri" panose="020F0502020204030204" pitchFamily="34" charset="0"/>
                <a:cs typeface="Calibri" panose="020F0502020204030204" pitchFamily="34" charset="0"/>
              </a:rPr>
              <a:t>“I think there might be asymptomatic carriers, the risk of being close to other people and I’m worried about catching COVID-19. And I’m concerned equipment and swimming pools won’t be cleaned properly.”</a:t>
            </a:r>
          </a:p>
        </p:txBody>
      </p:sp>
      <p:sp>
        <p:nvSpPr>
          <p:cNvPr id="10" name="Speech Bubble: Rectangle with Corners Rounded 9">
            <a:extLst>
              <a:ext uri="{FF2B5EF4-FFF2-40B4-BE49-F238E27FC236}">
                <a16:creationId xmlns:a16="http://schemas.microsoft.com/office/drawing/2014/main" id="{DE456105-F25A-4419-97A0-1FE075562F70}"/>
              </a:ext>
            </a:extLst>
          </p:cNvPr>
          <p:cNvSpPr/>
          <p:nvPr/>
        </p:nvSpPr>
        <p:spPr>
          <a:xfrm>
            <a:off x="5495925" y="2619876"/>
            <a:ext cx="3150176" cy="588391"/>
          </a:xfrm>
          <a:prstGeom prst="wedgeRoundRectCallout">
            <a:avLst>
              <a:gd name="adj1" fmla="val -54140"/>
              <a:gd name="adj2" fmla="val -11567"/>
              <a:gd name="adj3" fmla="val 16667"/>
            </a:avLst>
          </a:prstGeom>
          <a:solidFill>
            <a:schemeClr val="accent4"/>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indent="0">
              <a:buNone/>
            </a:pPr>
            <a:r>
              <a:rPr lang="en-GB" sz="1000" i="1" dirty="0">
                <a:solidFill>
                  <a:srgbClr val="767171"/>
                </a:solidFill>
                <a:latin typeface="Calibri" panose="020F0502020204030204" pitchFamily="34" charset="0"/>
                <a:cs typeface="Calibri" panose="020F0502020204030204" pitchFamily="34" charset="0"/>
              </a:rPr>
              <a:t>“I prefer to exercise in the fresh air. Don’t want to be in a sweaty gym.”</a:t>
            </a:r>
          </a:p>
        </p:txBody>
      </p:sp>
      <p:sp>
        <p:nvSpPr>
          <p:cNvPr id="11" name="Speech Bubble: Rectangle with Corners Rounded 10">
            <a:extLst>
              <a:ext uri="{FF2B5EF4-FFF2-40B4-BE49-F238E27FC236}">
                <a16:creationId xmlns:a16="http://schemas.microsoft.com/office/drawing/2014/main" id="{5EFB2B8F-F757-4955-9F9C-08A7FD9926E0}"/>
              </a:ext>
            </a:extLst>
          </p:cNvPr>
          <p:cNvSpPr/>
          <p:nvPr/>
        </p:nvSpPr>
        <p:spPr>
          <a:xfrm>
            <a:off x="5495925" y="3657599"/>
            <a:ext cx="3150176" cy="707385"/>
          </a:xfrm>
          <a:prstGeom prst="wedgeRoundRectCallout">
            <a:avLst>
              <a:gd name="adj1" fmla="val -54140"/>
              <a:gd name="adj2" fmla="val -11567"/>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indent="0">
              <a:buNone/>
            </a:pPr>
            <a:r>
              <a:rPr lang="en-GB" sz="1000" i="1" dirty="0">
                <a:latin typeface="Calibri" panose="020F0502020204030204" pitchFamily="34" charset="0"/>
                <a:cs typeface="Calibri" panose="020F0502020204030204" pitchFamily="34" charset="0"/>
              </a:rPr>
              <a:t>“I will always be cautious now wherever I go as lock down lifts, don't want get covid, had lung surgery in December 2020, I wouldn't survive getting it.”</a:t>
            </a:r>
          </a:p>
        </p:txBody>
      </p:sp>
      <p:sp>
        <p:nvSpPr>
          <p:cNvPr id="13" name="Rectangle 12">
            <a:extLst>
              <a:ext uri="{FF2B5EF4-FFF2-40B4-BE49-F238E27FC236}">
                <a16:creationId xmlns:a16="http://schemas.microsoft.com/office/drawing/2014/main" id="{AE2A6E10-3384-4B4B-AA37-47A5979DDA2E}"/>
              </a:ext>
            </a:extLst>
          </p:cNvPr>
          <p:cNvSpPr/>
          <p:nvPr/>
        </p:nvSpPr>
        <p:spPr>
          <a:xfrm>
            <a:off x="628650" y="4597517"/>
            <a:ext cx="7886700" cy="545983"/>
          </a:xfrm>
          <a:prstGeom prst="rect">
            <a:avLst/>
          </a:prstGeom>
        </p:spPr>
        <p:txBody>
          <a:bodyPr wrap="square">
            <a:spAutoFit/>
          </a:bodyPr>
          <a:lstStyle/>
          <a:p>
            <a:pPr lvl="0">
              <a:lnSpc>
                <a:spcPts val="1200"/>
              </a:lnSpc>
              <a:spcBef>
                <a:spcPts val="1200"/>
              </a:spcBef>
              <a:spcAft>
                <a:spcPts val="1200"/>
              </a:spcAft>
              <a:buClr>
                <a:srgbClr val="002F50"/>
              </a:buClr>
            </a:pPr>
            <a:r>
              <a:rPr lang="en-GB" sz="900" b="1" spc="50" dirty="0">
                <a:solidFill>
                  <a:schemeClr val="accent5"/>
                </a:solidFill>
                <a:latin typeface="Calibri" panose="020F0502020204030204" pitchFamily="34" charset="0"/>
                <a:ea typeface="Open Sans Semibold" charset="0"/>
                <a:cs typeface="Calibri" panose="020F0502020204030204" pitchFamily="34" charset="0"/>
              </a:rPr>
              <a:t>Q2. </a:t>
            </a:r>
            <a:r>
              <a:rPr lang="en-GB" sz="900" b="1" spc="50" dirty="0">
                <a:solidFill>
                  <a:schemeClr val="accent5"/>
                </a:solidFill>
                <a:latin typeface="Calibri" panose="020F0502020204030204" pitchFamily="34" charset="0"/>
                <a:cs typeface="Calibri" panose="020F0502020204030204" pitchFamily="34" charset="0"/>
              </a:rPr>
              <a:t>Taking part in an individual physical activity or sport that takes place in an inside venue (e.g. going to the gym or swimming). Please describe why you: do not plan to do this in the future (n=9)/do not plan to do this in the next 3 months (n=20)/are cautious about doing this in the next 3 months (n=28)/are not sure about doing this in the next 3 months (n=5)</a:t>
            </a: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spTree>
    <p:extLst>
      <p:ext uri="{BB962C8B-B14F-4D97-AF65-F5344CB8AC3E}">
        <p14:creationId xmlns:p14="http://schemas.microsoft.com/office/powerpoint/2010/main" val="3756131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776" y="-73730"/>
            <a:ext cx="8303200" cy="1080426"/>
          </a:xfrm>
        </p:spPr>
        <p:txBody>
          <a:bodyPr>
            <a:normAutofit/>
          </a:bodyPr>
          <a:lstStyle/>
          <a:p>
            <a:r>
              <a:rPr lang="en-GB" sz="2400" b="1" i="0" dirty="0">
                <a:solidFill>
                  <a:schemeClr val="accent3"/>
                </a:solidFill>
                <a:latin typeface="Core Mellow" panose="020F0503030302020204" pitchFamily="34" charset="0"/>
              </a:rPr>
              <a:t>Taking part in a team sport which takes place outside (e.g. football, netball, hockey)</a:t>
            </a:r>
            <a:endParaRPr lang="en-GB" sz="2400" b="1" i="0" dirty="0">
              <a:solidFill>
                <a:srgbClr val="FF0000"/>
              </a:solidFill>
              <a:latin typeface="Core Mellow" panose="020F0503030302020204" pitchFamily="34" charset="0"/>
            </a:endParaRPr>
          </a:p>
        </p:txBody>
      </p:sp>
      <p:cxnSp>
        <p:nvCxnSpPr>
          <p:cNvPr id="8" name="Straight Connector 7"/>
          <p:cNvCxnSpPr>
            <a:cxnSpLocks/>
          </p:cNvCxnSpPr>
          <p:nvPr/>
        </p:nvCxnSpPr>
        <p:spPr>
          <a:xfrm>
            <a:off x="561975" y="979805"/>
            <a:ext cx="8207951" cy="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6" name="Content Placeholder 2">
            <a:extLst>
              <a:ext uri="{FF2B5EF4-FFF2-40B4-BE49-F238E27FC236}">
                <a16:creationId xmlns:a16="http://schemas.microsoft.com/office/drawing/2014/main" id="{AAD044A5-F779-4DE4-91B5-FF64BD74EAFA}"/>
              </a:ext>
            </a:extLst>
          </p:cNvPr>
          <p:cNvSpPr txBox="1">
            <a:spLocks/>
          </p:cNvSpPr>
          <p:nvPr/>
        </p:nvSpPr>
        <p:spPr>
          <a:xfrm>
            <a:off x="374074" y="1143900"/>
            <a:ext cx="3750250" cy="3562248"/>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pPr>
            <a:endParaRPr lang="en-GB" sz="1200" dirty="0">
              <a:solidFill>
                <a:srgbClr val="767171"/>
              </a:solidFill>
              <a:latin typeface="Calibri" panose="020F0502020204030204" pitchFamily="34" charset="0"/>
              <a:ea typeface="+mn-ea"/>
              <a:cs typeface="Calibri" panose="020F0502020204030204" pitchFamily="34" charset="0"/>
            </a:endParaRPr>
          </a:p>
          <a:p>
            <a:pPr>
              <a:spcBef>
                <a:spcPts val="300"/>
              </a:spcBef>
            </a:pPr>
            <a:r>
              <a:rPr lang="en-GB" sz="1400" dirty="0">
                <a:solidFill>
                  <a:srgbClr val="767171"/>
                </a:solidFill>
                <a:latin typeface="Calibri" panose="020F0502020204030204" pitchFamily="34" charset="0"/>
                <a:ea typeface="+mn-ea"/>
                <a:cs typeface="Calibri" panose="020F0502020204030204" pitchFamily="34" charset="0"/>
              </a:rPr>
              <a:t>The majority of residents (74%) did not plan to do team sport outside in the future, and most of these residents did not undertake this activity prior to COVID-19 (113 residents).  </a:t>
            </a:r>
          </a:p>
          <a:p>
            <a:pPr>
              <a:spcBef>
                <a:spcPts val="300"/>
              </a:spcBef>
            </a:pPr>
            <a:r>
              <a:rPr lang="en-GB" sz="1400" dirty="0">
                <a:solidFill>
                  <a:srgbClr val="767171"/>
                </a:solidFill>
                <a:latin typeface="Calibri" panose="020F0502020204030204" pitchFamily="34" charset="0"/>
                <a:ea typeface="+mn-ea"/>
                <a:cs typeface="Calibri" panose="020F0502020204030204" pitchFamily="34" charset="0"/>
              </a:rPr>
              <a:t>13 residents who did not do this previously were planning to do so in the longer term.</a:t>
            </a:r>
          </a:p>
          <a:p>
            <a:pPr>
              <a:spcBef>
                <a:spcPts val="300"/>
              </a:spcBef>
            </a:pPr>
            <a:r>
              <a:rPr lang="en-GB" sz="1400" dirty="0">
                <a:solidFill>
                  <a:srgbClr val="767171"/>
                </a:solidFill>
                <a:latin typeface="Calibri" panose="020F0502020204030204" pitchFamily="34" charset="0"/>
                <a:ea typeface="+mn-ea"/>
                <a:cs typeface="Calibri" panose="020F0502020204030204" pitchFamily="34" charset="0"/>
              </a:rPr>
              <a:t>A slightly higher proportion of males (11%) were looking forward to undertaking team sport outside within the next 3 months compared with females (3%) – reflecting differences found in their participation pre-COVID-19.</a:t>
            </a:r>
          </a:p>
          <a:p>
            <a:pPr marL="0" indent="0">
              <a:spcBef>
                <a:spcPts val="300"/>
              </a:spcBef>
              <a:buNone/>
            </a:pPr>
            <a:endParaRPr lang="en-GB" sz="1400" dirty="0">
              <a:solidFill>
                <a:srgbClr val="767171"/>
              </a:solidFill>
              <a:latin typeface="Calibri" panose="020F0502020204030204" pitchFamily="34" charset="0"/>
              <a:ea typeface="+mn-ea"/>
              <a:cs typeface="Calibri" panose="020F0502020204030204" pitchFamily="34" charset="0"/>
            </a:endParaRPr>
          </a:p>
          <a:p>
            <a:pPr>
              <a:spcBef>
                <a:spcPts val="300"/>
              </a:spcBef>
            </a:pPr>
            <a:endParaRPr lang="en-GB" sz="1400" dirty="0">
              <a:solidFill>
                <a:srgbClr val="767171"/>
              </a:solidFill>
              <a:latin typeface="Calibri" panose="020F0502020204030204" pitchFamily="34" charset="0"/>
              <a:ea typeface="+mn-ea"/>
              <a:cs typeface="Calibri" panose="020F0502020204030204" pitchFamily="34" charset="0"/>
            </a:endParaRPr>
          </a:p>
        </p:txBody>
      </p:sp>
      <p:graphicFrame>
        <p:nvGraphicFramePr>
          <p:cNvPr id="9" name="Chart 8">
            <a:extLst>
              <a:ext uri="{FF2B5EF4-FFF2-40B4-BE49-F238E27FC236}">
                <a16:creationId xmlns:a16="http://schemas.microsoft.com/office/drawing/2014/main" id="{977F1462-E197-4CD9-B9D0-98D8CC9960AC}"/>
              </a:ext>
            </a:extLst>
          </p:cNvPr>
          <p:cNvGraphicFramePr>
            <a:graphicFrameLocks/>
          </p:cNvGraphicFramePr>
          <p:nvPr>
            <p:extLst>
              <p:ext uri="{D42A27DB-BD31-4B8C-83A1-F6EECF244321}">
                <p14:modId xmlns:p14="http://schemas.microsoft.com/office/powerpoint/2010/main" val="547812733"/>
              </p:ext>
            </p:extLst>
          </p:nvPr>
        </p:nvGraphicFramePr>
        <p:xfrm>
          <a:off x="4124324" y="1117010"/>
          <a:ext cx="4645602" cy="3500283"/>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9">
            <a:extLst>
              <a:ext uri="{FF2B5EF4-FFF2-40B4-BE49-F238E27FC236}">
                <a16:creationId xmlns:a16="http://schemas.microsoft.com/office/drawing/2014/main" id="{9B928DA5-F479-40A7-85B0-39E4F5F880B8}"/>
              </a:ext>
            </a:extLst>
          </p:cNvPr>
          <p:cNvSpPr/>
          <p:nvPr/>
        </p:nvSpPr>
        <p:spPr>
          <a:xfrm>
            <a:off x="628650" y="4570360"/>
            <a:ext cx="7886700" cy="545983"/>
          </a:xfrm>
          <a:prstGeom prst="rect">
            <a:avLst/>
          </a:prstGeom>
        </p:spPr>
        <p:txBody>
          <a:bodyPr wrap="square">
            <a:spAutoFit/>
          </a:bodyPr>
          <a:lstStyle/>
          <a:p>
            <a:pPr lvl="0">
              <a:lnSpc>
                <a:spcPts val="1200"/>
              </a:lnSpc>
              <a:spcBef>
                <a:spcPts val="1200"/>
              </a:spcBef>
              <a:spcAft>
                <a:spcPts val="1200"/>
              </a:spcAft>
              <a:buClr>
                <a:srgbClr val="002F50"/>
              </a:buClr>
            </a:pPr>
            <a:r>
              <a:rPr lang="en-GB" sz="900" b="1" spc="50" dirty="0">
                <a:solidFill>
                  <a:schemeClr val="accent5"/>
                </a:solidFill>
                <a:latin typeface="Calibri" panose="020F0502020204030204" pitchFamily="34" charset="0"/>
                <a:ea typeface="Open Sans Semibold" charset="0"/>
                <a:cs typeface="Calibri" panose="020F0502020204030204" pitchFamily="34" charset="0"/>
              </a:rPr>
              <a:t>Q1. </a:t>
            </a:r>
            <a:r>
              <a:rPr lang="en-GB" sz="900" b="1" spc="50" dirty="0">
                <a:solidFill>
                  <a:schemeClr val="accent5"/>
                </a:solidFill>
                <a:latin typeface="Calibri" panose="020F0502020204030204" pitchFamily="34" charset="0"/>
                <a:cs typeface="Calibri" panose="020F0502020204030204" pitchFamily="34" charset="0"/>
              </a:rPr>
              <a:t>As COVID-19 restrictions start to ease, which aspects of ‘normal life’ are you planning to engage in over the next 3 months if restrictions continue to be eased in line with Government expectations? Please state if you did this activity prior to COVID-19 restrictions being in place at the start of the pandemic (March 2020) &amp; your plans for this activity now. N=156</a:t>
            </a: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spTree>
    <p:extLst>
      <p:ext uri="{BB962C8B-B14F-4D97-AF65-F5344CB8AC3E}">
        <p14:creationId xmlns:p14="http://schemas.microsoft.com/office/powerpoint/2010/main" val="4175732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776" y="-73730"/>
            <a:ext cx="8303200" cy="1080426"/>
          </a:xfrm>
        </p:spPr>
        <p:txBody>
          <a:bodyPr>
            <a:normAutofit/>
          </a:bodyPr>
          <a:lstStyle/>
          <a:p>
            <a:r>
              <a:rPr lang="en-GB" sz="2400" b="1" i="0" dirty="0">
                <a:solidFill>
                  <a:schemeClr val="accent3"/>
                </a:solidFill>
                <a:latin typeface="Core Mellow" panose="020F0503030302020204" pitchFamily="34" charset="0"/>
              </a:rPr>
              <a:t>Taking part in a team sport which takes place outside: further insights</a:t>
            </a:r>
            <a:endParaRPr lang="en-GB" sz="2400" b="1" i="0" dirty="0">
              <a:solidFill>
                <a:srgbClr val="FF0000"/>
              </a:solidFill>
              <a:latin typeface="Core Mellow" panose="020F0503030302020204" pitchFamily="34" charset="0"/>
            </a:endParaRPr>
          </a:p>
        </p:txBody>
      </p:sp>
      <p:cxnSp>
        <p:nvCxnSpPr>
          <p:cNvPr id="8" name="Straight Connector 7"/>
          <p:cNvCxnSpPr>
            <a:cxnSpLocks/>
          </p:cNvCxnSpPr>
          <p:nvPr/>
        </p:nvCxnSpPr>
        <p:spPr>
          <a:xfrm>
            <a:off x="561975" y="979805"/>
            <a:ext cx="8207951" cy="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6" name="Content Placeholder 2">
            <a:extLst>
              <a:ext uri="{FF2B5EF4-FFF2-40B4-BE49-F238E27FC236}">
                <a16:creationId xmlns:a16="http://schemas.microsoft.com/office/drawing/2014/main" id="{AAD044A5-F779-4DE4-91B5-FF64BD74EAFA}"/>
              </a:ext>
            </a:extLst>
          </p:cNvPr>
          <p:cNvSpPr txBox="1">
            <a:spLocks/>
          </p:cNvSpPr>
          <p:nvPr/>
        </p:nvSpPr>
        <p:spPr>
          <a:xfrm>
            <a:off x="374073" y="1143900"/>
            <a:ext cx="4836102" cy="3562248"/>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pPr>
            <a:r>
              <a:rPr lang="en-GB" sz="1400" dirty="0">
                <a:solidFill>
                  <a:srgbClr val="767171"/>
                </a:solidFill>
                <a:latin typeface="Calibri" panose="020F0502020204030204" pitchFamily="34" charset="0"/>
                <a:ea typeface="+mn-ea"/>
                <a:cs typeface="Calibri" panose="020F0502020204030204" pitchFamily="34" charset="0"/>
              </a:rPr>
              <a:t>The majority of residents who used to do this but were now unsure (2 residents), and those who planned to do so in the next 3 moths but felt cautious about it (6 residents) cited COVID-19 again as their reason. Such concerns included being in close proximity to other people, trusting other people to follow the rules, maintaining social distancing, catching COVID-19 and spreading it further.</a:t>
            </a:r>
          </a:p>
          <a:p>
            <a:pPr>
              <a:spcBef>
                <a:spcPts val="300"/>
              </a:spcBef>
            </a:pPr>
            <a:r>
              <a:rPr lang="en-GB" sz="1400" dirty="0">
                <a:solidFill>
                  <a:srgbClr val="767171"/>
                </a:solidFill>
                <a:latin typeface="Calibri" panose="020F0502020204030204" pitchFamily="34" charset="0"/>
                <a:ea typeface="+mn-ea"/>
                <a:cs typeface="Calibri" panose="020F0502020204030204" pitchFamily="34" charset="0"/>
              </a:rPr>
              <a:t>Those who planned to do so over a longer timeframe most commonly referenced that they had not previously participated in team sports, had not been interested in it in the past and had no immediate desire to do so (8 residents), indicating that they could possibly be swayed moving forward, but this seems unlikely. A further 3 residents cited current health barriers. </a:t>
            </a:r>
          </a:p>
          <a:p>
            <a:pPr>
              <a:spcBef>
                <a:spcPts val="300"/>
              </a:spcBef>
            </a:pPr>
            <a:endParaRPr lang="en-GB" sz="1400" dirty="0">
              <a:solidFill>
                <a:srgbClr val="767171"/>
              </a:solidFill>
              <a:latin typeface="Calibri" panose="020F0502020204030204" pitchFamily="34" charset="0"/>
              <a:ea typeface="+mn-ea"/>
              <a:cs typeface="Calibri" panose="020F0502020204030204" pitchFamily="34" charset="0"/>
            </a:endParaRPr>
          </a:p>
          <a:p>
            <a:pPr marL="0" indent="0">
              <a:spcBef>
                <a:spcPts val="300"/>
              </a:spcBef>
              <a:buNone/>
            </a:pPr>
            <a:endParaRPr lang="en-GB" sz="1400" dirty="0">
              <a:solidFill>
                <a:srgbClr val="767171"/>
              </a:solidFill>
              <a:latin typeface="Calibri" panose="020F0502020204030204" pitchFamily="34" charset="0"/>
              <a:ea typeface="+mn-ea"/>
              <a:cs typeface="Calibri" panose="020F0502020204030204" pitchFamily="34" charset="0"/>
            </a:endParaRPr>
          </a:p>
          <a:p>
            <a:pPr>
              <a:spcBef>
                <a:spcPts val="300"/>
              </a:spcBef>
            </a:pPr>
            <a:endParaRPr lang="en-GB" sz="1400" dirty="0">
              <a:solidFill>
                <a:srgbClr val="767171"/>
              </a:solidFill>
              <a:latin typeface="Calibri" panose="020F0502020204030204" pitchFamily="34" charset="0"/>
              <a:ea typeface="+mn-ea"/>
              <a:cs typeface="Calibri" panose="020F0502020204030204" pitchFamily="34" charset="0"/>
            </a:endParaRPr>
          </a:p>
        </p:txBody>
      </p:sp>
      <p:sp>
        <p:nvSpPr>
          <p:cNvPr id="10" name="Rectangle 9">
            <a:extLst>
              <a:ext uri="{FF2B5EF4-FFF2-40B4-BE49-F238E27FC236}">
                <a16:creationId xmlns:a16="http://schemas.microsoft.com/office/drawing/2014/main" id="{9B928DA5-F479-40A7-85B0-39E4F5F880B8}"/>
              </a:ext>
            </a:extLst>
          </p:cNvPr>
          <p:cNvSpPr/>
          <p:nvPr/>
        </p:nvSpPr>
        <p:spPr>
          <a:xfrm>
            <a:off x="628650" y="4570360"/>
            <a:ext cx="7886700" cy="545983"/>
          </a:xfrm>
          <a:prstGeom prst="rect">
            <a:avLst/>
          </a:prstGeom>
        </p:spPr>
        <p:txBody>
          <a:bodyPr wrap="square">
            <a:spAutoFit/>
          </a:bodyPr>
          <a:lstStyle/>
          <a:p>
            <a:pPr lvl="0">
              <a:lnSpc>
                <a:spcPts val="1200"/>
              </a:lnSpc>
              <a:spcBef>
                <a:spcPts val="1200"/>
              </a:spcBef>
              <a:spcAft>
                <a:spcPts val="1200"/>
              </a:spcAft>
              <a:buClr>
                <a:srgbClr val="002F50"/>
              </a:buClr>
            </a:pPr>
            <a:r>
              <a:rPr lang="en-GB" sz="900" b="1" spc="50" dirty="0">
                <a:solidFill>
                  <a:schemeClr val="accent5"/>
                </a:solidFill>
                <a:latin typeface="Calibri" panose="020F0502020204030204" pitchFamily="34" charset="0"/>
                <a:ea typeface="Open Sans Semibold" charset="0"/>
                <a:cs typeface="Calibri" panose="020F0502020204030204" pitchFamily="34" charset="0"/>
              </a:rPr>
              <a:t>Q2. </a:t>
            </a:r>
            <a:r>
              <a:rPr lang="en-GB" sz="900" b="1" spc="50" dirty="0">
                <a:solidFill>
                  <a:schemeClr val="accent5"/>
                </a:solidFill>
                <a:latin typeface="Calibri" panose="020F0502020204030204" pitchFamily="34" charset="0"/>
                <a:cs typeface="Calibri" panose="020F0502020204030204" pitchFamily="34" charset="0"/>
              </a:rPr>
              <a:t>Taking part in a team sport that takes place outside (e.g. football, netball, hockey). Please describe why you: do not plan to do this in the future (n=2)/do not plan to do this in the next 3 months (n=14)/are cautious about doing this in the next 3 months (n=10)/are not sure about doing this in the next 3 months (n=4)</a:t>
            </a:r>
            <a:r>
              <a:rPr lang="en-GB" sz="900" b="1" spc="50" dirty="0">
                <a:solidFill>
                  <a:schemeClr val="accent5"/>
                </a:solidFill>
                <a:latin typeface="Calibri" panose="020F0502020204030204" pitchFamily="34" charset="0"/>
                <a:ea typeface="Open Sans Semibold" charset="0"/>
                <a:cs typeface="Calibri" panose="020F0502020204030204" pitchFamily="34" charset="0"/>
              </a:rPr>
              <a:t> </a:t>
            </a:r>
          </a:p>
        </p:txBody>
      </p:sp>
      <p:sp>
        <p:nvSpPr>
          <p:cNvPr id="7" name="Speech Bubble: Rectangle with Corners Rounded 6">
            <a:extLst>
              <a:ext uri="{FF2B5EF4-FFF2-40B4-BE49-F238E27FC236}">
                <a16:creationId xmlns:a16="http://schemas.microsoft.com/office/drawing/2014/main" id="{1A2075DA-4BA9-4E52-8DE8-F740238E0708}"/>
              </a:ext>
            </a:extLst>
          </p:cNvPr>
          <p:cNvSpPr/>
          <p:nvPr/>
        </p:nvSpPr>
        <p:spPr>
          <a:xfrm>
            <a:off x="5495925" y="1270183"/>
            <a:ext cx="3150176" cy="763158"/>
          </a:xfrm>
          <a:prstGeom prst="wedgeRoundRectCallout">
            <a:avLst>
              <a:gd name="adj1" fmla="val -54140"/>
              <a:gd name="adj2" fmla="val -11567"/>
              <a:gd name="adj3" fmla="val 16667"/>
            </a:avLst>
          </a:prstGeom>
          <a:solidFill>
            <a:schemeClr val="accent3"/>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indent="0">
              <a:buNone/>
            </a:pPr>
            <a:r>
              <a:rPr lang="en-GB" sz="1000" i="1" dirty="0">
                <a:latin typeface="Calibri" panose="020F0502020204030204" pitchFamily="34" charset="0"/>
                <a:cs typeface="Calibri" panose="020F0502020204030204" pitchFamily="34" charset="0"/>
              </a:rPr>
              <a:t>“Usually involves people I do not know, therefore do not know whether they have been sensible and/or safe surrounding the COVID restrictions.”</a:t>
            </a:r>
          </a:p>
        </p:txBody>
      </p:sp>
      <p:sp>
        <p:nvSpPr>
          <p:cNvPr id="12" name="Speech Bubble: Rectangle with Corners Rounded 11">
            <a:extLst>
              <a:ext uri="{FF2B5EF4-FFF2-40B4-BE49-F238E27FC236}">
                <a16:creationId xmlns:a16="http://schemas.microsoft.com/office/drawing/2014/main" id="{D4654988-EB13-4839-9967-3A4BDAC8312E}"/>
              </a:ext>
            </a:extLst>
          </p:cNvPr>
          <p:cNvSpPr/>
          <p:nvPr/>
        </p:nvSpPr>
        <p:spPr>
          <a:xfrm>
            <a:off x="5495925" y="3110160"/>
            <a:ext cx="3150176" cy="1048641"/>
          </a:xfrm>
          <a:prstGeom prst="wedgeRoundRectCallout">
            <a:avLst>
              <a:gd name="adj1" fmla="val -54140"/>
              <a:gd name="adj2" fmla="val -11757"/>
              <a:gd name="adj3" fmla="val 16667"/>
            </a:avLst>
          </a:prstGeom>
          <a:solidFill>
            <a:schemeClr val="accent4"/>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indent="0">
              <a:buNone/>
            </a:pPr>
            <a:endParaRPr lang="en-GB" sz="1000" i="1" dirty="0">
              <a:solidFill>
                <a:srgbClr val="767171"/>
              </a:solidFill>
              <a:latin typeface="Calibri" panose="020F0502020204030204" pitchFamily="34" charset="0"/>
              <a:cs typeface="Calibri" panose="020F0502020204030204" pitchFamily="34" charset="0"/>
            </a:endParaRPr>
          </a:p>
          <a:p>
            <a:pPr marL="0" indent="0">
              <a:buNone/>
            </a:pPr>
            <a:r>
              <a:rPr lang="en-GB" sz="1000" i="1" dirty="0">
                <a:solidFill>
                  <a:srgbClr val="767171"/>
                </a:solidFill>
                <a:latin typeface="Calibri" panose="020F0502020204030204" pitchFamily="34" charset="0"/>
                <a:cs typeface="Calibri" panose="020F0502020204030204" pitchFamily="34" charset="0"/>
              </a:rPr>
              <a:t>“It's not something I did before so I don't plan on doing so in the near future.”</a:t>
            </a:r>
          </a:p>
          <a:p>
            <a:pPr marL="0" indent="0">
              <a:buNone/>
            </a:pPr>
            <a:endParaRPr lang="en-GB" sz="1000" i="1" dirty="0">
              <a:solidFill>
                <a:srgbClr val="767171"/>
              </a:solidFill>
              <a:latin typeface="Calibri" panose="020F0502020204030204" pitchFamily="34" charset="0"/>
              <a:cs typeface="Calibri" panose="020F0502020204030204" pitchFamily="34" charset="0"/>
            </a:endParaRPr>
          </a:p>
          <a:p>
            <a:pPr marL="0" indent="0">
              <a:buNone/>
            </a:pPr>
            <a:r>
              <a:rPr lang="en-GB" sz="1000" i="1" dirty="0">
                <a:solidFill>
                  <a:srgbClr val="767171"/>
                </a:solidFill>
                <a:latin typeface="Calibri" panose="020F0502020204030204" pitchFamily="34" charset="0"/>
                <a:cs typeface="Calibri" panose="020F0502020204030204" pitchFamily="34" charset="0"/>
              </a:rPr>
              <a:t>“I have back problems and have to be careful which fitness activities I take part in.”</a:t>
            </a:r>
          </a:p>
          <a:p>
            <a:pPr marL="0" indent="0">
              <a:buNone/>
            </a:pPr>
            <a:endParaRPr lang="en-GB" sz="1000"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30311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776" y="-73730"/>
            <a:ext cx="8303200" cy="1080426"/>
          </a:xfrm>
        </p:spPr>
        <p:txBody>
          <a:bodyPr>
            <a:normAutofit/>
          </a:bodyPr>
          <a:lstStyle/>
          <a:p>
            <a:r>
              <a:rPr lang="en-GB" sz="2400" b="1" i="0" dirty="0">
                <a:solidFill>
                  <a:schemeClr val="accent3"/>
                </a:solidFill>
                <a:latin typeface="Core Mellow" panose="020F0503030302020204" pitchFamily="34" charset="0"/>
              </a:rPr>
              <a:t>Taking part in a team sport which takes place inside (e.g. badminton, basketball, table tennis)</a:t>
            </a:r>
            <a:endParaRPr lang="en-GB" sz="2400" b="1" i="0" dirty="0">
              <a:solidFill>
                <a:srgbClr val="FF0000"/>
              </a:solidFill>
              <a:latin typeface="Core Mellow" panose="020F0503030302020204" pitchFamily="34" charset="0"/>
            </a:endParaRPr>
          </a:p>
        </p:txBody>
      </p:sp>
      <p:cxnSp>
        <p:nvCxnSpPr>
          <p:cNvPr id="8" name="Straight Connector 7"/>
          <p:cNvCxnSpPr>
            <a:cxnSpLocks/>
          </p:cNvCxnSpPr>
          <p:nvPr/>
        </p:nvCxnSpPr>
        <p:spPr>
          <a:xfrm>
            <a:off x="561975" y="979805"/>
            <a:ext cx="8207951" cy="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6" name="Content Placeholder 2">
            <a:extLst>
              <a:ext uri="{FF2B5EF4-FFF2-40B4-BE49-F238E27FC236}">
                <a16:creationId xmlns:a16="http://schemas.microsoft.com/office/drawing/2014/main" id="{AAD044A5-F779-4DE4-91B5-FF64BD74EAFA}"/>
              </a:ext>
            </a:extLst>
          </p:cNvPr>
          <p:cNvSpPr txBox="1">
            <a:spLocks/>
          </p:cNvSpPr>
          <p:nvPr/>
        </p:nvSpPr>
        <p:spPr>
          <a:xfrm>
            <a:off x="374074" y="1262953"/>
            <a:ext cx="3750250" cy="3133090"/>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pPr>
            <a:r>
              <a:rPr lang="en-GB" sz="1300" dirty="0">
                <a:solidFill>
                  <a:srgbClr val="767171"/>
                </a:solidFill>
                <a:latin typeface="Calibri" panose="020F0502020204030204" pitchFamily="34" charset="0"/>
                <a:ea typeface="+mn-ea"/>
                <a:cs typeface="Calibri" panose="020F0502020204030204" pitchFamily="34" charset="0"/>
              </a:rPr>
              <a:t>The majority of residents (77%) did not plan to do team sport inside in the future, and all 120 of these residents did not undertake this activity prior to COVID-19.  </a:t>
            </a:r>
          </a:p>
          <a:p>
            <a:pPr>
              <a:spcBef>
                <a:spcPts val="300"/>
              </a:spcBef>
            </a:pPr>
            <a:r>
              <a:rPr lang="en-GB" sz="1300" dirty="0">
                <a:solidFill>
                  <a:srgbClr val="767171"/>
                </a:solidFill>
                <a:latin typeface="Calibri" panose="020F0502020204030204" pitchFamily="34" charset="0"/>
                <a:ea typeface="+mn-ea"/>
                <a:cs typeface="Calibri" panose="020F0502020204030204" pitchFamily="34" charset="0"/>
              </a:rPr>
              <a:t>8 residents who did not do this previously were planning to do so in the longer term and 7 were unsure (partially explained below).</a:t>
            </a:r>
          </a:p>
          <a:p>
            <a:pPr>
              <a:spcBef>
                <a:spcPts val="300"/>
              </a:spcBef>
            </a:pPr>
            <a:r>
              <a:rPr lang="en-GB" sz="1300" dirty="0">
                <a:solidFill>
                  <a:srgbClr val="767171"/>
                </a:solidFill>
                <a:latin typeface="Calibri" panose="020F0502020204030204" pitchFamily="34" charset="0"/>
                <a:ea typeface="+mn-ea"/>
                <a:cs typeface="Calibri" panose="020F0502020204030204" pitchFamily="34" charset="0"/>
              </a:rPr>
              <a:t>A higher proportion of older residents aged 65+ (96%) did not plan to undertake team sport inside compared with those aged 25-44 (67%) and 16-24 (56%). Whilst a similar proportion of those aged 65+ did not do this prior to COVID-19, a higher proportion of those in the younger age categories who did not do this and are now planning to do so.</a:t>
            </a:r>
          </a:p>
          <a:p>
            <a:pPr>
              <a:spcBef>
                <a:spcPts val="300"/>
              </a:spcBef>
            </a:pPr>
            <a:endParaRPr lang="en-GB" sz="1400" dirty="0">
              <a:solidFill>
                <a:srgbClr val="767171"/>
              </a:solidFill>
              <a:latin typeface="Calibri" panose="020F0502020204030204" pitchFamily="34" charset="0"/>
              <a:ea typeface="+mn-ea"/>
              <a:cs typeface="Calibri" panose="020F0502020204030204" pitchFamily="34" charset="0"/>
            </a:endParaRPr>
          </a:p>
          <a:p>
            <a:pPr marL="0" indent="0">
              <a:spcBef>
                <a:spcPts val="300"/>
              </a:spcBef>
              <a:buNone/>
            </a:pPr>
            <a:endParaRPr lang="en-GB" sz="1400" dirty="0">
              <a:solidFill>
                <a:srgbClr val="767171"/>
              </a:solidFill>
              <a:latin typeface="Calibri" panose="020F0502020204030204" pitchFamily="34" charset="0"/>
              <a:ea typeface="+mn-ea"/>
              <a:cs typeface="Calibri" panose="020F0502020204030204" pitchFamily="34" charset="0"/>
            </a:endParaRPr>
          </a:p>
          <a:p>
            <a:pPr>
              <a:spcBef>
                <a:spcPts val="300"/>
              </a:spcBef>
            </a:pPr>
            <a:endParaRPr lang="en-GB" sz="1400" dirty="0">
              <a:solidFill>
                <a:srgbClr val="767171"/>
              </a:solidFill>
              <a:latin typeface="Calibri" panose="020F0502020204030204" pitchFamily="34" charset="0"/>
              <a:ea typeface="+mn-ea"/>
              <a:cs typeface="Calibri" panose="020F0502020204030204" pitchFamily="34" charset="0"/>
            </a:endParaRPr>
          </a:p>
        </p:txBody>
      </p:sp>
      <p:sp>
        <p:nvSpPr>
          <p:cNvPr id="10" name="Rectangle 9">
            <a:extLst>
              <a:ext uri="{FF2B5EF4-FFF2-40B4-BE49-F238E27FC236}">
                <a16:creationId xmlns:a16="http://schemas.microsoft.com/office/drawing/2014/main" id="{9B928DA5-F479-40A7-85B0-39E4F5F880B8}"/>
              </a:ext>
            </a:extLst>
          </p:cNvPr>
          <p:cNvSpPr/>
          <p:nvPr/>
        </p:nvSpPr>
        <p:spPr>
          <a:xfrm>
            <a:off x="628650" y="4570360"/>
            <a:ext cx="7886700" cy="545983"/>
          </a:xfrm>
          <a:prstGeom prst="rect">
            <a:avLst/>
          </a:prstGeom>
        </p:spPr>
        <p:txBody>
          <a:bodyPr wrap="square">
            <a:spAutoFit/>
          </a:bodyPr>
          <a:lstStyle/>
          <a:p>
            <a:pPr lvl="0">
              <a:lnSpc>
                <a:spcPts val="1200"/>
              </a:lnSpc>
              <a:spcBef>
                <a:spcPts val="1200"/>
              </a:spcBef>
              <a:spcAft>
                <a:spcPts val="1200"/>
              </a:spcAft>
              <a:buClr>
                <a:srgbClr val="002F50"/>
              </a:buClr>
            </a:pPr>
            <a:r>
              <a:rPr lang="en-GB" sz="900" b="1" spc="50" dirty="0">
                <a:solidFill>
                  <a:schemeClr val="accent5"/>
                </a:solidFill>
                <a:latin typeface="Calibri" panose="020F0502020204030204" pitchFamily="34" charset="0"/>
                <a:ea typeface="Open Sans Semibold" charset="0"/>
                <a:cs typeface="Calibri" panose="020F0502020204030204" pitchFamily="34" charset="0"/>
              </a:rPr>
              <a:t>Q1. </a:t>
            </a:r>
            <a:r>
              <a:rPr lang="en-GB" sz="900" b="1" spc="50" dirty="0">
                <a:solidFill>
                  <a:schemeClr val="accent5"/>
                </a:solidFill>
                <a:latin typeface="Calibri" panose="020F0502020204030204" pitchFamily="34" charset="0"/>
                <a:cs typeface="Calibri" panose="020F0502020204030204" pitchFamily="34" charset="0"/>
              </a:rPr>
              <a:t>As COVID-19 restrictions start to ease, which aspects of ‘normal life’ are you planning to engage in over the next 3 months if restrictions continue to be eased in line with Government expectations? Please state if you did this activity prior to COVID-19 restrictions being in place at the start of the pandemic (March 2020) &amp; your plans for this activity now. N=156</a:t>
            </a: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graphicFrame>
        <p:nvGraphicFramePr>
          <p:cNvPr id="7" name="Chart 6">
            <a:extLst>
              <a:ext uri="{FF2B5EF4-FFF2-40B4-BE49-F238E27FC236}">
                <a16:creationId xmlns:a16="http://schemas.microsoft.com/office/drawing/2014/main" id="{748CC5F3-5F30-4C95-9346-FC227371A2FB}"/>
              </a:ext>
            </a:extLst>
          </p:cNvPr>
          <p:cNvGraphicFramePr>
            <a:graphicFrameLocks/>
          </p:cNvGraphicFramePr>
          <p:nvPr>
            <p:extLst>
              <p:ext uri="{D42A27DB-BD31-4B8C-83A1-F6EECF244321}">
                <p14:modId xmlns:p14="http://schemas.microsoft.com/office/powerpoint/2010/main" val="2987906889"/>
              </p:ext>
            </p:extLst>
          </p:nvPr>
        </p:nvGraphicFramePr>
        <p:xfrm>
          <a:off x="4314825" y="1143900"/>
          <a:ext cx="4474151" cy="31330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99939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776" y="-73730"/>
            <a:ext cx="8303200" cy="1080426"/>
          </a:xfrm>
        </p:spPr>
        <p:txBody>
          <a:bodyPr>
            <a:normAutofit/>
          </a:bodyPr>
          <a:lstStyle/>
          <a:p>
            <a:r>
              <a:rPr lang="en-GB" sz="2400" b="1" i="0" dirty="0">
                <a:solidFill>
                  <a:schemeClr val="accent3"/>
                </a:solidFill>
                <a:latin typeface="Core Mellow" panose="020F0503030302020204" pitchFamily="34" charset="0"/>
              </a:rPr>
              <a:t>Taking part in a team sport which takes place inside (e.g. badminton, basketball, table tennis)</a:t>
            </a:r>
            <a:endParaRPr lang="en-GB" sz="2400" b="1" i="0" dirty="0">
              <a:solidFill>
                <a:srgbClr val="FF0000"/>
              </a:solidFill>
              <a:latin typeface="Core Mellow" panose="020F0503030302020204" pitchFamily="34" charset="0"/>
            </a:endParaRPr>
          </a:p>
        </p:txBody>
      </p:sp>
      <p:cxnSp>
        <p:nvCxnSpPr>
          <p:cNvPr id="8" name="Straight Connector 7"/>
          <p:cNvCxnSpPr>
            <a:cxnSpLocks/>
          </p:cNvCxnSpPr>
          <p:nvPr/>
        </p:nvCxnSpPr>
        <p:spPr>
          <a:xfrm>
            <a:off x="561975" y="979805"/>
            <a:ext cx="8207951" cy="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6" name="Content Placeholder 2">
            <a:extLst>
              <a:ext uri="{FF2B5EF4-FFF2-40B4-BE49-F238E27FC236}">
                <a16:creationId xmlns:a16="http://schemas.microsoft.com/office/drawing/2014/main" id="{AAD044A5-F779-4DE4-91B5-FF64BD74EAFA}"/>
              </a:ext>
            </a:extLst>
          </p:cNvPr>
          <p:cNvSpPr txBox="1">
            <a:spLocks/>
          </p:cNvSpPr>
          <p:nvPr/>
        </p:nvSpPr>
        <p:spPr>
          <a:xfrm>
            <a:off x="374073" y="1143900"/>
            <a:ext cx="4836102" cy="3562248"/>
          </a:xfrm>
          <a:prstGeom prst="rect">
            <a:avLst/>
          </a:prstGeom>
        </p:spPr>
        <p:txBody>
          <a:bodyPr vert="horz" lIns="91440" tIns="45720" rIns="91440" bIns="45720" rtlCol="0">
            <a:noAutofit/>
          </a:bodyPr>
          <a:lst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pPr>
            <a:r>
              <a:rPr lang="en-GB" sz="1400" dirty="0">
                <a:solidFill>
                  <a:srgbClr val="767171"/>
                </a:solidFill>
                <a:latin typeface="Calibri" panose="020F0502020204030204" pitchFamily="34" charset="0"/>
                <a:ea typeface="+mn-ea"/>
                <a:cs typeface="Calibri" panose="020F0502020204030204" pitchFamily="34" charset="0"/>
              </a:rPr>
              <a:t>All residents who used to do this but were now unsure (2 residents), and those who planned to do so in the next 3 moths but felt cautious about it (5 residents) cited COVID-19 concerns. Such concerns included hygiene concerns about equipment used, being in close proximity to other people in a confined space, trusting other people to follow the rules, maintaining social distancing, catching COVID-19 and spreading it further.</a:t>
            </a:r>
          </a:p>
          <a:p>
            <a:pPr>
              <a:spcBef>
                <a:spcPts val="300"/>
              </a:spcBef>
            </a:pPr>
            <a:r>
              <a:rPr lang="en-GB" sz="1400" dirty="0">
                <a:solidFill>
                  <a:srgbClr val="767171"/>
                </a:solidFill>
                <a:latin typeface="Calibri" panose="020F0502020204030204" pitchFamily="34" charset="0"/>
                <a:ea typeface="+mn-ea"/>
                <a:cs typeface="Calibri" panose="020F0502020204030204" pitchFamily="34" charset="0"/>
              </a:rPr>
              <a:t>Those who planned to do so over a longer timeframe most commonly referenced that they had not previously participated in team sports, and had not been interested in them in the past (4 residents), indicating that there might be some possibility to sway them moving forward, but this seems unlikely. A further 3 residents cited COVID-19 concerns as a barrier.</a:t>
            </a:r>
          </a:p>
          <a:p>
            <a:pPr>
              <a:spcBef>
                <a:spcPts val="300"/>
              </a:spcBef>
            </a:pPr>
            <a:endParaRPr lang="en-GB" sz="1400" dirty="0">
              <a:solidFill>
                <a:srgbClr val="767171"/>
              </a:solidFill>
              <a:latin typeface="Calibri" panose="020F0502020204030204" pitchFamily="34" charset="0"/>
              <a:ea typeface="+mn-ea"/>
              <a:cs typeface="Calibri" panose="020F0502020204030204" pitchFamily="34" charset="0"/>
            </a:endParaRPr>
          </a:p>
          <a:p>
            <a:pPr marL="0" indent="0">
              <a:spcBef>
                <a:spcPts val="300"/>
              </a:spcBef>
              <a:buNone/>
            </a:pPr>
            <a:endParaRPr lang="en-GB" sz="1400" dirty="0">
              <a:solidFill>
                <a:srgbClr val="767171"/>
              </a:solidFill>
              <a:latin typeface="Calibri" panose="020F0502020204030204" pitchFamily="34" charset="0"/>
              <a:ea typeface="+mn-ea"/>
              <a:cs typeface="Calibri" panose="020F0502020204030204" pitchFamily="34" charset="0"/>
            </a:endParaRPr>
          </a:p>
          <a:p>
            <a:pPr>
              <a:spcBef>
                <a:spcPts val="300"/>
              </a:spcBef>
            </a:pPr>
            <a:endParaRPr lang="en-GB" sz="1400" dirty="0">
              <a:solidFill>
                <a:srgbClr val="767171"/>
              </a:solidFill>
              <a:latin typeface="Calibri" panose="020F0502020204030204" pitchFamily="34" charset="0"/>
              <a:ea typeface="+mn-ea"/>
              <a:cs typeface="Calibri" panose="020F0502020204030204" pitchFamily="34" charset="0"/>
            </a:endParaRPr>
          </a:p>
        </p:txBody>
      </p:sp>
      <p:sp>
        <p:nvSpPr>
          <p:cNvPr id="10" name="Rectangle 9">
            <a:extLst>
              <a:ext uri="{FF2B5EF4-FFF2-40B4-BE49-F238E27FC236}">
                <a16:creationId xmlns:a16="http://schemas.microsoft.com/office/drawing/2014/main" id="{9B928DA5-F479-40A7-85B0-39E4F5F880B8}"/>
              </a:ext>
            </a:extLst>
          </p:cNvPr>
          <p:cNvSpPr/>
          <p:nvPr/>
        </p:nvSpPr>
        <p:spPr>
          <a:xfrm>
            <a:off x="628650" y="4570360"/>
            <a:ext cx="7886700" cy="545983"/>
          </a:xfrm>
          <a:prstGeom prst="rect">
            <a:avLst/>
          </a:prstGeom>
        </p:spPr>
        <p:txBody>
          <a:bodyPr wrap="square">
            <a:spAutoFit/>
          </a:bodyPr>
          <a:lstStyle/>
          <a:p>
            <a:pPr lvl="0">
              <a:lnSpc>
                <a:spcPts val="1200"/>
              </a:lnSpc>
              <a:spcBef>
                <a:spcPts val="1200"/>
              </a:spcBef>
              <a:spcAft>
                <a:spcPts val="1200"/>
              </a:spcAft>
              <a:buClr>
                <a:srgbClr val="002F50"/>
              </a:buClr>
            </a:pPr>
            <a:r>
              <a:rPr lang="en-GB" sz="900" b="1" spc="50" dirty="0">
                <a:solidFill>
                  <a:schemeClr val="accent5"/>
                </a:solidFill>
                <a:latin typeface="Calibri" panose="020F0502020204030204" pitchFamily="34" charset="0"/>
                <a:ea typeface="Open Sans Semibold" charset="0"/>
                <a:cs typeface="Calibri" panose="020F0502020204030204" pitchFamily="34" charset="0"/>
              </a:rPr>
              <a:t>Q2. </a:t>
            </a:r>
            <a:r>
              <a:rPr lang="en-GB" sz="900" b="1" spc="50" dirty="0">
                <a:solidFill>
                  <a:schemeClr val="accent5"/>
                </a:solidFill>
                <a:latin typeface="Calibri" panose="020F0502020204030204" pitchFamily="34" charset="0"/>
                <a:cs typeface="Calibri" panose="020F0502020204030204" pitchFamily="34" charset="0"/>
              </a:rPr>
              <a:t>Taking part in a team sport that takes place outside (e.g. football, netball, hockey). Please describe why you: do not plan to do this in the future (n=0)/do not plan to do this in the next 3 months (n=10)/are cautious about doing this in the next 3 months (n=10)/are not sure about doing this in the next 3 months (n=2)</a:t>
            </a:r>
            <a:r>
              <a:rPr lang="en-GB" sz="900" b="1" spc="50" dirty="0">
                <a:solidFill>
                  <a:schemeClr val="accent5"/>
                </a:solidFill>
                <a:latin typeface="Calibri" panose="020F0502020204030204" pitchFamily="34" charset="0"/>
                <a:ea typeface="Open Sans Semibold" charset="0"/>
                <a:cs typeface="Calibri" panose="020F0502020204030204" pitchFamily="34" charset="0"/>
              </a:rPr>
              <a:t> </a:t>
            </a:r>
          </a:p>
        </p:txBody>
      </p:sp>
      <p:sp>
        <p:nvSpPr>
          <p:cNvPr id="7" name="Speech Bubble: Rectangle with Corners Rounded 6">
            <a:extLst>
              <a:ext uri="{FF2B5EF4-FFF2-40B4-BE49-F238E27FC236}">
                <a16:creationId xmlns:a16="http://schemas.microsoft.com/office/drawing/2014/main" id="{1A2075DA-4BA9-4E52-8DE8-F740238E0708}"/>
              </a:ext>
            </a:extLst>
          </p:cNvPr>
          <p:cNvSpPr/>
          <p:nvPr/>
        </p:nvSpPr>
        <p:spPr>
          <a:xfrm>
            <a:off x="5495925" y="1756579"/>
            <a:ext cx="3150176" cy="474400"/>
          </a:xfrm>
          <a:prstGeom prst="wedgeRoundRectCallout">
            <a:avLst>
              <a:gd name="adj1" fmla="val -54140"/>
              <a:gd name="adj2" fmla="val -11567"/>
              <a:gd name="adj3" fmla="val 16667"/>
            </a:avLst>
          </a:prstGeom>
          <a:solidFill>
            <a:schemeClr val="accent3"/>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indent="0">
              <a:buNone/>
            </a:pPr>
            <a:r>
              <a:rPr lang="en-GB" sz="1000" i="1" dirty="0">
                <a:latin typeface="Calibri" panose="020F0502020204030204" pitchFamily="34" charset="0"/>
                <a:cs typeface="Calibri" panose="020F0502020204030204" pitchFamily="34" charset="0"/>
              </a:rPr>
              <a:t>“I need assurance that stuff is going to be clean.”</a:t>
            </a:r>
          </a:p>
        </p:txBody>
      </p:sp>
      <p:sp>
        <p:nvSpPr>
          <p:cNvPr id="12" name="Speech Bubble: Rectangle with Corners Rounded 11">
            <a:extLst>
              <a:ext uri="{FF2B5EF4-FFF2-40B4-BE49-F238E27FC236}">
                <a16:creationId xmlns:a16="http://schemas.microsoft.com/office/drawing/2014/main" id="{D4654988-EB13-4839-9967-3A4BDAC8312E}"/>
              </a:ext>
            </a:extLst>
          </p:cNvPr>
          <p:cNvSpPr/>
          <p:nvPr/>
        </p:nvSpPr>
        <p:spPr>
          <a:xfrm>
            <a:off x="5495925" y="2980862"/>
            <a:ext cx="3150176" cy="1032151"/>
          </a:xfrm>
          <a:prstGeom prst="wedgeRoundRectCallout">
            <a:avLst>
              <a:gd name="adj1" fmla="val -54140"/>
              <a:gd name="adj2" fmla="val -11757"/>
              <a:gd name="adj3" fmla="val 16667"/>
            </a:avLst>
          </a:prstGeom>
          <a:solidFill>
            <a:schemeClr val="accent4"/>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indent="0">
              <a:buNone/>
            </a:pPr>
            <a:r>
              <a:rPr lang="en-GB" sz="1000" i="1" dirty="0">
                <a:solidFill>
                  <a:srgbClr val="767171"/>
                </a:solidFill>
                <a:latin typeface="Calibri" panose="020F0502020204030204" pitchFamily="34" charset="0"/>
                <a:cs typeface="Calibri" panose="020F0502020204030204" pitchFamily="34" charset="0"/>
              </a:rPr>
              <a:t>“Being in an environment that people are sweating and in a hot environment with a lack of ventilation can increase the risk of COVID. Therefore, I aim to avoid those areas and would prefer to be outside, especially as summer comes.”</a:t>
            </a:r>
          </a:p>
        </p:txBody>
      </p:sp>
    </p:spTree>
    <p:extLst>
      <p:ext uri="{BB962C8B-B14F-4D97-AF65-F5344CB8AC3E}">
        <p14:creationId xmlns:p14="http://schemas.microsoft.com/office/powerpoint/2010/main" val="3280963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Key insights</a:t>
            </a:r>
          </a:p>
        </p:txBody>
      </p:sp>
    </p:spTree>
    <p:extLst>
      <p:ext uri="{BB962C8B-B14F-4D97-AF65-F5344CB8AC3E}">
        <p14:creationId xmlns:p14="http://schemas.microsoft.com/office/powerpoint/2010/main" val="4130272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7886700" cy="753137"/>
          </a:xfrm>
        </p:spPr>
        <p:txBody>
          <a:bodyPr>
            <a:normAutofit/>
          </a:bodyPr>
          <a:lstStyle/>
          <a:p>
            <a:r>
              <a:rPr lang="en-GB" sz="2600" b="1" i="0" dirty="0">
                <a:solidFill>
                  <a:schemeClr val="accent3"/>
                </a:solidFill>
                <a:latin typeface="Core Mellow" panose="020F0503030302020204" pitchFamily="34" charset="0"/>
              </a:rPr>
              <a:t>So, what does this mean?</a:t>
            </a:r>
          </a:p>
        </p:txBody>
      </p:sp>
      <p:sp>
        <p:nvSpPr>
          <p:cNvPr id="3" name="Content Placeholder 2"/>
          <p:cNvSpPr>
            <a:spLocks noGrp="1"/>
          </p:cNvSpPr>
          <p:nvPr>
            <p:ph idx="1"/>
          </p:nvPr>
        </p:nvSpPr>
        <p:spPr>
          <a:xfrm>
            <a:off x="544452" y="951377"/>
            <a:ext cx="7970898" cy="3813993"/>
          </a:xfrm>
          <a:noFill/>
        </p:spPr>
        <p:txBody>
          <a:bodyPr wrap="square" rtlCol="0">
            <a:spAutoFit/>
          </a:bodyPr>
          <a:lstStyle/>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Generally, the majority of residents were planning to visit a park or open space once COVID-19 restrictions lifted. The majority were also planning to meet their family or friends, but fewer residents were planning to undertake physical activity outside or inside (excluding in their own house or garden) – particularly team sports. However, it is important to note that the majority of residents did not participate in team sports prior to COVID-19. </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A small proportion of residents who did not previously do specific activities, are now more open to doing so.</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Residents with a disability, mental health issue or illness, and those aged 65+ are more cautious about taking part in a range of activities as COVID-19 restrictions are eased. Whilst these individuals were less likely to do these activities prior to COVID-19, they are more likely to consider doing them now than they were prior to COVID-19.</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COVID-19 concerns dominate the reasons why residents are either cautious about undertaking physical activity or sport, plan to wait longer or are unsure about their future plans for doing such activities moving forward (amongst those who used to do these activities). Whilst some individuals are worried about mixing with others, it appears to be influenced by them not knowing how strictly people will/or have been following the rules – this is often centred on social distancing and hygiene particularly when undertaking physical activity inside. Considering how to encourage individuals to take part in physical activity when ‘visiting the park’ and ‘meeting family and friends’ may be a way of overcoming this – although many are still cautious about doing this. </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Health barriers, other priorities and undertaking alternative means of physical activity are the other main reasons that residents are hesitant about undertaking physical activity or sport which does not relate specifically to COVID-19.</a:t>
            </a:r>
          </a:p>
        </p:txBody>
      </p:sp>
      <p:cxnSp>
        <p:nvCxnSpPr>
          <p:cNvPr id="4" name="Straight Connector 3"/>
          <p:cNvCxnSpPr/>
          <p:nvPr/>
        </p:nvCxnSpPr>
        <p:spPr>
          <a:xfrm flipV="1">
            <a:off x="628650" y="800934"/>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1384980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Appendix 1: Breakdown by disability</a:t>
            </a:r>
          </a:p>
        </p:txBody>
      </p:sp>
    </p:spTree>
    <p:extLst>
      <p:ext uri="{BB962C8B-B14F-4D97-AF65-F5344CB8AC3E}">
        <p14:creationId xmlns:p14="http://schemas.microsoft.com/office/powerpoint/2010/main" val="11230632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7886700" cy="753137"/>
          </a:xfrm>
        </p:spPr>
        <p:txBody>
          <a:bodyPr>
            <a:normAutofit/>
          </a:bodyPr>
          <a:lstStyle/>
          <a:p>
            <a:r>
              <a:rPr lang="en-GB" sz="2600" b="1" i="0" dirty="0">
                <a:solidFill>
                  <a:schemeClr val="accent3"/>
                </a:solidFill>
                <a:latin typeface="Core Mellow" panose="020F0503030302020204" pitchFamily="34" charset="0"/>
              </a:rPr>
              <a:t>Behaviour prior to COVID-19 by disability</a:t>
            </a:r>
          </a:p>
        </p:txBody>
      </p:sp>
      <p:cxnSp>
        <p:nvCxnSpPr>
          <p:cNvPr id="4" name="Straight Connector 3"/>
          <p:cNvCxnSpPr/>
          <p:nvPr/>
        </p:nvCxnSpPr>
        <p:spPr>
          <a:xfrm flipV="1">
            <a:off x="628650" y="800934"/>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graphicFrame>
        <p:nvGraphicFramePr>
          <p:cNvPr id="9" name="Table 9">
            <a:extLst>
              <a:ext uri="{FF2B5EF4-FFF2-40B4-BE49-F238E27FC236}">
                <a16:creationId xmlns:a16="http://schemas.microsoft.com/office/drawing/2014/main" id="{012659AA-7923-4227-9B78-27D1AFCCD3F8}"/>
              </a:ext>
            </a:extLst>
          </p:cNvPr>
          <p:cNvGraphicFramePr>
            <a:graphicFrameLocks noGrp="1"/>
          </p:cNvGraphicFramePr>
          <p:nvPr>
            <p:extLst>
              <p:ext uri="{D42A27DB-BD31-4B8C-83A1-F6EECF244321}">
                <p14:modId xmlns:p14="http://schemas.microsoft.com/office/powerpoint/2010/main" val="1645858134"/>
              </p:ext>
            </p:extLst>
          </p:nvPr>
        </p:nvGraphicFramePr>
        <p:xfrm>
          <a:off x="628651" y="1394435"/>
          <a:ext cx="7886699" cy="3006255"/>
        </p:xfrm>
        <a:graphic>
          <a:graphicData uri="http://schemas.openxmlformats.org/drawingml/2006/table">
            <a:tbl>
              <a:tblPr firstRow="1" bandRow="1">
                <a:tableStyleId>{2D5ABB26-0587-4C30-8999-92F81FD0307C}</a:tableStyleId>
              </a:tblPr>
              <a:tblGrid>
                <a:gridCol w="2130592">
                  <a:extLst>
                    <a:ext uri="{9D8B030D-6E8A-4147-A177-3AD203B41FA5}">
                      <a16:colId xmlns:a16="http://schemas.microsoft.com/office/drawing/2014/main" val="1321442992"/>
                    </a:ext>
                  </a:extLst>
                </a:gridCol>
                <a:gridCol w="2490181">
                  <a:extLst>
                    <a:ext uri="{9D8B030D-6E8A-4147-A177-3AD203B41FA5}">
                      <a16:colId xmlns:a16="http://schemas.microsoft.com/office/drawing/2014/main" val="1015697606"/>
                    </a:ext>
                  </a:extLst>
                </a:gridCol>
                <a:gridCol w="1088642">
                  <a:extLst>
                    <a:ext uri="{9D8B030D-6E8A-4147-A177-3AD203B41FA5}">
                      <a16:colId xmlns:a16="http://schemas.microsoft.com/office/drawing/2014/main" val="3664629876"/>
                    </a:ext>
                  </a:extLst>
                </a:gridCol>
                <a:gridCol w="1088642">
                  <a:extLst>
                    <a:ext uri="{9D8B030D-6E8A-4147-A177-3AD203B41FA5}">
                      <a16:colId xmlns:a16="http://schemas.microsoft.com/office/drawing/2014/main" val="3248755126"/>
                    </a:ext>
                  </a:extLst>
                </a:gridCol>
                <a:gridCol w="1088642">
                  <a:extLst>
                    <a:ext uri="{9D8B030D-6E8A-4147-A177-3AD203B41FA5}">
                      <a16:colId xmlns:a16="http://schemas.microsoft.com/office/drawing/2014/main" val="1884685386"/>
                    </a:ext>
                  </a:extLst>
                </a:gridCol>
              </a:tblGrid>
              <a:tr h="790752">
                <a:tc>
                  <a:txBody>
                    <a:bodyPr/>
                    <a:lstStyle/>
                    <a:p>
                      <a:endParaRPr lang="en-GB" sz="1000" dirty="0">
                        <a:solidFill>
                          <a:srgbClr val="767171"/>
                        </a:solidFill>
                        <a:latin typeface="Calibri" panose="020F0502020204030204" pitchFamily="34" charset="0"/>
                        <a:cs typeface="Calibri" panose="020F0502020204030204" pitchFamily="34"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endParaRPr lang="en-GB" sz="1000" dirty="0">
                        <a:solidFill>
                          <a:srgbClr val="767171"/>
                        </a:solidFill>
                        <a:latin typeface="Calibri" panose="020F0502020204030204" pitchFamily="34" charset="0"/>
                        <a:cs typeface="Calibri" panose="020F0502020204030204" pitchFamily="34"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lang="en-GB" sz="1000" b="1" dirty="0">
                          <a:solidFill>
                            <a:schemeClr val="accent1"/>
                          </a:solidFill>
                          <a:latin typeface="Calibri" panose="020F0502020204030204" pitchFamily="34" charset="0"/>
                          <a:cs typeface="Calibri" panose="020F0502020204030204" pitchFamily="34" charset="0"/>
                        </a:rPr>
                        <a:t>No disability, mental health or illness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lang="en-GB" sz="1000" b="1" dirty="0">
                          <a:solidFill>
                            <a:schemeClr val="accent1"/>
                          </a:solidFill>
                          <a:latin typeface="Calibri" panose="020F0502020204030204" pitchFamily="34" charset="0"/>
                          <a:cs typeface="Calibri" panose="020F0502020204030204" pitchFamily="34" charset="0"/>
                        </a:rPr>
                        <a:t>Yes, but no substantial impact on daily life</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lang="en-GB" sz="1000" b="1" dirty="0">
                          <a:solidFill>
                            <a:schemeClr val="accent1"/>
                          </a:solidFill>
                          <a:latin typeface="Calibri" panose="020F0502020204030204" pitchFamily="34" charset="0"/>
                          <a:cs typeface="Calibri" panose="020F0502020204030204" pitchFamily="34" charset="0"/>
                        </a:rPr>
                        <a:t>Yes, has substantial impact on daily life</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4194232936"/>
                  </a:ext>
                </a:extLst>
              </a:tr>
              <a:tr h="218566">
                <a:tc rowSpan="3">
                  <a:txBody>
                    <a:bodyPr/>
                    <a:lstStyle/>
                    <a:p>
                      <a:pPr algn="l" fontAlgn="t"/>
                      <a:r>
                        <a:rPr lang="en-GB" sz="1000" b="1" i="0" u="none" strike="noStrike" dirty="0">
                          <a:solidFill>
                            <a:schemeClr val="accent1"/>
                          </a:solidFill>
                          <a:effectLst/>
                          <a:latin typeface="Calibri" panose="020F0502020204030204" pitchFamily="34" charset="0"/>
                          <a:cs typeface="Calibri" panose="020F0502020204030204" pitchFamily="34" charset="0"/>
                        </a:rPr>
                        <a:t>Being able to meet with family and/or friends outside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did not do this prior to COVID-19 restrictions/NA</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4%</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a:solidFill>
                            <a:srgbClr val="767171"/>
                          </a:solidFill>
                          <a:effectLst/>
                          <a:latin typeface="Calibri" panose="020F0502020204030204" pitchFamily="34" charset="0"/>
                          <a:cs typeface="Calibri" panose="020F0502020204030204" pitchFamily="34" charset="0"/>
                        </a:rPr>
                        <a:t>4%</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a:solidFill>
                            <a:srgbClr val="767171"/>
                          </a:solidFill>
                          <a:effectLst/>
                          <a:latin typeface="Calibri" panose="020F0502020204030204" pitchFamily="34" charset="0"/>
                          <a:cs typeface="Calibri" panose="020F0502020204030204" pitchFamily="34" charset="0"/>
                        </a:rPr>
                        <a:t>10%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72778391"/>
                  </a:ext>
                </a:extLst>
              </a:tr>
              <a:tr h="167685">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a:solidFill>
                            <a:srgbClr val="767171"/>
                          </a:solidFill>
                          <a:effectLst/>
                          <a:latin typeface="Calibri" panose="020F0502020204030204" pitchFamily="34" charset="0"/>
                          <a:cs typeface="Calibri" panose="020F0502020204030204" pitchFamily="34" charset="0"/>
                        </a:rPr>
                        <a:t>I sometimes did this prior to COVID-19 restrictions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a:solidFill>
                            <a:srgbClr val="767171"/>
                          </a:solidFill>
                          <a:effectLst/>
                          <a:latin typeface="Calibri" panose="020F0502020204030204" pitchFamily="34" charset="0"/>
                          <a:cs typeface="Calibri" panose="020F0502020204030204" pitchFamily="34" charset="0"/>
                        </a:rPr>
                        <a:t>31%</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20%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53%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extLst>
                  <a:ext uri="{0D108BD9-81ED-4DB2-BD59-A6C34878D82A}">
                    <a16:rowId xmlns:a16="http://schemas.microsoft.com/office/drawing/2014/main" val="1918069696"/>
                  </a:ext>
                </a:extLst>
              </a:tr>
              <a:tr h="167685">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regularly did this prior to COVID-19 restrictions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64%</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76%</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38%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extLst>
                  <a:ext uri="{0D108BD9-81ED-4DB2-BD59-A6C34878D82A}">
                    <a16:rowId xmlns:a16="http://schemas.microsoft.com/office/drawing/2014/main" val="1263142626"/>
                  </a:ext>
                </a:extLst>
              </a:tr>
              <a:tr h="167685">
                <a:tc rowSpan="3">
                  <a:txBody>
                    <a:bodyPr/>
                    <a:lstStyle/>
                    <a:p>
                      <a:pPr algn="l" fontAlgn="t"/>
                      <a:r>
                        <a:rPr lang="en-GB" sz="1000" b="1" i="0" u="none" strike="noStrike" dirty="0">
                          <a:solidFill>
                            <a:schemeClr val="accent1"/>
                          </a:solidFill>
                          <a:effectLst/>
                          <a:latin typeface="Calibri" panose="020F0502020204030204" pitchFamily="34" charset="0"/>
                          <a:cs typeface="Calibri" panose="020F0502020204030204" pitchFamily="34" charset="0"/>
                        </a:rPr>
                        <a:t>Being able to meet with family and/or friends indoors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did not do this prior to COVID-19 restrictions/NA</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6%</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23%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extLst>
                  <a:ext uri="{0D108BD9-81ED-4DB2-BD59-A6C34878D82A}">
                    <a16:rowId xmlns:a16="http://schemas.microsoft.com/office/drawing/2014/main" val="4125690764"/>
                  </a:ext>
                </a:extLst>
              </a:tr>
              <a:tr h="167685">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sometimes did this prior to COVID-19 restrictions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a:solidFill>
                            <a:srgbClr val="767171"/>
                          </a:solidFill>
                          <a:effectLst/>
                          <a:latin typeface="Calibri" panose="020F0502020204030204" pitchFamily="34" charset="0"/>
                          <a:cs typeface="Calibri" panose="020F0502020204030204" pitchFamily="34" charset="0"/>
                        </a:rPr>
                        <a:t>16%</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a:solidFill>
                            <a:srgbClr val="767171"/>
                          </a:solidFill>
                          <a:effectLst/>
                          <a:latin typeface="Calibri" panose="020F0502020204030204" pitchFamily="34" charset="0"/>
                          <a:cs typeface="Calibri" panose="020F0502020204030204" pitchFamily="34" charset="0"/>
                        </a:rPr>
                        <a:t>24%</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23%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23218294"/>
                  </a:ext>
                </a:extLst>
              </a:tr>
              <a:tr h="167685">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regularly did this prior to COVID-19 restrictions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79%</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76%</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55%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extLst>
                  <a:ext uri="{0D108BD9-81ED-4DB2-BD59-A6C34878D82A}">
                    <a16:rowId xmlns:a16="http://schemas.microsoft.com/office/drawing/2014/main" val="3408767611"/>
                  </a:ext>
                </a:extLst>
              </a:tr>
              <a:tr h="167685">
                <a:tc rowSpan="3">
                  <a:txBody>
                    <a:bodyPr/>
                    <a:lstStyle/>
                    <a:p>
                      <a:pPr algn="l" fontAlgn="t"/>
                      <a:r>
                        <a:rPr lang="en-GB" sz="1000" b="1" i="0" u="none" strike="noStrike" dirty="0">
                          <a:solidFill>
                            <a:schemeClr val="accent1"/>
                          </a:solidFill>
                          <a:effectLst/>
                          <a:latin typeface="Calibri" panose="020F0502020204030204" pitchFamily="34" charset="0"/>
                          <a:cs typeface="Calibri" panose="020F0502020204030204" pitchFamily="34" charset="0"/>
                        </a:rPr>
                        <a:t>Actively travelling to work/college/university (e.g. by walking, jogging, running or cycling)</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did not do this prior to COVID-19 restrictions/NA</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51%</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88%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algn="r" fontAlgn="t"/>
                      <a:r>
                        <a:rPr lang="en-GB" sz="1000" b="0" i="0" u="none" strike="noStrike">
                          <a:solidFill>
                            <a:srgbClr val="767171"/>
                          </a:solidFill>
                          <a:effectLst/>
                          <a:latin typeface="Calibri" panose="020F0502020204030204" pitchFamily="34" charset="0"/>
                          <a:cs typeface="Calibri" panose="020F0502020204030204" pitchFamily="34" charset="0"/>
                        </a:rPr>
                        <a:t>63%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166810171"/>
                  </a:ext>
                </a:extLst>
              </a:tr>
              <a:tr h="167685">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a:solidFill>
                            <a:srgbClr val="767171"/>
                          </a:solidFill>
                          <a:effectLst/>
                          <a:latin typeface="Calibri" panose="020F0502020204030204" pitchFamily="34" charset="0"/>
                          <a:cs typeface="Calibri" panose="020F0502020204030204" pitchFamily="34" charset="0"/>
                        </a:rPr>
                        <a:t>I sometimes did this prior to COVID-19 restrictions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a:solidFill>
                            <a:srgbClr val="767171"/>
                          </a:solidFill>
                          <a:effectLst/>
                          <a:latin typeface="Calibri" panose="020F0502020204030204" pitchFamily="34" charset="0"/>
                          <a:cs typeface="Calibri" panose="020F0502020204030204" pitchFamily="34" charset="0"/>
                        </a:rPr>
                        <a:t>17%</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a:solidFill>
                            <a:srgbClr val="767171"/>
                          </a:solidFill>
                          <a:effectLst/>
                          <a:latin typeface="Calibri" panose="020F0502020204030204" pitchFamily="34" charset="0"/>
                          <a:cs typeface="Calibri" panose="020F0502020204030204" pitchFamily="34" charset="0"/>
                        </a:rPr>
                        <a:t>18%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107660181"/>
                  </a:ext>
                </a:extLst>
              </a:tr>
              <a:tr h="145430">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regularly did this prior to COVID-19 restrictions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33%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4%</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algn="r" fontAlgn="t"/>
                      <a:r>
                        <a:rPr lang="en-GB" sz="1000" b="0" i="0" u="none" strike="noStrike">
                          <a:solidFill>
                            <a:srgbClr val="767171"/>
                          </a:solidFill>
                          <a:effectLst/>
                          <a:latin typeface="Calibri" panose="020F0502020204030204" pitchFamily="34" charset="0"/>
                          <a:cs typeface="Calibri" panose="020F0502020204030204" pitchFamily="34" charset="0"/>
                        </a:rPr>
                        <a:t>20%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956348932"/>
                  </a:ext>
                </a:extLst>
              </a:tr>
              <a:tr h="167685">
                <a:tc rowSpan="3">
                  <a:txBody>
                    <a:bodyPr/>
                    <a:lstStyle/>
                    <a:p>
                      <a:pPr algn="l" fontAlgn="t"/>
                      <a:r>
                        <a:rPr lang="en-GB" sz="1000" b="1" i="0" u="none" strike="noStrike" dirty="0">
                          <a:solidFill>
                            <a:schemeClr val="accent1"/>
                          </a:solidFill>
                          <a:effectLst/>
                          <a:latin typeface="Calibri" panose="020F0502020204030204" pitchFamily="34" charset="0"/>
                          <a:cs typeface="Calibri" panose="020F0502020204030204" pitchFamily="34" charset="0"/>
                        </a:rPr>
                        <a:t>Visiting a park or other outside space (i.e. countryside, fields, river) (Prior to lockdown)</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did not do this prior to COVID-19 restrictions/NA</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12%</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28%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extLst>
                  <a:ext uri="{0D108BD9-81ED-4DB2-BD59-A6C34878D82A}">
                    <a16:rowId xmlns:a16="http://schemas.microsoft.com/office/drawing/2014/main" val="3926419365"/>
                  </a:ext>
                </a:extLst>
              </a:tr>
              <a:tr h="167685">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sometimes did this prior to COVID-19 restrictions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a:solidFill>
                            <a:srgbClr val="767171"/>
                          </a:solidFill>
                          <a:effectLst/>
                          <a:latin typeface="Calibri" panose="020F0502020204030204" pitchFamily="34" charset="0"/>
                          <a:cs typeface="Calibri" panose="020F0502020204030204" pitchFamily="34" charset="0"/>
                        </a:rPr>
                        <a:t>52%</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a:solidFill>
                            <a:srgbClr val="767171"/>
                          </a:solidFill>
                          <a:effectLst/>
                          <a:latin typeface="Calibri" panose="020F0502020204030204" pitchFamily="34" charset="0"/>
                          <a:cs typeface="Calibri" panose="020F0502020204030204" pitchFamily="34" charset="0"/>
                        </a:rPr>
                        <a:t>32%</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a:solidFill>
                            <a:srgbClr val="767171"/>
                          </a:solidFill>
                          <a:effectLst/>
                          <a:latin typeface="Calibri" panose="020F0502020204030204" pitchFamily="34" charset="0"/>
                          <a:cs typeface="Calibri" panose="020F0502020204030204" pitchFamily="34" charset="0"/>
                        </a:rPr>
                        <a:t>43%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679477349"/>
                  </a:ext>
                </a:extLst>
              </a:tr>
              <a:tr h="335372">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regularly did this prior to COVID-19 restrictions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a:solidFill>
                            <a:srgbClr val="767171"/>
                          </a:solidFill>
                          <a:effectLst/>
                          <a:latin typeface="Calibri" panose="020F0502020204030204" pitchFamily="34" charset="0"/>
                          <a:cs typeface="Calibri" panose="020F0502020204030204" pitchFamily="34" charset="0"/>
                        </a:rPr>
                        <a:t>45%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a:solidFill>
                            <a:srgbClr val="767171"/>
                          </a:solidFill>
                          <a:effectLst/>
                          <a:latin typeface="Calibri" panose="020F0502020204030204" pitchFamily="34" charset="0"/>
                          <a:cs typeface="Calibri" panose="020F0502020204030204" pitchFamily="34" charset="0"/>
                        </a:rPr>
                        <a:t>56%</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1000" b="0" i="0" u="none" strike="noStrike" dirty="0">
                          <a:solidFill>
                            <a:srgbClr val="767171"/>
                          </a:solidFill>
                          <a:effectLst/>
                          <a:latin typeface="Calibri" panose="020F0502020204030204" pitchFamily="34" charset="0"/>
                          <a:cs typeface="Calibri" panose="020F0502020204030204" pitchFamily="34" charset="0"/>
                        </a:rPr>
                        <a:t>30%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847315125"/>
                  </a:ext>
                </a:extLst>
              </a:tr>
            </a:tbl>
          </a:graphicData>
        </a:graphic>
      </p:graphicFrame>
      <p:sp>
        <p:nvSpPr>
          <p:cNvPr id="6" name="TextBox 5">
            <a:extLst>
              <a:ext uri="{FF2B5EF4-FFF2-40B4-BE49-F238E27FC236}">
                <a16:creationId xmlns:a16="http://schemas.microsoft.com/office/drawing/2014/main" id="{4766619C-F9F2-4428-8D71-9023041A62E6}"/>
              </a:ext>
            </a:extLst>
          </p:cNvPr>
          <p:cNvSpPr txBox="1"/>
          <p:nvPr/>
        </p:nvSpPr>
        <p:spPr>
          <a:xfrm>
            <a:off x="561472" y="827499"/>
            <a:ext cx="7953877" cy="613694"/>
          </a:xfrm>
          <a:prstGeom prst="rect">
            <a:avLst/>
          </a:prstGeom>
          <a:noFill/>
        </p:spPr>
        <p:txBody>
          <a:bodyPr wrap="square">
            <a:spAutoFit/>
          </a:bodyPr>
          <a:lstStyle/>
          <a:p>
            <a:pPr>
              <a:lnSpc>
                <a:spcPct val="80000"/>
              </a:lnSpc>
            </a:pPr>
            <a:r>
              <a:rPr lang="en-GB" sz="1400" dirty="0">
                <a:solidFill>
                  <a:srgbClr val="767171"/>
                </a:solidFill>
                <a:latin typeface="Calibri" panose="020F0502020204030204" pitchFamily="34" charset="0"/>
                <a:ea typeface="+mn-ea"/>
                <a:cs typeface="Calibri" panose="020F0502020204030204" pitchFamily="34" charset="0"/>
              </a:rPr>
              <a:t>Data presented in the following tables shows the breakdown by disability as most of the variables were statistically significant. Proportions are in the columns and can be compared with each other. </a:t>
            </a:r>
            <a:r>
              <a:rPr lang="en-GB" sz="1400" dirty="0">
                <a:solidFill>
                  <a:srgbClr val="767171"/>
                </a:solidFill>
                <a:latin typeface="Calibri" panose="020F0502020204030204" pitchFamily="34" charset="0"/>
                <a:cs typeface="Calibri" panose="020F0502020204030204" pitchFamily="34" charset="0"/>
              </a:rPr>
              <a:t>Green highlighting indicates values which are statistically significantly different. </a:t>
            </a:r>
            <a:endParaRPr lang="en-GB" sz="1400" dirty="0">
              <a:solidFill>
                <a:srgbClr val="767171"/>
              </a:solidFill>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359720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7886700" cy="753137"/>
          </a:xfrm>
        </p:spPr>
        <p:txBody>
          <a:bodyPr>
            <a:normAutofit/>
          </a:bodyPr>
          <a:lstStyle/>
          <a:p>
            <a:r>
              <a:rPr lang="en-GB" sz="2600" b="1" i="0" dirty="0">
                <a:solidFill>
                  <a:schemeClr val="accent3"/>
                </a:solidFill>
                <a:latin typeface="Core Mellow" panose="020F0503030302020204" pitchFamily="34" charset="0"/>
              </a:rPr>
              <a:t>Behaviour prior to COVID-19 by disability</a:t>
            </a:r>
          </a:p>
        </p:txBody>
      </p:sp>
      <p:cxnSp>
        <p:nvCxnSpPr>
          <p:cNvPr id="4" name="Straight Connector 3"/>
          <p:cNvCxnSpPr/>
          <p:nvPr/>
        </p:nvCxnSpPr>
        <p:spPr>
          <a:xfrm flipV="1">
            <a:off x="628650" y="800934"/>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graphicFrame>
        <p:nvGraphicFramePr>
          <p:cNvPr id="9" name="Table 9">
            <a:extLst>
              <a:ext uri="{FF2B5EF4-FFF2-40B4-BE49-F238E27FC236}">
                <a16:creationId xmlns:a16="http://schemas.microsoft.com/office/drawing/2014/main" id="{012659AA-7923-4227-9B78-27D1AFCCD3F8}"/>
              </a:ext>
            </a:extLst>
          </p:cNvPr>
          <p:cNvGraphicFramePr>
            <a:graphicFrameLocks noGrp="1"/>
          </p:cNvGraphicFramePr>
          <p:nvPr>
            <p:extLst>
              <p:ext uri="{D42A27DB-BD31-4B8C-83A1-F6EECF244321}">
                <p14:modId xmlns:p14="http://schemas.microsoft.com/office/powerpoint/2010/main" val="3300349"/>
              </p:ext>
            </p:extLst>
          </p:nvPr>
        </p:nvGraphicFramePr>
        <p:xfrm>
          <a:off x="628650" y="1064107"/>
          <a:ext cx="7886699" cy="3184484"/>
        </p:xfrm>
        <a:graphic>
          <a:graphicData uri="http://schemas.openxmlformats.org/drawingml/2006/table">
            <a:tbl>
              <a:tblPr firstRow="1" bandRow="1">
                <a:tableStyleId>{2D5ABB26-0587-4C30-8999-92F81FD0307C}</a:tableStyleId>
              </a:tblPr>
              <a:tblGrid>
                <a:gridCol w="1922045">
                  <a:extLst>
                    <a:ext uri="{9D8B030D-6E8A-4147-A177-3AD203B41FA5}">
                      <a16:colId xmlns:a16="http://schemas.microsoft.com/office/drawing/2014/main" val="1321442992"/>
                    </a:ext>
                  </a:extLst>
                </a:gridCol>
                <a:gridCol w="2698728">
                  <a:extLst>
                    <a:ext uri="{9D8B030D-6E8A-4147-A177-3AD203B41FA5}">
                      <a16:colId xmlns:a16="http://schemas.microsoft.com/office/drawing/2014/main" val="1015697606"/>
                    </a:ext>
                  </a:extLst>
                </a:gridCol>
                <a:gridCol w="1088642">
                  <a:extLst>
                    <a:ext uri="{9D8B030D-6E8A-4147-A177-3AD203B41FA5}">
                      <a16:colId xmlns:a16="http://schemas.microsoft.com/office/drawing/2014/main" val="3664629876"/>
                    </a:ext>
                  </a:extLst>
                </a:gridCol>
                <a:gridCol w="1088642">
                  <a:extLst>
                    <a:ext uri="{9D8B030D-6E8A-4147-A177-3AD203B41FA5}">
                      <a16:colId xmlns:a16="http://schemas.microsoft.com/office/drawing/2014/main" val="3248755126"/>
                    </a:ext>
                  </a:extLst>
                </a:gridCol>
                <a:gridCol w="1088642">
                  <a:extLst>
                    <a:ext uri="{9D8B030D-6E8A-4147-A177-3AD203B41FA5}">
                      <a16:colId xmlns:a16="http://schemas.microsoft.com/office/drawing/2014/main" val="1884685386"/>
                    </a:ext>
                  </a:extLst>
                </a:gridCol>
              </a:tblGrid>
              <a:tr h="676503">
                <a:tc>
                  <a:txBody>
                    <a:bodyPr/>
                    <a:lstStyle/>
                    <a:p>
                      <a:endParaRPr lang="en-GB" sz="1000" dirty="0">
                        <a:solidFill>
                          <a:srgbClr val="767171"/>
                        </a:solidFill>
                        <a:latin typeface="Calibri" panose="020F0502020204030204" pitchFamily="34" charset="0"/>
                        <a:cs typeface="Calibri" panose="020F0502020204030204" pitchFamily="34"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endParaRPr lang="en-GB" sz="1000" dirty="0">
                        <a:solidFill>
                          <a:srgbClr val="767171"/>
                        </a:solidFill>
                        <a:latin typeface="Calibri" panose="020F0502020204030204" pitchFamily="34" charset="0"/>
                        <a:cs typeface="Calibri" panose="020F0502020204030204" pitchFamily="34"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lang="en-GB" sz="1000" b="1" dirty="0">
                          <a:solidFill>
                            <a:schemeClr val="accent1"/>
                          </a:solidFill>
                          <a:latin typeface="Calibri" panose="020F0502020204030204" pitchFamily="34" charset="0"/>
                          <a:cs typeface="Calibri" panose="020F0502020204030204" pitchFamily="34" charset="0"/>
                        </a:rPr>
                        <a:t>No disability, mental health or illness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lang="en-GB" sz="1000" b="1" dirty="0">
                          <a:solidFill>
                            <a:schemeClr val="accent1"/>
                          </a:solidFill>
                          <a:latin typeface="Calibri" panose="020F0502020204030204" pitchFamily="34" charset="0"/>
                          <a:cs typeface="Calibri" panose="020F0502020204030204" pitchFamily="34" charset="0"/>
                        </a:rPr>
                        <a:t>Yes, but no substantial impact on daily life</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lang="en-GB" sz="1000" b="1" dirty="0">
                          <a:solidFill>
                            <a:schemeClr val="accent1"/>
                          </a:solidFill>
                          <a:latin typeface="Calibri" panose="020F0502020204030204" pitchFamily="34" charset="0"/>
                          <a:cs typeface="Calibri" panose="020F0502020204030204" pitchFamily="34" charset="0"/>
                        </a:rPr>
                        <a:t>Yes, has substantial impact on daily life</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4194232936"/>
                  </a:ext>
                </a:extLst>
              </a:tr>
              <a:tr h="191690">
                <a:tc rowSpan="3">
                  <a:txBody>
                    <a:bodyPr/>
                    <a:lstStyle/>
                    <a:p>
                      <a:pPr marL="0" algn="l" defTabSz="685800" rtl="0" eaLnBrk="1" fontAlgn="t" latinLnBrk="0" hangingPunct="1"/>
                      <a:r>
                        <a:rPr lang="en-GB" sz="1000" b="1" i="0" u="none" strike="noStrike" kern="1200" dirty="0">
                          <a:solidFill>
                            <a:schemeClr val="accent1"/>
                          </a:solidFill>
                          <a:effectLst/>
                          <a:latin typeface="Calibri" panose="020F0502020204030204" pitchFamily="34" charset="0"/>
                          <a:ea typeface="+mn-ea"/>
                          <a:cs typeface="Calibri" panose="020F0502020204030204" pitchFamily="34" charset="0"/>
                        </a:rPr>
                        <a:t>Taking part in an individual physical activity or sport with others that takes place outside (e.g. a running or walking group)</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did not do this prior to COVID-19 restrictions/NA</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dirty="0">
                          <a:solidFill>
                            <a:srgbClr val="595959"/>
                          </a:solidFill>
                          <a:effectLst/>
                          <a:latin typeface="Arial" panose="020B0604020202020204" pitchFamily="34" charset="0"/>
                        </a:rPr>
                        <a:t>43%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algn="r" fontAlgn="t"/>
                      <a:r>
                        <a:rPr lang="en-GB" sz="900" b="0" i="0" u="none" strike="noStrike" dirty="0">
                          <a:solidFill>
                            <a:srgbClr val="595959"/>
                          </a:solidFill>
                          <a:effectLst/>
                          <a:latin typeface="Arial" panose="020B0604020202020204" pitchFamily="34" charset="0"/>
                        </a:rPr>
                        <a:t>64%</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dirty="0">
                          <a:solidFill>
                            <a:srgbClr val="595959"/>
                          </a:solidFill>
                          <a:effectLst/>
                          <a:latin typeface="Arial" panose="020B0604020202020204" pitchFamily="34" charset="0"/>
                        </a:rPr>
                        <a:t>75%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extLst>
                  <a:ext uri="{0D108BD9-81ED-4DB2-BD59-A6C34878D82A}">
                    <a16:rowId xmlns:a16="http://schemas.microsoft.com/office/drawing/2014/main" val="1972778391"/>
                  </a:ext>
                </a:extLst>
              </a:tr>
              <a:tr h="147066">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a:solidFill>
                            <a:srgbClr val="767171"/>
                          </a:solidFill>
                          <a:effectLst/>
                          <a:latin typeface="Calibri" panose="020F0502020204030204" pitchFamily="34" charset="0"/>
                          <a:cs typeface="Calibri" panose="020F0502020204030204" pitchFamily="34" charset="0"/>
                        </a:rPr>
                        <a:t>I sometimes did this prior to COVID-19 restrictions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595959"/>
                          </a:solidFill>
                          <a:effectLst/>
                          <a:latin typeface="Arial" panose="020B0604020202020204" pitchFamily="34" charset="0"/>
                        </a:rPr>
                        <a:t>33%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595959"/>
                          </a:solidFill>
                          <a:effectLst/>
                          <a:latin typeface="Arial" panose="020B0604020202020204" pitchFamily="34" charset="0"/>
                        </a:rPr>
                        <a:t>28%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595959"/>
                          </a:solidFill>
                          <a:effectLst/>
                          <a:latin typeface="Arial" panose="020B0604020202020204" pitchFamily="34" charset="0"/>
                        </a:rPr>
                        <a:t>13%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918069696"/>
                  </a:ext>
                </a:extLst>
              </a:tr>
              <a:tr h="326476">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regularly did this prior to COVID-19 restrictions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595959"/>
                          </a:solidFill>
                          <a:effectLst/>
                          <a:latin typeface="Arial" panose="020B0604020202020204" pitchFamily="34" charset="0"/>
                        </a:rPr>
                        <a:t>25%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595959"/>
                          </a:solidFill>
                          <a:effectLst/>
                          <a:latin typeface="Arial" panose="020B0604020202020204" pitchFamily="34" charset="0"/>
                        </a:rPr>
                        <a:t>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595959"/>
                          </a:solidFill>
                          <a:effectLst/>
                          <a:latin typeface="Arial" panose="020B0604020202020204" pitchFamily="34" charset="0"/>
                        </a:rPr>
                        <a:t>13%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263142626"/>
                  </a:ext>
                </a:extLst>
              </a:tr>
              <a:tr h="147066">
                <a:tc rowSpan="3">
                  <a:txBody>
                    <a:bodyPr/>
                    <a:lstStyle/>
                    <a:p>
                      <a:pPr marL="0" algn="l" defTabSz="685800" rtl="0" eaLnBrk="1" fontAlgn="t" latinLnBrk="0" hangingPunct="1"/>
                      <a:r>
                        <a:rPr lang="en-GB" sz="1000" b="1" i="0" u="none" strike="noStrike" kern="1200" dirty="0">
                          <a:solidFill>
                            <a:schemeClr val="accent1"/>
                          </a:solidFill>
                          <a:effectLst/>
                          <a:latin typeface="Calibri" panose="020F0502020204030204" pitchFamily="34" charset="0"/>
                          <a:ea typeface="+mn-ea"/>
                          <a:cs typeface="Calibri" panose="020F0502020204030204" pitchFamily="34" charset="0"/>
                        </a:rPr>
                        <a:t>Taking part in an individual physical activity or sport that takes place in an inside venue (e.g. going to the gym or swimming)</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did not do this prior to COVID-19 restrictions/NA</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dirty="0">
                          <a:solidFill>
                            <a:srgbClr val="595959"/>
                          </a:solidFill>
                          <a:effectLst/>
                          <a:latin typeface="Arial" panose="020B0604020202020204" pitchFamily="34" charset="0"/>
                        </a:rPr>
                        <a:t>38%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algn="r" fontAlgn="t"/>
                      <a:r>
                        <a:rPr lang="en-GB" sz="900" b="0" i="0" u="none" strike="noStrike" dirty="0">
                          <a:solidFill>
                            <a:srgbClr val="595959"/>
                          </a:solidFill>
                          <a:effectLst/>
                          <a:latin typeface="Arial" panose="020B0604020202020204" pitchFamily="34" charset="0"/>
                        </a:rPr>
                        <a:t>48%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595959"/>
                          </a:solidFill>
                          <a:effectLst/>
                          <a:latin typeface="Arial" panose="020B0604020202020204" pitchFamily="34" charset="0"/>
                        </a:rPr>
                        <a:t>68%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extLst>
                  <a:ext uri="{0D108BD9-81ED-4DB2-BD59-A6C34878D82A}">
                    <a16:rowId xmlns:a16="http://schemas.microsoft.com/office/drawing/2014/main" val="4125690764"/>
                  </a:ext>
                </a:extLst>
              </a:tr>
              <a:tr h="147066">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sometimes did this prior to COVID-19 restrictions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595959"/>
                          </a:solidFill>
                          <a:effectLst/>
                          <a:latin typeface="Arial" panose="020B0604020202020204" pitchFamily="34" charset="0"/>
                        </a:rPr>
                        <a:t>29%</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595959"/>
                          </a:solidFill>
                          <a:effectLst/>
                          <a:latin typeface="Arial" panose="020B0604020202020204" pitchFamily="34" charset="0"/>
                        </a:rPr>
                        <a:t>24%</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595959"/>
                          </a:solidFill>
                          <a:effectLst/>
                          <a:latin typeface="Arial" panose="020B0604020202020204" pitchFamily="34" charset="0"/>
                        </a:rPr>
                        <a:t>18%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23218294"/>
                  </a:ext>
                </a:extLst>
              </a:tr>
              <a:tr h="347552">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regularly did this prior to COVID-19 restrictions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dirty="0">
                          <a:solidFill>
                            <a:srgbClr val="595959"/>
                          </a:solidFill>
                          <a:effectLst/>
                          <a:latin typeface="Arial" panose="020B0604020202020204" pitchFamily="34" charset="0"/>
                        </a:rPr>
                        <a:t>33%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595959"/>
                          </a:solidFill>
                          <a:effectLst/>
                          <a:latin typeface="Arial" panose="020B0604020202020204" pitchFamily="34" charset="0"/>
                        </a:rPr>
                        <a:t>28%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595959"/>
                          </a:solidFill>
                          <a:effectLst/>
                          <a:latin typeface="Arial" panose="020B0604020202020204" pitchFamily="34" charset="0"/>
                        </a:rPr>
                        <a:t>15%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408767611"/>
                  </a:ext>
                </a:extLst>
              </a:tr>
              <a:tr h="147066">
                <a:tc rowSpan="3">
                  <a:txBody>
                    <a:bodyPr/>
                    <a:lstStyle/>
                    <a:p>
                      <a:pPr marL="0" algn="l" defTabSz="685800" rtl="0" eaLnBrk="1" fontAlgn="t" latinLnBrk="0" hangingPunct="1"/>
                      <a:r>
                        <a:rPr lang="en-GB" sz="1000" b="1" i="0" u="none" strike="noStrike" kern="1200" dirty="0">
                          <a:solidFill>
                            <a:schemeClr val="accent1"/>
                          </a:solidFill>
                          <a:effectLst/>
                          <a:latin typeface="Calibri" panose="020F0502020204030204" pitchFamily="34" charset="0"/>
                          <a:ea typeface="+mn-ea"/>
                          <a:cs typeface="Calibri" panose="020F0502020204030204" pitchFamily="34" charset="0"/>
                        </a:rPr>
                        <a:t>Taking part in a team sport that takes place outside (e.g. football, netball, hockey)</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did not do this prior to COVID-19 restrictions/NA</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595959"/>
                          </a:solidFill>
                          <a:effectLst/>
                          <a:latin typeface="Arial" panose="020B0604020202020204" pitchFamily="34" charset="0"/>
                        </a:rPr>
                        <a:t>82%</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595959"/>
                          </a:solidFill>
                          <a:effectLst/>
                          <a:latin typeface="Arial" panose="020B0604020202020204" pitchFamily="34" charset="0"/>
                        </a:rPr>
                        <a:t>88%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595959"/>
                          </a:solidFill>
                          <a:effectLst/>
                          <a:latin typeface="Arial" panose="020B0604020202020204" pitchFamily="34" charset="0"/>
                        </a:rPr>
                        <a:t>85%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166810171"/>
                  </a:ext>
                </a:extLst>
              </a:tr>
              <a:tr h="147066">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a:solidFill>
                            <a:srgbClr val="767171"/>
                          </a:solidFill>
                          <a:effectLst/>
                          <a:latin typeface="Calibri" panose="020F0502020204030204" pitchFamily="34" charset="0"/>
                          <a:cs typeface="Calibri" panose="020F0502020204030204" pitchFamily="34" charset="0"/>
                        </a:rPr>
                        <a:t>I sometimes did this prior to COVID-19 restrictions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595959"/>
                          </a:solidFill>
                          <a:effectLst/>
                          <a:latin typeface="Arial" panose="020B0604020202020204" pitchFamily="34" charset="0"/>
                        </a:rPr>
                        <a:t>10%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595959"/>
                          </a:solidFill>
                          <a:effectLst/>
                          <a:latin typeface="Arial" panose="020B0604020202020204" pitchFamily="34" charset="0"/>
                        </a:rPr>
                        <a:t>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595959"/>
                          </a:solidFill>
                          <a:effectLst/>
                          <a:latin typeface="Arial" panose="020B0604020202020204" pitchFamily="34" charset="0"/>
                        </a:rPr>
                        <a:t>13%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107660181"/>
                  </a:ext>
                </a:extLst>
              </a:tr>
              <a:tr h="294132">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regularly did this prior to COVID-19 restrictions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595959"/>
                          </a:solidFill>
                          <a:effectLst/>
                          <a:latin typeface="Arial" panose="020B0604020202020204" pitchFamily="34" charset="0"/>
                        </a:rPr>
                        <a:t>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595959"/>
                          </a:solidFill>
                          <a:effectLst/>
                          <a:latin typeface="Arial" panose="020B0604020202020204" pitchFamily="34" charset="0"/>
                        </a:rPr>
                        <a:t>4%</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595959"/>
                          </a:solidFill>
                          <a:effectLst/>
                          <a:latin typeface="Arial" panose="020B0604020202020204" pitchFamily="34" charset="0"/>
                        </a:rPr>
                        <a:t>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956348932"/>
                  </a:ext>
                </a:extLst>
              </a:tr>
              <a:tr h="147066">
                <a:tc rowSpan="3">
                  <a:txBody>
                    <a:bodyPr/>
                    <a:lstStyle/>
                    <a:p>
                      <a:pPr marL="0" algn="l" defTabSz="685800" rtl="0" eaLnBrk="1" fontAlgn="t" latinLnBrk="0" hangingPunct="1"/>
                      <a:r>
                        <a:rPr lang="en-GB" sz="1000" b="1" i="0" u="none" strike="noStrike" kern="1200" dirty="0">
                          <a:solidFill>
                            <a:schemeClr val="accent1"/>
                          </a:solidFill>
                          <a:effectLst/>
                          <a:latin typeface="Calibri" panose="020F0502020204030204" pitchFamily="34" charset="0"/>
                          <a:ea typeface="+mn-ea"/>
                          <a:cs typeface="Calibri" panose="020F0502020204030204" pitchFamily="34" charset="0"/>
                        </a:rPr>
                        <a:t>Taking part in a team sport that takes place inside (e.g. badminton, basketball, table tennis)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did not do this prior to COVID-19 restrictions/NA</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595959"/>
                          </a:solidFill>
                          <a:effectLst/>
                          <a:latin typeface="Arial" panose="020B0604020202020204" pitchFamily="34" charset="0"/>
                        </a:rPr>
                        <a:t>85%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595959"/>
                          </a:solidFill>
                          <a:effectLst/>
                          <a:latin typeface="Arial" panose="020B0604020202020204" pitchFamily="34" charset="0"/>
                        </a:rPr>
                        <a:t>92%</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595959"/>
                          </a:solidFill>
                          <a:effectLst/>
                          <a:latin typeface="Arial" panose="020B0604020202020204" pitchFamily="34" charset="0"/>
                        </a:rPr>
                        <a:t>93%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926419365"/>
                  </a:ext>
                </a:extLst>
              </a:tr>
              <a:tr h="147066">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a:solidFill>
                            <a:srgbClr val="767171"/>
                          </a:solidFill>
                          <a:effectLst/>
                          <a:latin typeface="Calibri" panose="020F0502020204030204" pitchFamily="34" charset="0"/>
                          <a:cs typeface="Calibri" panose="020F0502020204030204" pitchFamily="34" charset="0"/>
                        </a:rPr>
                        <a:t>I sometimes did this prior to COVID-19 restrictions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595959"/>
                          </a:solidFill>
                          <a:effectLst/>
                          <a:latin typeface="Arial" panose="020B0604020202020204" pitchFamily="34" charset="0"/>
                        </a:rPr>
                        <a:t>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595959"/>
                          </a:solidFill>
                          <a:effectLst/>
                          <a:latin typeface="Arial" panose="020B0604020202020204" pitchFamily="34" charset="0"/>
                        </a:rPr>
                        <a:t>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595959"/>
                          </a:solidFill>
                          <a:effectLst/>
                          <a:latin typeface="Arial" panose="020B0604020202020204" pitchFamily="34" charset="0"/>
                        </a:rPr>
                        <a:t>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679477349"/>
                  </a:ext>
                </a:extLst>
              </a:tr>
              <a:tr h="294132">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regularly did this prior to COVID-19 restrictions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595959"/>
                          </a:solidFill>
                          <a:effectLst/>
                          <a:latin typeface="Arial" panose="020B0604020202020204" pitchFamily="34" charset="0"/>
                        </a:rPr>
                        <a:t>7%</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595959"/>
                          </a:solidFill>
                          <a:effectLst/>
                          <a:latin typeface="Arial" panose="020B0604020202020204" pitchFamily="34" charset="0"/>
                        </a:rPr>
                        <a:t>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595959"/>
                          </a:solidFill>
                          <a:effectLst/>
                          <a:latin typeface="Arial" panose="020B0604020202020204" pitchFamily="34" charset="0"/>
                        </a:rPr>
                        <a:t>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847315125"/>
                  </a:ext>
                </a:extLst>
              </a:tr>
            </a:tbl>
          </a:graphicData>
        </a:graphic>
      </p:graphicFrame>
    </p:spTree>
    <p:extLst>
      <p:ext uri="{BB962C8B-B14F-4D97-AF65-F5344CB8AC3E}">
        <p14:creationId xmlns:p14="http://schemas.microsoft.com/office/powerpoint/2010/main" val="17719886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7886700" cy="753137"/>
          </a:xfrm>
        </p:spPr>
        <p:txBody>
          <a:bodyPr>
            <a:normAutofit/>
          </a:bodyPr>
          <a:lstStyle/>
          <a:p>
            <a:r>
              <a:rPr lang="en-GB" sz="2600" b="1" i="0" dirty="0">
                <a:solidFill>
                  <a:schemeClr val="accent3"/>
                </a:solidFill>
                <a:latin typeface="Core Mellow" panose="020F0503030302020204" pitchFamily="34" charset="0"/>
              </a:rPr>
              <a:t>Plans as COVID-19 restrictions lift by disability</a:t>
            </a:r>
          </a:p>
        </p:txBody>
      </p:sp>
      <p:cxnSp>
        <p:nvCxnSpPr>
          <p:cNvPr id="4" name="Straight Connector 3"/>
          <p:cNvCxnSpPr/>
          <p:nvPr/>
        </p:nvCxnSpPr>
        <p:spPr>
          <a:xfrm flipV="1">
            <a:off x="628650" y="800934"/>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graphicFrame>
        <p:nvGraphicFramePr>
          <p:cNvPr id="9" name="Table 9">
            <a:extLst>
              <a:ext uri="{FF2B5EF4-FFF2-40B4-BE49-F238E27FC236}">
                <a16:creationId xmlns:a16="http://schemas.microsoft.com/office/drawing/2014/main" id="{012659AA-7923-4227-9B78-27D1AFCCD3F8}"/>
              </a:ext>
            </a:extLst>
          </p:cNvPr>
          <p:cNvGraphicFramePr>
            <a:graphicFrameLocks noGrp="1"/>
          </p:cNvGraphicFramePr>
          <p:nvPr/>
        </p:nvGraphicFramePr>
        <p:xfrm>
          <a:off x="628650" y="922350"/>
          <a:ext cx="7683468" cy="3959794"/>
        </p:xfrm>
        <a:graphic>
          <a:graphicData uri="http://schemas.openxmlformats.org/drawingml/2006/table">
            <a:tbl>
              <a:tblPr firstRow="1" bandRow="1">
                <a:tableStyleId>{2D5ABB26-0587-4C30-8999-92F81FD0307C}</a:tableStyleId>
              </a:tblPr>
              <a:tblGrid>
                <a:gridCol w="1233377">
                  <a:extLst>
                    <a:ext uri="{9D8B030D-6E8A-4147-A177-3AD203B41FA5}">
                      <a16:colId xmlns:a16="http://schemas.microsoft.com/office/drawing/2014/main" val="116905375"/>
                    </a:ext>
                  </a:extLst>
                </a:gridCol>
                <a:gridCol w="3625702">
                  <a:extLst>
                    <a:ext uri="{9D8B030D-6E8A-4147-A177-3AD203B41FA5}">
                      <a16:colId xmlns:a16="http://schemas.microsoft.com/office/drawing/2014/main" val="1015697606"/>
                    </a:ext>
                  </a:extLst>
                </a:gridCol>
                <a:gridCol w="1051643">
                  <a:extLst>
                    <a:ext uri="{9D8B030D-6E8A-4147-A177-3AD203B41FA5}">
                      <a16:colId xmlns:a16="http://schemas.microsoft.com/office/drawing/2014/main" val="3664629876"/>
                    </a:ext>
                  </a:extLst>
                </a:gridCol>
                <a:gridCol w="886373">
                  <a:extLst>
                    <a:ext uri="{9D8B030D-6E8A-4147-A177-3AD203B41FA5}">
                      <a16:colId xmlns:a16="http://schemas.microsoft.com/office/drawing/2014/main" val="3248755126"/>
                    </a:ext>
                  </a:extLst>
                </a:gridCol>
                <a:gridCol w="886373">
                  <a:extLst>
                    <a:ext uri="{9D8B030D-6E8A-4147-A177-3AD203B41FA5}">
                      <a16:colId xmlns:a16="http://schemas.microsoft.com/office/drawing/2014/main" val="1884685386"/>
                    </a:ext>
                  </a:extLst>
                </a:gridCol>
              </a:tblGrid>
              <a:tr h="690185">
                <a:tc>
                  <a:txBody>
                    <a:bodyPr/>
                    <a:lstStyle/>
                    <a:p>
                      <a:endParaRPr lang="en-GB" sz="900" dirty="0">
                        <a:solidFill>
                          <a:srgbClr val="767171"/>
                        </a:solidFill>
                        <a:latin typeface="Calibri" panose="020F0502020204030204" pitchFamily="34" charset="0"/>
                        <a:cs typeface="Calibri" panose="020F0502020204030204" pitchFamily="34"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endParaRPr lang="en-GB" sz="900" dirty="0">
                        <a:solidFill>
                          <a:srgbClr val="767171"/>
                        </a:solidFill>
                        <a:latin typeface="Calibri" panose="020F0502020204030204" pitchFamily="34" charset="0"/>
                        <a:cs typeface="Calibri" panose="020F0502020204030204" pitchFamily="34"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lang="en-GB" sz="900" b="1" dirty="0">
                          <a:solidFill>
                            <a:schemeClr val="accent1"/>
                          </a:solidFill>
                          <a:latin typeface="Calibri" panose="020F0502020204030204" pitchFamily="34" charset="0"/>
                          <a:cs typeface="Calibri" panose="020F0502020204030204" pitchFamily="34" charset="0"/>
                        </a:rPr>
                        <a:t>No disability, mental health or illness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lang="en-GB" sz="900" b="1" dirty="0">
                          <a:solidFill>
                            <a:schemeClr val="accent1"/>
                          </a:solidFill>
                          <a:latin typeface="Calibri" panose="020F0502020204030204" pitchFamily="34" charset="0"/>
                          <a:cs typeface="Calibri" panose="020F0502020204030204" pitchFamily="34" charset="0"/>
                        </a:rPr>
                        <a:t>Yes, but no substantial impact on daily life</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lang="en-GB" sz="900" b="1" dirty="0">
                          <a:solidFill>
                            <a:schemeClr val="accent1"/>
                          </a:solidFill>
                          <a:latin typeface="Calibri" panose="020F0502020204030204" pitchFamily="34" charset="0"/>
                          <a:cs typeface="Calibri" panose="020F0502020204030204" pitchFamily="34" charset="0"/>
                        </a:rPr>
                        <a:t>Yes, has substantial impact on daily life</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4194232936"/>
                  </a:ext>
                </a:extLst>
              </a:tr>
              <a:tr h="150040">
                <a:tc rowSpan="5">
                  <a:txBody>
                    <a:bodyPr/>
                    <a:lstStyle/>
                    <a:p>
                      <a:pPr algn="l" fontAlgn="t"/>
                      <a:r>
                        <a:rPr lang="en-GB" sz="900" b="1" i="0" u="none" strike="noStrike" dirty="0">
                          <a:solidFill>
                            <a:schemeClr val="accent1"/>
                          </a:solidFill>
                          <a:effectLst/>
                          <a:latin typeface="Calibri" panose="020F0502020204030204" pitchFamily="34" charset="0"/>
                          <a:cs typeface="Calibri" panose="020F0502020204030204" pitchFamily="34" charset="0"/>
                        </a:rPr>
                        <a:t>Being able to meet with family and/or friends outside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do not plan to do this in the future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1%</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972778391"/>
                  </a:ext>
                </a:extLst>
              </a:tr>
              <a:tr h="176872">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do not plan to do this in the next 3 months but will in the future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dirty="0">
                          <a:solidFill>
                            <a:srgbClr val="767171"/>
                          </a:solidFill>
                          <a:effectLst/>
                          <a:latin typeface="Arial" panose="020B0604020202020204" pitchFamily="34" charset="0"/>
                        </a:rPr>
                        <a:t>9%</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4%</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918069696"/>
                  </a:ext>
                </a:extLst>
              </a:tr>
              <a:tr h="176872">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plan to do this in the next 3 months but I am cautious about it</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dirty="0">
                          <a:solidFill>
                            <a:srgbClr val="767171"/>
                          </a:solidFill>
                          <a:effectLst/>
                          <a:latin typeface="Arial" panose="020B0604020202020204" pitchFamily="34" charset="0"/>
                        </a:rPr>
                        <a:t>25%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algn="r" fontAlgn="t"/>
                      <a:r>
                        <a:rPr lang="en-GB" sz="900" b="0" i="0" u="none" strike="noStrike" dirty="0">
                          <a:solidFill>
                            <a:srgbClr val="767171"/>
                          </a:solidFill>
                          <a:effectLst/>
                          <a:latin typeface="Arial" panose="020B0604020202020204" pitchFamily="34" charset="0"/>
                        </a:rPr>
                        <a:t>52%</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algn="r" fontAlgn="t"/>
                      <a:r>
                        <a:rPr lang="en-GB" sz="900" b="0" i="0" u="none" strike="noStrike">
                          <a:solidFill>
                            <a:srgbClr val="767171"/>
                          </a:solidFill>
                          <a:effectLst/>
                          <a:latin typeface="Arial" panose="020B0604020202020204" pitchFamily="34" charset="0"/>
                        </a:rPr>
                        <a:t>38%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263142626"/>
                  </a:ext>
                </a:extLst>
              </a:tr>
              <a:tr h="185979">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plan to do this in the next 3 months and I am looking forward to doing this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dirty="0">
                          <a:solidFill>
                            <a:srgbClr val="767171"/>
                          </a:solidFill>
                          <a:effectLst/>
                          <a:latin typeface="Arial" panose="020B0604020202020204" pitchFamily="34" charset="0"/>
                        </a:rPr>
                        <a:t>63%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algn="r" fontAlgn="t"/>
                      <a:r>
                        <a:rPr lang="en-GB" sz="900" b="0" i="0" u="none" strike="noStrike" dirty="0">
                          <a:solidFill>
                            <a:srgbClr val="767171"/>
                          </a:solidFill>
                          <a:effectLst/>
                          <a:latin typeface="Arial" panose="020B0604020202020204" pitchFamily="34" charset="0"/>
                        </a:rPr>
                        <a:t>44%</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40%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extLst>
                  <a:ext uri="{0D108BD9-81ED-4DB2-BD59-A6C34878D82A}">
                    <a16:rowId xmlns:a16="http://schemas.microsoft.com/office/drawing/2014/main" val="4125690764"/>
                  </a:ext>
                </a:extLst>
              </a:tr>
              <a:tr h="150040">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am not sure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dirty="0">
                          <a:solidFill>
                            <a:srgbClr val="767171"/>
                          </a:solidFill>
                          <a:effectLst/>
                          <a:latin typeface="Arial" panose="020B0604020202020204" pitchFamily="34" charset="0"/>
                        </a:rPr>
                        <a:t>2%</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algn="r" fontAlgn="t"/>
                      <a:r>
                        <a:rPr lang="en-GB" sz="900" b="0" i="0" u="none" strike="noStrike" dirty="0">
                          <a:solidFill>
                            <a:srgbClr val="767171"/>
                          </a:solidFill>
                          <a:effectLst/>
                          <a:latin typeface="Arial" panose="020B0604020202020204" pitchFamily="34" charset="0"/>
                        </a:rPr>
                        <a:t>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15%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extLst>
                  <a:ext uri="{0D108BD9-81ED-4DB2-BD59-A6C34878D82A}">
                    <a16:rowId xmlns:a16="http://schemas.microsoft.com/office/drawing/2014/main" val="323218294"/>
                  </a:ext>
                </a:extLst>
              </a:tr>
              <a:tr h="150040">
                <a:tc rowSpan="5">
                  <a:txBody>
                    <a:bodyPr/>
                    <a:lstStyle/>
                    <a:p>
                      <a:pPr algn="l" fontAlgn="t"/>
                      <a:r>
                        <a:rPr lang="en-GB" sz="900" b="1" i="0" u="none" strike="noStrike" dirty="0">
                          <a:solidFill>
                            <a:schemeClr val="accent1"/>
                          </a:solidFill>
                          <a:effectLst/>
                          <a:latin typeface="Calibri" panose="020F0502020204030204" pitchFamily="34" charset="0"/>
                          <a:cs typeface="Calibri" panose="020F0502020204030204" pitchFamily="34" charset="0"/>
                        </a:rPr>
                        <a:t>Being able to meet with family and/or friends indoors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do not plan to do this in the future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2%</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408767611"/>
                  </a:ext>
                </a:extLst>
              </a:tr>
              <a:tr h="176872">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do not plan to do this in the next 3 months but will in the future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6%</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166810171"/>
                  </a:ext>
                </a:extLst>
              </a:tr>
              <a:tr h="176872">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plan to do this in the next 3 months but I am cautious about it</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38%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60%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38%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107660181"/>
                  </a:ext>
                </a:extLst>
              </a:tr>
              <a:tr h="185979">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plan to do this in the next 3 months and I am looking forward to doing this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dirty="0">
                          <a:solidFill>
                            <a:srgbClr val="767171"/>
                          </a:solidFill>
                          <a:effectLst/>
                          <a:latin typeface="Arial" panose="020B0604020202020204" pitchFamily="34" charset="0"/>
                        </a:rPr>
                        <a:t>53%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32%</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35%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956348932"/>
                  </a:ext>
                </a:extLst>
              </a:tr>
              <a:tr h="150040">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am not sure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dirty="0">
                          <a:solidFill>
                            <a:srgbClr val="767171"/>
                          </a:solidFill>
                          <a:effectLst/>
                          <a:latin typeface="Arial" panose="020B0604020202020204" pitchFamily="34" charset="0"/>
                        </a:rPr>
                        <a:t>1%</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algn="r" fontAlgn="t"/>
                      <a:r>
                        <a:rPr lang="en-GB" sz="900" b="0" i="0" u="none" strike="noStrike" dirty="0">
                          <a:solidFill>
                            <a:srgbClr val="767171"/>
                          </a:solidFill>
                          <a:effectLst/>
                          <a:latin typeface="Arial" panose="020B0604020202020204" pitchFamily="34" charset="0"/>
                        </a:rPr>
                        <a:t>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15%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extLst>
                  <a:ext uri="{0D108BD9-81ED-4DB2-BD59-A6C34878D82A}">
                    <a16:rowId xmlns:a16="http://schemas.microsoft.com/office/drawing/2014/main" val="3926419365"/>
                  </a:ext>
                </a:extLst>
              </a:tr>
              <a:tr h="150040">
                <a:tc rowSpan="5">
                  <a:txBody>
                    <a:bodyPr/>
                    <a:lstStyle/>
                    <a:p>
                      <a:pPr algn="l" fontAlgn="t"/>
                      <a:r>
                        <a:rPr lang="en-GB" sz="900" b="1" i="0" u="none" strike="noStrike" dirty="0">
                          <a:solidFill>
                            <a:schemeClr val="accent1"/>
                          </a:solidFill>
                          <a:effectLst/>
                          <a:latin typeface="Calibri" panose="020F0502020204030204" pitchFamily="34" charset="0"/>
                          <a:cs typeface="Calibri" panose="020F0502020204030204" pitchFamily="34" charset="0"/>
                        </a:rPr>
                        <a:t>Actively travelling to work/college/university (e.g. by walking, jogging, running or cycling)</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do not plan to do this in the future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44%</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68%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45%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679477349"/>
                  </a:ext>
                </a:extLst>
              </a:tr>
              <a:tr h="176872">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do not plan to do this in the next 3 months but will in the future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4%</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12%</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847315125"/>
                  </a:ext>
                </a:extLst>
              </a:tr>
              <a:tr h="176872">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plan to do this in the next 3 months but I am cautious about it</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16%</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13%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228907077"/>
                  </a:ext>
                </a:extLst>
              </a:tr>
              <a:tr h="185979">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plan to do this in the next 3 months and I am looking forward to doing this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31%</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25%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700315429"/>
                  </a:ext>
                </a:extLst>
              </a:tr>
              <a:tr h="150040">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am not sure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4%</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4%</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10%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991365433"/>
                  </a:ext>
                </a:extLst>
              </a:tr>
              <a:tr h="150040">
                <a:tc rowSpan="5">
                  <a:txBody>
                    <a:bodyPr/>
                    <a:lstStyle/>
                    <a:p>
                      <a:pPr algn="l" fontAlgn="t"/>
                      <a:r>
                        <a:rPr lang="en-GB" sz="900" b="1" i="0" u="none" strike="noStrike" dirty="0">
                          <a:solidFill>
                            <a:schemeClr val="accent1"/>
                          </a:solidFill>
                          <a:effectLst/>
                          <a:latin typeface="Calibri" panose="020F0502020204030204" pitchFamily="34" charset="0"/>
                          <a:cs typeface="Calibri" panose="020F0502020204030204" pitchFamily="34" charset="0"/>
                        </a:rPr>
                        <a:t>Visiting a park or other outside space (i.e. countryside, fields, river) </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do not plan to do this in the future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2%</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4%</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13%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933194617"/>
                  </a:ext>
                </a:extLst>
              </a:tr>
              <a:tr h="150040">
                <a:tc vMerge="1">
                  <a:txBody>
                    <a:bodyPr/>
                    <a:lstStyle/>
                    <a:p>
                      <a:pPr algn="l" fontAlgn="t"/>
                      <a:endParaRPr lang="en-GB" sz="1000" b="1" i="0" u="none" strike="noStrike" dirty="0">
                        <a:solidFill>
                          <a:schemeClr val="accent1"/>
                        </a:solidFill>
                        <a:effectLst/>
                        <a:latin typeface="Calibri" panose="020F0502020204030204" pitchFamily="34" charset="0"/>
                        <a:cs typeface="Calibri" panose="020F0502020204030204" pitchFamily="34" charset="0"/>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do not plan to do this in the next 3 months but will in the future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4%</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10%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473175247"/>
                  </a:ext>
                </a:extLst>
              </a:tr>
              <a:tr h="150040">
                <a:tc vMerge="1">
                  <a:txBody>
                    <a:bodyPr/>
                    <a:lstStyle/>
                    <a:p>
                      <a:pPr algn="l" fontAlgn="t"/>
                      <a:endParaRPr lang="en-GB" sz="1000" b="1" i="0" u="none" strike="noStrike" dirty="0">
                        <a:solidFill>
                          <a:schemeClr val="accent1"/>
                        </a:solidFill>
                        <a:effectLst/>
                        <a:latin typeface="Calibri" panose="020F0502020204030204" pitchFamily="34" charset="0"/>
                        <a:cs typeface="Calibri" panose="020F0502020204030204" pitchFamily="34" charset="0"/>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plan to do this in the next 3 months but I am cautious about it</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25%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48%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30%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50211128"/>
                  </a:ext>
                </a:extLst>
              </a:tr>
              <a:tr h="150040">
                <a:tc vMerge="1">
                  <a:txBody>
                    <a:bodyPr/>
                    <a:lstStyle/>
                    <a:p>
                      <a:pPr algn="l" fontAlgn="t"/>
                      <a:endParaRPr lang="en-GB" sz="1000" b="1" i="0" u="none" strike="noStrike" dirty="0">
                        <a:solidFill>
                          <a:schemeClr val="accent1"/>
                        </a:solidFill>
                        <a:effectLst/>
                        <a:latin typeface="Calibri" panose="020F0502020204030204" pitchFamily="34" charset="0"/>
                        <a:cs typeface="Calibri" panose="020F0502020204030204" pitchFamily="34" charset="0"/>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plan to do this in the next 3 months and I am looking forward to doing this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dirty="0">
                          <a:solidFill>
                            <a:srgbClr val="767171"/>
                          </a:solidFill>
                          <a:effectLst/>
                          <a:latin typeface="Arial" panose="020B0604020202020204" pitchFamily="34" charset="0"/>
                        </a:rPr>
                        <a:t>67%</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algn="r" fontAlgn="t"/>
                      <a:r>
                        <a:rPr lang="en-GB" sz="900" b="0" i="0" u="none" strike="noStrike" dirty="0">
                          <a:solidFill>
                            <a:srgbClr val="767171"/>
                          </a:solidFill>
                          <a:effectLst/>
                          <a:latin typeface="Arial" panose="020B0604020202020204" pitchFamily="34" charset="0"/>
                        </a:rPr>
                        <a:t>36%</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algn="r" fontAlgn="t"/>
                      <a:r>
                        <a:rPr lang="en-GB" sz="900" b="0" i="0" u="none" strike="noStrike" dirty="0">
                          <a:solidFill>
                            <a:srgbClr val="767171"/>
                          </a:solidFill>
                          <a:effectLst/>
                          <a:latin typeface="Arial" panose="020B0604020202020204" pitchFamily="34" charset="0"/>
                        </a:rPr>
                        <a:t>35%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extLst>
                  <a:ext uri="{0D108BD9-81ED-4DB2-BD59-A6C34878D82A}">
                    <a16:rowId xmlns:a16="http://schemas.microsoft.com/office/drawing/2014/main" val="3684598489"/>
                  </a:ext>
                </a:extLst>
              </a:tr>
              <a:tr h="150040">
                <a:tc vMerge="1">
                  <a:txBody>
                    <a:bodyPr/>
                    <a:lstStyle/>
                    <a:p>
                      <a:pPr algn="l" fontAlgn="t"/>
                      <a:endParaRPr lang="en-GB" sz="1000" b="1" i="0" u="none" strike="noStrike" dirty="0">
                        <a:solidFill>
                          <a:schemeClr val="accent1"/>
                        </a:solidFill>
                        <a:effectLst/>
                        <a:latin typeface="Calibri" panose="020F0502020204030204" pitchFamily="34" charset="0"/>
                        <a:cs typeface="Calibri" panose="020F0502020204030204" pitchFamily="34" charset="0"/>
                      </a:endParaRP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am not sure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dirty="0">
                          <a:solidFill>
                            <a:srgbClr val="767171"/>
                          </a:solidFill>
                          <a:effectLst/>
                          <a:latin typeface="Arial" panose="020B0604020202020204" pitchFamily="34" charset="0"/>
                        </a:rPr>
                        <a:t>1%</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algn="r" fontAlgn="t"/>
                      <a:r>
                        <a:rPr lang="en-GB" sz="900" b="0" i="0" u="none" strike="noStrike" dirty="0">
                          <a:solidFill>
                            <a:srgbClr val="767171"/>
                          </a:solidFill>
                          <a:effectLst/>
                          <a:latin typeface="Arial" panose="020B0604020202020204" pitchFamily="34" charset="0"/>
                        </a:rPr>
                        <a:t>4%</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13%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extLst>
                  <a:ext uri="{0D108BD9-81ED-4DB2-BD59-A6C34878D82A}">
                    <a16:rowId xmlns:a16="http://schemas.microsoft.com/office/drawing/2014/main" val="2510155891"/>
                  </a:ext>
                </a:extLst>
              </a:tr>
            </a:tbl>
          </a:graphicData>
        </a:graphic>
      </p:graphicFrame>
    </p:spTree>
    <p:extLst>
      <p:ext uri="{BB962C8B-B14F-4D97-AF65-F5344CB8AC3E}">
        <p14:creationId xmlns:p14="http://schemas.microsoft.com/office/powerpoint/2010/main" val="7082966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7886700" cy="753137"/>
          </a:xfrm>
        </p:spPr>
        <p:txBody>
          <a:bodyPr>
            <a:normAutofit/>
          </a:bodyPr>
          <a:lstStyle/>
          <a:p>
            <a:r>
              <a:rPr lang="en-GB" sz="2600" b="1" i="0" dirty="0">
                <a:solidFill>
                  <a:schemeClr val="accent3"/>
                </a:solidFill>
                <a:latin typeface="Core Mellow" panose="020F0503030302020204" pitchFamily="34" charset="0"/>
              </a:rPr>
              <a:t>Plans as COVID-19 restrictions lift by disability</a:t>
            </a:r>
          </a:p>
        </p:txBody>
      </p:sp>
      <p:cxnSp>
        <p:nvCxnSpPr>
          <p:cNvPr id="4" name="Straight Connector 3"/>
          <p:cNvCxnSpPr/>
          <p:nvPr/>
        </p:nvCxnSpPr>
        <p:spPr>
          <a:xfrm flipV="1">
            <a:off x="628650" y="800934"/>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graphicFrame>
        <p:nvGraphicFramePr>
          <p:cNvPr id="9" name="Table 9">
            <a:extLst>
              <a:ext uri="{FF2B5EF4-FFF2-40B4-BE49-F238E27FC236}">
                <a16:creationId xmlns:a16="http://schemas.microsoft.com/office/drawing/2014/main" id="{012659AA-7923-4227-9B78-27D1AFCCD3F8}"/>
              </a:ext>
            </a:extLst>
          </p:cNvPr>
          <p:cNvGraphicFramePr>
            <a:graphicFrameLocks noGrp="1"/>
          </p:cNvGraphicFramePr>
          <p:nvPr/>
        </p:nvGraphicFramePr>
        <p:xfrm>
          <a:off x="628650" y="922350"/>
          <a:ext cx="7683468" cy="3959794"/>
        </p:xfrm>
        <a:graphic>
          <a:graphicData uri="http://schemas.openxmlformats.org/drawingml/2006/table">
            <a:tbl>
              <a:tblPr firstRow="1" bandRow="1">
                <a:tableStyleId>{2D5ABB26-0587-4C30-8999-92F81FD0307C}</a:tableStyleId>
              </a:tblPr>
              <a:tblGrid>
                <a:gridCol w="1233377">
                  <a:extLst>
                    <a:ext uri="{9D8B030D-6E8A-4147-A177-3AD203B41FA5}">
                      <a16:colId xmlns:a16="http://schemas.microsoft.com/office/drawing/2014/main" val="116905375"/>
                    </a:ext>
                  </a:extLst>
                </a:gridCol>
                <a:gridCol w="3625702">
                  <a:extLst>
                    <a:ext uri="{9D8B030D-6E8A-4147-A177-3AD203B41FA5}">
                      <a16:colId xmlns:a16="http://schemas.microsoft.com/office/drawing/2014/main" val="1015697606"/>
                    </a:ext>
                  </a:extLst>
                </a:gridCol>
                <a:gridCol w="1051643">
                  <a:extLst>
                    <a:ext uri="{9D8B030D-6E8A-4147-A177-3AD203B41FA5}">
                      <a16:colId xmlns:a16="http://schemas.microsoft.com/office/drawing/2014/main" val="3664629876"/>
                    </a:ext>
                  </a:extLst>
                </a:gridCol>
                <a:gridCol w="886373">
                  <a:extLst>
                    <a:ext uri="{9D8B030D-6E8A-4147-A177-3AD203B41FA5}">
                      <a16:colId xmlns:a16="http://schemas.microsoft.com/office/drawing/2014/main" val="3248755126"/>
                    </a:ext>
                  </a:extLst>
                </a:gridCol>
                <a:gridCol w="886373">
                  <a:extLst>
                    <a:ext uri="{9D8B030D-6E8A-4147-A177-3AD203B41FA5}">
                      <a16:colId xmlns:a16="http://schemas.microsoft.com/office/drawing/2014/main" val="1884685386"/>
                    </a:ext>
                  </a:extLst>
                </a:gridCol>
              </a:tblGrid>
              <a:tr h="690185">
                <a:tc>
                  <a:txBody>
                    <a:bodyPr/>
                    <a:lstStyle/>
                    <a:p>
                      <a:endParaRPr lang="en-GB" sz="900" dirty="0">
                        <a:solidFill>
                          <a:srgbClr val="767171"/>
                        </a:solidFill>
                        <a:latin typeface="Calibri" panose="020F0502020204030204" pitchFamily="34" charset="0"/>
                        <a:cs typeface="Calibri" panose="020F0502020204030204" pitchFamily="34"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endParaRPr lang="en-GB" sz="900" dirty="0">
                        <a:solidFill>
                          <a:srgbClr val="767171"/>
                        </a:solidFill>
                        <a:latin typeface="Calibri" panose="020F0502020204030204" pitchFamily="34" charset="0"/>
                        <a:cs typeface="Calibri" panose="020F0502020204030204" pitchFamily="34"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lang="en-GB" sz="900" b="1" dirty="0">
                          <a:solidFill>
                            <a:schemeClr val="accent1"/>
                          </a:solidFill>
                          <a:latin typeface="Calibri" panose="020F0502020204030204" pitchFamily="34" charset="0"/>
                          <a:cs typeface="Calibri" panose="020F0502020204030204" pitchFamily="34" charset="0"/>
                        </a:rPr>
                        <a:t>No disability, mental health or illness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lang="en-GB" sz="900" b="1" dirty="0">
                          <a:solidFill>
                            <a:schemeClr val="accent1"/>
                          </a:solidFill>
                          <a:latin typeface="Calibri" panose="020F0502020204030204" pitchFamily="34" charset="0"/>
                          <a:cs typeface="Calibri" panose="020F0502020204030204" pitchFamily="34" charset="0"/>
                        </a:rPr>
                        <a:t>Yes, but no substantial impact on daily life</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lang="en-GB" sz="900" b="1" dirty="0">
                          <a:solidFill>
                            <a:schemeClr val="accent1"/>
                          </a:solidFill>
                          <a:latin typeface="Calibri" panose="020F0502020204030204" pitchFamily="34" charset="0"/>
                          <a:cs typeface="Calibri" panose="020F0502020204030204" pitchFamily="34" charset="0"/>
                        </a:rPr>
                        <a:t>Yes, has substantial impact on daily life</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4194232936"/>
                  </a:ext>
                </a:extLst>
              </a:tr>
              <a:tr h="150040">
                <a:tc rowSpan="5">
                  <a:txBody>
                    <a:bodyPr/>
                    <a:lstStyle/>
                    <a:p>
                      <a:pPr algn="l" fontAlgn="t"/>
                      <a:r>
                        <a:rPr lang="en-GB" sz="900" b="1" i="0" u="none" strike="noStrike" dirty="0">
                          <a:solidFill>
                            <a:schemeClr val="accent1"/>
                          </a:solidFill>
                          <a:effectLst/>
                          <a:latin typeface="Calibri" panose="020F0502020204030204" pitchFamily="34" charset="0"/>
                          <a:cs typeface="Calibri" panose="020F0502020204030204" pitchFamily="34" charset="0"/>
                        </a:rPr>
                        <a:t>Taking part in an individual physical activity or sport with others that takes place outside (e.g. a running or walking group)</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do not plan to do this in the future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dirty="0">
                          <a:solidFill>
                            <a:srgbClr val="767171"/>
                          </a:solidFill>
                          <a:effectLst/>
                          <a:latin typeface="Arial" panose="020B0604020202020204" pitchFamily="34" charset="0"/>
                        </a:rPr>
                        <a:t>35%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48%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55%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972778391"/>
                  </a:ext>
                </a:extLst>
              </a:tr>
              <a:tr h="176872">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do not plan to do this in the next 3 months but will in the future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18%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12%</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918069696"/>
                  </a:ext>
                </a:extLst>
              </a:tr>
              <a:tr h="176872">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plan to do this in the next 3 months but I am cautious about it</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dirty="0">
                          <a:solidFill>
                            <a:srgbClr val="767171"/>
                          </a:solidFill>
                          <a:effectLst/>
                          <a:latin typeface="Arial" panose="020B0604020202020204" pitchFamily="34" charset="0"/>
                        </a:rPr>
                        <a:t>16%</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16%</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13%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263142626"/>
                  </a:ext>
                </a:extLst>
              </a:tr>
              <a:tr h="185979">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plan to do this in the next 3 months and I am looking forward to doing this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dirty="0">
                          <a:solidFill>
                            <a:srgbClr val="767171"/>
                          </a:solidFill>
                          <a:effectLst/>
                          <a:latin typeface="Arial" panose="020B0604020202020204" pitchFamily="34" charset="0"/>
                        </a:rPr>
                        <a:t>28%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16%</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10%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4125690764"/>
                  </a:ext>
                </a:extLst>
              </a:tr>
              <a:tr h="150040">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am not sure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dirty="0">
                          <a:solidFill>
                            <a:srgbClr val="767171"/>
                          </a:solidFill>
                          <a:effectLst/>
                          <a:latin typeface="Arial" panose="020B0604020202020204" pitchFamily="34" charset="0"/>
                        </a:rPr>
                        <a:t>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algn="r" fontAlgn="t"/>
                      <a:r>
                        <a:rPr lang="en-GB" sz="900" b="0" i="0" u="none" strike="noStrike" dirty="0">
                          <a:solidFill>
                            <a:srgbClr val="767171"/>
                          </a:solidFill>
                          <a:effectLst/>
                          <a:latin typeface="Arial" panose="020B0604020202020204" pitchFamily="34" charset="0"/>
                        </a:rPr>
                        <a:t>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18%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extLst>
                  <a:ext uri="{0D108BD9-81ED-4DB2-BD59-A6C34878D82A}">
                    <a16:rowId xmlns:a16="http://schemas.microsoft.com/office/drawing/2014/main" val="323218294"/>
                  </a:ext>
                </a:extLst>
              </a:tr>
              <a:tr h="150040">
                <a:tc rowSpan="5">
                  <a:txBody>
                    <a:bodyPr/>
                    <a:lstStyle/>
                    <a:p>
                      <a:pPr algn="l" fontAlgn="t"/>
                      <a:r>
                        <a:rPr lang="en-GB" sz="900" b="1" i="0" u="none" strike="noStrike" dirty="0">
                          <a:solidFill>
                            <a:schemeClr val="accent1"/>
                          </a:solidFill>
                          <a:effectLst/>
                          <a:latin typeface="Calibri" panose="020F0502020204030204" pitchFamily="34" charset="0"/>
                          <a:cs typeface="Calibri" panose="020F0502020204030204" pitchFamily="34" charset="0"/>
                        </a:rPr>
                        <a:t>Taking part in an individual physical activity or sport that takes place in an inside venue (e.g. going to the gym or swimming)</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do not plan to do this in the future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dirty="0">
                          <a:solidFill>
                            <a:srgbClr val="767171"/>
                          </a:solidFill>
                          <a:effectLst/>
                          <a:latin typeface="Arial" panose="020B0604020202020204" pitchFamily="34" charset="0"/>
                        </a:rPr>
                        <a:t>33%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algn="r" fontAlgn="t"/>
                      <a:r>
                        <a:rPr lang="en-GB" sz="900" b="0" i="0" u="none" strike="noStrike" dirty="0">
                          <a:solidFill>
                            <a:srgbClr val="767171"/>
                          </a:solidFill>
                          <a:effectLst/>
                          <a:latin typeface="Arial" panose="020B0604020202020204" pitchFamily="34" charset="0"/>
                        </a:rPr>
                        <a:t>48%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55%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extLst>
                  <a:ext uri="{0D108BD9-81ED-4DB2-BD59-A6C34878D82A}">
                    <a16:rowId xmlns:a16="http://schemas.microsoft.com/office/drawing/2014/main" val="3408767611"/>
                  </a:ext>
                </a:extLst>
              </a:tr>
              <a:tr h="176872">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do not plan to do this in the next 3 months but will in the future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dirty="0">
                          <a:solidFill>
                            <a:srgbClr val="767171"/>
                          </a:solidFill>
                          <a:effectLst/>
                          <a:latin typeface="Arial" panose="020B0604020202020204" pitchFamily="34" charset="0"/>
                        </a:rPr>
                        <a:t>15%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12%</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10%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166810171"/>
                  </a:ext>
                </a:extLst>
              </a:tr>
              <a:tr h="176872">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plan to do this in the next 3 months but I am cautious about it</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19%</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20%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15%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107660181"/>
                  </a:ext>
                </a:extLst>
              </a:tr>
              <a:tr h="185979">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plan to do this in the next 3 months and I am looking forward to doing this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33%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13%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956348932"/>
                  </a:ext>
                </a:extLst>
              </a:tr>
              <a:tr h="150040">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am not sure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1%</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12%</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926419365"/>
                  </a:ext>
                </a:extLst>
              </a:tr>
              <a:tr h="150040">
                <a:tc rowSpan="5">
                  <a:txBody>
                    <a:bodyPr/>
                    <a:lstStyle/>
                    <a:p>
                      <a:pPr algn="l" fontAlgn="t"/>
                      <a:r>
                        <a:rPr lang="en-GB" sz="900" b="1" i="0" u="none" strike="noStrike" dirty="0">
                          <a:solidFill>
                            <a:schemeClr val="accent1"/>
                          </a:solidFill>
                          <a:effectLst/>
                          <a:latin typeface="Calibri" panose="020F0502020204030204" pitchFamily="34" charset="0"/>
                          <a:cs typeface="Calibri" panose="020F0502020204030204" pitchFamily="34" charset="0"/>
                        </a:rPr>
                        <a:t>Taking part in a team sport that takes place outside (e.g. football, netball, hockey)</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do not plan to do this in the future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72%</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80%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78%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679477349"/>
                  </a:ext>
                </a:extLst>
              </a:tr>
              <a:tr h="176872">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do not plan to do this in the next 3 months but will in the future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11%</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847315125"/>
                  </a:ext>
                </a:extLst>
              </a:tr>
              <a:tr h="176872">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plan to do this in the next 3 months but I am cautious about it</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4%</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228907077"/>
                  </a:ext>
                </a:extLst>
              </a:tr>
              <a:tr h="185979">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plan to do this in the next 3 months and I am looking forward to doing this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700315429"/>
                  </a:ext>
                </a:extLst>
              </a:tr>
              <a:tr h="150040">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am not sure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1%</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10%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991365433"/>
                  </a:ext>
                </a:extLst>
              </a:tr>
              <a:tr h="150040">
                <a:tc rowSpan="5">
                  <a:txBody>
                    <a:bodyPr/>
                    <a:lstStyle/>
                    <a:p>
                      <a:pPr algn="l" fontAlgn="t"/>
                      <a:r>
                        <a:rPr lang="en-GB" sz="900" b="1" i="0" u="none" strike="noStrike" dirty="0">
                          <a:solidFill>
                            <a:schemeClr val="accent1"/>
                          </a:solidFill>
                          <a:effectLst/>
                          <a:latin typeface="Calibri" panose="020F0502020204030204" pitchFamily="34" charset="0"/>
                          <a:cs typeface="Calibri" panose="020F0502020204030204" pitchFamily="34" charset="0"/>
                        </a:rPr>
                        <a:t>Taking part in a team sport that takes place inside (e.g. badminton, basketball, table tennis)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do not plan to do this in the future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76%</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84%</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78%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933194617"/>
                  </a:ext>
                </a:extLst>
              </a:tr>
              <a:tr h="150040">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do not plan to do this in the next 3 months but will in the future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4%</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473175247"/>
                  </a:ext>
                </a:extLst>
              </a:tr>
              <a:tr h="150040">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plan to do this in the next 3 months but I am cautious about it</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7%</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4%</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5%</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50211128"/>
                  </a:ext>
                </a:extLst>
              </a:tr>
              <a:tr h="150040">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plan to do this in the next 3 months and I am looking forward to doing this</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7%</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3%</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684598489"/>
                  </a:ext>
                </a:extLst>
              </a:tr>
              <a:tr h="150040">
                <a:tc vMerge="1">
                  <a:txBody>
                    <a:bodyPr/>
                    <a:lstStyle/>
                    <a:p>
                      <a:endParaRPr lang="en-GB"/>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l" fontAlgn="t"/>
                      <a:r>
                        <a:rPr lang="en-GB" sz="900" b="0" i="0" u="none" strike="noStrike" dirty="0">
                          <a:solidFill>
                            <a:srgbClr val="767171"/>
                          </a:solidFill>
                          <a:effectLst/>
                          <a:latin typeface="Calibri" panose="020F0502020204030204" pitchFamily="34" charset="0"/>
                          <a:cs typeface="Calibri" panose="020F0502020204030204" pitchFamily="34" charset="0"/>
                        </a:rPr>
                        <a:t>I am not sure</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r" fontAlgn="t"/>
                      <a:r>
                        <a:rPr lang="en-GB" sz="900" b="0" i="0" u="none" strike="noStrike">
                          <a:solidFill>
                            <a:srgbClr val="767171"/>
                          </a:solidFill>
                          <a:effectLst/>
                          <a:latin typeface="Arial" panose="020B0604020202020204" pitchFamily="34" charset="0"/>
                        </a:rPr>
                        <a:t>2%</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a:solidFill>
                            <a:srgbClr val="767171"/>
                          </a:solidFill>
                          <a:effectLst/>
                          <a:latin typeface="Arial" panose="020B0604020202020204" pitchFamily="34" charset="0"/>
                        </a:rPr>
                        <a:t>8%</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r" fontAlgn="t"/>
                      <a:r>
                        <a:rPr lang="en-GB" sz="900" b="0" i="0" u="none" strike="noStrike" dirty="0">
                          <a:solidFill>
                            <a:srgbClr val="767171"/>
                          </a:solidFill>
                          <a:effectLst/>
                          <a:latin typeface="Arial" panose="020B0604020202020204" pitchFamily="34" charset="0"/>
                        </a:rPr>
                        <a:t>10%</a:t>
                      </a:r>
                    </a:p>
                  </a:txBody>
                  <a:tcPr marL="0" marR="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510155891"/>
                  </a:ext>
                </a:extLst>
              </a:tr>
            </a:tbl>
          </a:graphicData>
        </a:graphic>
      </p:graphicFrame>
    </p:spTree>
    <p:extLst>
      <p:ext uri="{BB962C8B-B14F-4D97-AF65-F5344CB8AC3E}">
        <p14:creationId xmlns:p14="http://schemas.microsoft.com/office/powerpoint/2010/main" val="2527238702"/>
      </p:ext>
    </p:extLst>
  </p:cSld>
  <p:clrMapOvr>
    <a:masterClrMapping/>
  </p:clrMapOvr>
</p:sld>
</file>

<file path=ppt/theme/theme1.xml><?xml version="1.0" encoding="utf-8"?>
<a:theme xmlns:a="http://schemas.openxmlformats.org/drawingml/2006/main" name="1_Office Theme">
  <a:themeElements>
    <a:clrScheme name="Doncaste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0563C1"/>
      </a:hlink>
      <a:folHlink>
        <a:srgbClr val="954F72"/>
      </a:folHlink>
    </a:clrScheme>
    <a:fontScheme name="CFE">
      <a:majorFont>
        <a:latin typeface="Playfair Display"/>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Doncaste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0563C1"/>
      </a:hlink>
      <a:folHlink>
        <a:srgbClr val="954F72"/>
      </a:folHlink>
    </a:clrScheme>
    <a:fontScheme name="CFE">
      <a:majorFont>
        <a:latin typeface="Playfair Display"/>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oncaste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0563C1"/>
    </a:hlink>
    <a:folHlink>
      <a:srgbClr val="954F72"/>
    </a:folHlink>
  </a:clrScheme>
  <a:fontScheme name="CFE">
    <a:majorFont>
      <a:latin typeface="Playfair Display"/>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Doncaster">
    <a:dk1>
      <a:srgbClr val="767171"/>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69C4CE"/>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Doncaster">
    <a:dk1>
      <a:srgbClr val="767171"/>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69C4CE"/>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Doncaster">
    <a:dk1>
      <a:srgbClr val="767171"/>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69C4CE"/>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Doncaster">
    <a:dk1>
      <a:srgbClr val="767171"/>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69C4CE"/>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Doncaster">
    <a:dk1>
      <a:srgbClr val="767171"/>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69C4CE"/>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Doncaster">
    <a:dk1>
      <a:srgbClr val="767171"/>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69C4CE"/>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Doncaster">
    <a:dk1>
      <a:srgbClr val="767171"/>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69C4CE"/>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F445715E4A324CB4F78C2C04A9E80F" ma:contentTypeVersion="15" ma:contentTypeDescription="Create a new document." ma:contentTypeScope="" ma:versionID="7af71a49a25809d1bf7d5cb7d6c24785">
  <xsd:schema xmlns:xsd="http://www.w3.org/2001/XMLSchema" xmlns:xs="http://www.w3.org/2001/XMLSchema" xmlns:p="http://schemas.microsoft.com/office/2006/metadata/properties" xmlns:ns2="a1c8b9fa-367e-4056-b339-4ecc6c3ff8ff" xmlns:ns3="7b70a978-4add-40a1-9fb8-0df12ed3c428" targetNamespace="http://schemas.microsoft.com/office/2006/metadata/properties" ma:root="true" ma:fieldsID="2218d8b077b48ecc8cb0362e6f3571cd" ns2:_="" ns3:_="">
    <xsd:import namespace="a1c8b9fa-367e-4056-b339-4ecc6c3ff8ff"/>
    <xsd:import namespace="7b70a978-4add-40a1-9fb8-0df12ed3c42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c8b9fa-367e-4056-b339-4ecc6c3ff8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6c40f8d-8524-4845-a2fc-30090feebe3d"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b70a978-4add-40a1-9fb8-0df12ed3c428"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adbc63d2-0d9c-48d0-9a60-2087520337f9}" ma:internalName="TaxCatchAll" ma:showField="CatchAllData" ma:web="7b70a978-4add-40a1-9fb8-0df12ed3c428">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1c8b9fa-367e-4056-b339-4ecc6c3ff8ff">
      <Terms xmlns="http://schemas.microsoft.com/office/infopath/2007/PartnerControls"/>
    </lcf76f155ced4ddcb4097134ff3c332f>
    <TaxCatchAll xmlns="7b70a978-4add-40a1-9fb8-0df12ed3c428" xsi:nil="true"/>
  </documentManagement>
</p:properties>
</file>

<file path=customXml/itemProps1.xml><?xml version="1.0" encoding="utf-8"?>
<ds:datastoreItem xmlns:ds="http://schemas.openxmlformats.org/officeDocument/2006/customXml" ds:itemID="{6138812F-241D-4C47-8553-B52FE633AB08}"/>
</file>

<file path=customXml/itemProps2.xml><?xml version="1.0" encoding="utf-8"?>
<ds:datastoreItem xmlns:ds="http://schemas.openxmlformats.org/officeDocument/2006/customXml" ds:itemID="{FE22F1C5-C903-4A1E-95A6-628027D5902A}"/>
</file>

<file path=customXml/itemProps3.xml><?xml version="1.0" encoding="utf-8"?>
<ds:datastoreItem xmlns:ds="http://schemas.openxmlformats.org/officeDocument/2006/customXml" ds:itemID="{1B7DBCF6-CD86-478A-9CEA-CF6D38CFCB9E}"/>
</file>

<file path=docProps/app.xml><?xml version="1.0" encoding="utf-8"?>
<Properties xmlns="http://schemas.openxmlformats.org/officeDocument/2006/extended-properties" xmlns:vt="http://schemas.openxmlformats.org/officeDocument/2006/docPropsVTypes">
  <Template/>
  <TotalTime>0</TotalTime>
  <Words>5706</Words>
  <Application>Microsoft Office PowerPoint</Application>
  <PresentationFormat>On-screen Show (16:9)</PresentationFormat>
  <Paragraphs>522</Paragraphs>
  <Slides>27</Slides>
  <Notes>21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27</vt:i4>
      </vt:variant>
    </vt:vector>
  </HeadingPairs>
  <TitlesOfParts>
    <vt:vector size="36" baseType="lpstr">
      <vt:lpstr>.AppleSystemUIFont</vt:lpstr>
      <vt:lpstr>Arial</vt:lpstr>
      <vt:lpstr>Calibri</vt:lpstr>
      <vt:lpstr>Core Mellow</vt:lpstr>
      <vt:lpstr>Open Sans</vt:lpstr>
      <vt:lpstr>Open Sans Semibold</vt:lpstr>
      <vt:lpstr>Playfair Display</vt:lpstr>
      <vt:lpstr>1_Office Theme</vt:lpstr>
      <vt:lpstr>2_Office Theme</vt:lpstr>
      <vt:lpstr>PowerPoint Presentation</vt:lpstr>
      <vt:lpstr>Contents</vt:lpstr>
      <vt:lpstr>PowerPoint Presentation</vt:lpstr>
      <vt:lpstr>Demographics of respondents</vt:lpstr>
      <vt:lpstr>Demographics of respondents</vt:lpstr>
      <vt:lpstr>PowerPoint Presentation</vt:lpstr>
      <vt:lpstr>Residents’ future plans</vt:lpstr>
      <vt:lpstr>PowerPoint Presentation</vt:lpstr>
      <vt:lpstr>Visiting a park or outside space</vt:lpstr>
      <vt:lpstr>Meeting family or friends outside</vt:lpstr>
      <vt:lpstr>Meeting family or friends indoors</vt:lpstr>
      <vt:lpstr>Actively travelling to work/college/university</vt:lpstr>
      <vt:lpstr>Taking part in an individual physical activity or sport with others which takes place outside (e.g. running or walking group)</vt:lpstr>
      <vt:lpstr>Taking part in an individual physical activity or sport with others which takes place outside: further insights</vt:lpstr>
      <vt:lpstr>Taking part in an individual physical activity or sport which takes place inside (e.g. gym or swimming)</vt:lpstr>
      <vt:lpstr>Taking part in an individual physical activity or sport which takes place inside: further insights</vt:lpstr>
      <vt:lpstr>Taking part in a team sport which takes place outside (e.g. football, netball, hockey)</vt:lpstr>
      <vt:lpstr>Taking part in a team sport which takes place outside: further insights</vt:lpstr>
      <vt:lpstr>Taking part in a team sport which takes place inside (e.g. badminton, basketball, table tennis)</vt:lpstr>
      <vt:lpstr>Taking part in a team sport which takes place inside (e.g. badminton, basketball, table tennis)</vt:lpstr>
      <vt:lpstr>PowerPoint Presentation</vt:lpstr>
      <vt:lpstr>So, what does this mean?</vt:lpstr>
      <vt:lpstr>PowerPoint Presentation</vt:lpstr>
      <vt:lpstr>Behaviour prior to COVID-19 by disability</vt:lpstr>
      <vt:lpstr>Behaviour prior to COVID-19 by disability</vt:lpstr>
      <vt:lpstr>Plans as COVID-19 restrictions lift by disability</vt:lpstr>
      <vt:lpstr>Plans as COVID-19 restrictions lift by disability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Hitesh Patel</dc:creator>
  <cp:lastModifiedBy>Sarah Leonardi</cp:lastModifiedBy>
  <cp:revision>1336</cp:revision>
  <cp:lastPrinted>2020-03-11T13:40:28Z</cp:lastPrinted>
  <dcterms:created xsi:type="dcterms:W3CDTF">2016-07-29T12:22:32Z</dcterms:created>
  <dcterms:modified xsi:type="dcterms:W3CDTF">2021-04-20T18:22:13Z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0x01010048935D3E380A824487F9FD825E8C0EF6</vt:lpwstr>
  </property>
</Properties>
</file>