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2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Override1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style12.xml" ContentType="application/vnd.ms-office.chartstyle+xml"/>
  <Override PartName="/ppt/charts/chart4.xml" ContentType="application/vnd.openxmlformats-officedocument.drawingml.chart+xml"/>
  <Override PartName="/ppt/charts/colors12.xml" ContentType="application/vnd.ms-office.chartcolorstyle+xml"/>
  <Override PartName="/ppt/theme/themeOverride13.xml" ContentType="application/vnd.openxmlformats-officedocument.themeOverride+xml"/>
  <Override PartName="/ppt/charts/style10.xml" ContentType="application/vnd.ms-office.chartstyle+xml"/>
  <Override PartName="/ppt/charts/chart14.xml" ContentType="application/vnd.openxmlformats-officedocument.drawingml.chart+xml"/>
  <Override PartName="/ppt/theme/themeOverride14.xml" ContentType="application/vnd.openxmlformats-officedocument.themeOverride+xml"/>
  <Override PartName="/ppt/charts/colors10.xml" ContentType="application/vnd.ms-office.chartcolorstyle+xml"/>
  <Override PartName="/ppt/charts/chart11.xml" ContentType="application/vnd.openxmlformats-officedocument.drawingml.chart+xml"/>
  <Override PartName="/ppt/charts/chart13.xml" ContentType="application/vnd.openxmlformats-officedocument.drawingml.chart+xml"/>
  <Override PartName="/ppt/charts/style9.xml" ContentType="application/vnd.ms-office.chartstyle+xml"/>
  <Override PartName="/ppt/charts/chart10.xml" ContentType="application/vnd.openxmlformats-officedocument.drawingml.chart+xml"/>
  <Override PartName="/ppt/theme/themeOverride11.xml" ContentType="application/vnd.openxmlformats-officedocument.themeOverride+xml"/>
  <Override PartName="/ppt/theme/themeOverride10.xml" ContentType="application/vnd.openxmlformats-officedocument.themeOverride+xml"/>
  <Override PartName="/ppt/charts/colors9.xml" ContentType="application/vnd.ms-office.chartcolorstyle+xml"/>
  <Override PartName="/ppt/theme/themeOverride9.xml" ContentType="application/vnd.openxmlformats-officedocument.themeOverride+xml"/>
  <Override PartName="/ppt/charts/colors8.xml" ContentType="application/vnd.ms-office.chartcolorstyle+xml"/>
  <Override PartName="/ppt/charts/style8.xml" ContentType="application/vnd.ms-office.chartstyle+xml"/>
  <Override PartName="/ppt/charts/chart9.xml" ContentType="application/vnd.openxmlformats-officedocument.drawingml.chart+xml"/>
  <Override PartName="/ppt/theme/themeOverride8.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charts/colors7.xml" ContentType="application/vnd.ms-office.chartcolorstyle+xml"/>
  <Override PartName="/ppt/charts/style7.xml" ContentType="application/vnd.ms-office.chartstyle+xml"/>
  <Override PartName="/ppt/charts/chart7.xml" ContentType="application/vnd.openxmlformats-officedocument.drawingml.chart+xml"/>
  <Override PartName="/ppt/theme/themeOverride6.xml" ContentType="application/vnd.openxmlformats-officedocument.themeOverride+xml"/>
  <Override PartName="/ppt/charts/colors6.xml" ContentType="application/vnd.ms-office.chartcolorstyle+xml"/>
  <Override PartName="/ppt/charts/style6.xml" ContentType="application/vnd.ms-office.chartstyle+xml"/>
  <Override PartName="/ppt/charts/chart6.xml" ContentType="application/vnd.openxmlformats-officedocument.drawingml.chart+xml"/>
  <Override PartName="/ppt/theme/themeOverride2.xml" ContentType="application/vnd.openxmlformats-officedocument.themeOverride+xml"/>
  <Override PartName="/ppt/theme/themeOverride5.xml" ContentType="application/vnd.openxmlformats-officedocument.themeOverride+xml"/>
  <Override PartName="/ppt/charts/colors5.xml" ContentType="application/vnd.ms-office.chartcolorstyle+xml"/>
  <Override PartName="/ppt/charts/style5.xml" ContentType="application/vnd.ms-office.chartstyle+xml"/>
  <Override PartName="/ppt/charts/chart5.xml" ContentType="application/vnd.openxmlformats-officedocument.drawingml.chart+xml"/>
  <Override PartName="/ppt/theme/themeOverride4.xml" ContentType="application/vnd.openxmlformats-officedocument.themeOverride+xml"/>
  <Override PartName="/ppt/charts/colors4.xml" ContentType="application/vnd.ms-office.chartcolorstyle+xml"/>
  <Override PartName="/ppt/charts/style4.xml" ContentType="application/vnd.ms-office.chart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 id="2147483699" r:id="rId2"/>
  </p:sldMasterIdLst>
  <p:notesMasterIdLst>
    <p:notesMasterId r:id="rId25"/>
  </p:notesMasterIdLst>
  <p:handoutMasterIdLst>
    <p:handoutMasterId r:id="rId26"/>
  </p:handoutMasterIdLst>
  <p:sldIdLst>
    <p:sldId id="412" r:id="rId3"/>
    <p:sldId id="586" r:id="rId4"/>
    <p:sldId id="671" r:id="rId5"/>
    <p:sldId id="712" r:id="rId6"/>
    <p:sldId id="713" r:id="rId7"/>
    <p:sldId id="678" r:id="rId8"/>
    <p:sldId id="681" r:id="rId9"/>
    <p:sldId id="685" r:id="rId10"/>
    <p:sldId id="676" r:id="rId11"/>
    <p:sldId id="715" r:id="rId12"/>
    <p:sldId id="717" r:id="rId13"/>
    <p:sldId id="720" r:id="rId14"/>
    <p:sldId id="716" r:id="rId15"/>
    <p:sldId id="719" r:id="rId16"/>
    <p:sldId id="686" r:id="rId17"/>
    <p:sldId id="723" r:id="rId18"/>
    <p:sldId id="724" r:id="rId19"/>
    <p:sldId id="725" r:id="rId20"/>
    <p:sldId id="714" r:id="rId21"/>
    <p:sldId id="722" r:id="rId22"/>
    <p:sldId id="687" r:id="rId23"/>
    <p:sldId id="596" r:id="rId24"/>
  </p:sldIdLst>
  <p:sldSz cx="9144000" cy="5143500" type="screen16x9"/>
  <p:notesSz cx="6797675" cy="9926638"/>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ophie Spong" initials="SS" lastIdx="8" clrIdx="6">
    <p:extLst>
      <p:ext uri="{19B8F6BF-5375-455C-9EA6-DF929625EA0E}">
        <p15:presenceInfo xmlns:p15="http://schemas.microsoft.com/office/powerpoint/2012/main" userId="S-1-5-21-1207424383-2107809566-1107051310-3675" providerId="AD"/>
      </p:ext>
    </p:extLst>
  </p:cmAuthor>
  <p:cmAuthor id="1" name="Abigail Diamond" initials="AD" lastIdx="4" clrIdx="0"/>
  <p:cmAuthor id="8" name="Rachael Archer" initials="RA" lastIdx="10" clrIdx="7">
    <p:extLst>
      <p:ext uri="{19B8F6BF-5375-455C-9EA6-DF929625EA0E}">
        <p15:presenceInfo xmlns:p15="http://schemas.microsoft.com/office/powerpoint/2012/main" userId="S-1-5-21-1207424383-2107809566-1107051310-4778" providerId="AD"/>
      </p:ext>
    </p:extLst>
  </p:cmAuthor>
  <p:cmAuthor id="2" name="pantelis solomon" initials="ps" lastIdx="1" clrIdx="1"/>
  <p:cmAuthor id="9" name="Arifa Choudhoury" initials="AC" lastIdx="10" clrIdx="8">
    <p:extLst>
      <p:ext uri="{19B8F6BF-5375-455C-9EA6-DF929625EA0E}">
        <p15:presenceInfo xmlns:p15="http://schemas.microsoft.com/office/powerpoint/2012/main" userId="S::Arifa.Choudhoury@cfe.org.uk::8c0dc443-3680-4c3e-a486-98f05b9c7361" providerId="AD"/>
      </p:ext>
    </p:extLst>
  </p:cmAuthor>
  <p:cmAuthor id="3" name="pantelis solomon" initials="ps [2]" lastIdx="1" clrIdx="2"/>
  <p:cmAuthor id="10" name="Sarah Leonardi" initials="SL" lastIdx="5" clrIdx="9">
    <p:extLst>
      <p:ext uri="{19B8F6BF-5375-455C-9EA6-DF929625EA0E}">
        <p15:presenceInfo xmlns:p15="http://schemas.microsoft.com/office/powerpoint/2012/main" userId="Sarah Leonardi" providerId="None"/>
      </p:ext>
    </p:extLst>
  </p:cmAuthor>
  <p:cmAuthor id="4" name="pantelis solomon" initials="ps [3]" lastIdx="1" clrIdx="3"/>
  <p:cmAuthor id="11" name="Sophie Spong" initials="SS [2]" lastIdx="18" clrIdx="10">
    <p:extLst>
      <p:ext uri="{19B8F6BF-5375-455C-9EA6-DF929625EA0E}">
        <p15:presenceInfo xmlns:p15="http://schemas.microsoft.com/office/powerpoint/2012/main" userId="S::Sophie.Spong@cfe.org.uk::cd9c75bd-22b1-47e7-8b60-b3d81e2d80b3" providerId="AD"/>
      </p:ext>
    </p:extLst>
  </p:cmAuthor>
  <p:cmAuthor id="5" name="pantelis solomon" initials="ps [4]" lastIdx="1" clrIdx="4"/>
  <p:cmAuthor id="12" name="Sarah Leonardi" initials="SL [2]" lastIdx="6" clrIdx="11">
    <p:extLst>
      <p:ext uri="{19B8F6BF-5375-455C-9EA6-DF929625EA0E}">
        <p15:presenceInfo xmlns:p15="http://schemas.microsoft.com/office/powerpoint/2012/main" userId="S::Sarah.Leonardi@cfe.org.uk::2d88616e-6c41-4571-8508-5eaa40a9151f" providerId="AD"/>
      </p:ext>
    </p:extLst>
  </p:cmAuthor>
  <p:cmAuthor id="6" name="Rebecca Steer" initials="RS" lastIdx="3" clrIdx="5">
    <p:extLst>
      <p:ext uri="{19B8F6BF-5375-455C-9EA6-DF929625EA0E}">
        <p15:presenceInfo xmlns:p15="http://schemas.microsoft.com/office/powerpoint/2012/main" userId="S-1-5-21-1207424383-2107809566-1107051310-51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7171"/>
    <a:srgbClr val="EBE8EA"/>
    <a:srgbClr val="000000"/>
    <a:srgbClr val="C4AAD2"/>
    <a:srgbClr val="D5C3DF"/>
    <a:srgbClr val="69C4CE"/>
    <a:srgbClr val="6D2A62"/>
    <a:srgbClr val="F16A1F"/>
    <a:srgbClr val="F5935D"/>
    <a:srgbClr val="E45A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23" autoAdjust="0"/>
    <p:restoredTop sz="94007" autoAdjust="0"/>
  </p:normalViewPr>
  <p:slideViewPr>
    <p:cSldViewPr snapToGrid="0" snapToObjects="1" showGuides="1">
      <p:cViewPr varScale="1">
        <p:scale>
          <a:sx n="141" d="100"/>
          <a:sy n="141" d="100"/>
        </p:scale>
        <p:origin x="924" y="126"/>
      </p:cViewPr>
      <p:guideLst>
        <p:guide orient="horz" pos="1620"/>
        <p:guide pos="2880"/>
      </p:guideLst>
    </p:cSldViewPr>
  </p:slideViewPr>
  <p:outlineViewPr>
    <p:cViewPr>
      <p:scale>
        <a:sx n="33" d="100"/>
        <a:sy n="33" d="100"/>
      </p:scale>
      <p:origin x="0" y="-5094"/>
    </p:cViewPr>
  </p:outlineViewPr>
  <p:notesTextViewPr>
    <p:cViewPr>
      <p:scale>
        <a:sx n="3" d="2"/>
        <a:sy n="3" d="2"/>
      </p:scale>
      <p:origin x="0" y="0"/>
    </p:cViewPr>
  </p:notesTextViewPr>
  <p:sorterViewPr>
    <p:cViewPr>
      <p:scale>
        <a:sx n="100" d="100"/>
        <a:sy n="100" d="100"/>
      </p:scale>
      <p:origin x="0" y="-2256"/>
    </p:cViewPr>
  </p:sorterViewPr>
  <p:notesViewPr>
    <p:cSldViewPr snapToGrid="0" snapToObjects="1">
      <p:cViewPr varScale="1">
        <p:scale>
          <a:sx n="52" d="100"/>
          <a:sy n="52" d="100"/>
        </p:scale>
        <p:origin x="295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ustomXml" Target="../customXml/item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Sophie%20Spong\Desktop\Doncaster\Park%20survey-updated%20analysis-20thJuly21-ac.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Sophie%20Spong\Desktop\Doncaster\Park%20survey-updated%20analysis-20thJuly21-ac.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Sophie%20Spong\Desktop\Doncaster\Park%20survey-updated%20analysis-20thJuly21-ac.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s>
</file>

<file path=ppt/charts/_rels/chart14.xml.rels><?xml version="1.0" encoding="UTF-8" standalone="yes"?>
<Relationships xmlns="http://schemas.openxmlformats.org/package/2006/relationships"><Relationship Id="rId2" Type="http://schemas.openxmlformats.org/officeDocument/2006/relationships/oleObject" Target="file:///\\CFE-DC\Projects\Research%20&amp;%20Evaluation\Doncaster%20-%20LDP%20evaluation\5.%20Fieldwork\5.%20Residents%20Panel\Surveys%20and%20polls\Survey%205%20-%20Parks\Data\Park%20survey-updated%20analysis-20thJuly21.xlsx" TargetMode="External"/><Relationship Id="rId1" Type="http://schemas.openxmlformats.org/officeDocument/2006/relationships/themeOverride" Target="../theme/themeOverrid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519682770855023"/>
          <c:y val="2.9216467463479414E-2"/>
          <c:w val="0.45879049582933512"/>
          <c:h val="0.92474757815618125"/>
        </c:manualLayout>
      </c:layout>
      <c:barChart>
        <c:barDir val="bar"/>
        <c:grouping val="percentStacked"/>
        <c:varyColors val="0"/>
        <c:ser>
          <c:idx val="0"/>
          <c:order val="0"/>
          <c:tx>
            <c:strRef>
              <c:f>'q1'!$T$20</c:f>
              <c:strCache>
                <c:ptCount val="1"/>
                <c:pt idx="0">
                  <c:v>0-2</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4735-4CA1-9D2F-7A63F1C023DB}"/>
                </c:ext>
              </c:extLst>
            </c:dLbl>
            <c:dLbl>
              <c:idx val="1"/>
              <c:delete val="1"/>
              <c:extLst>
                <c:ext xmlns:c15="http://schemas.microsoft.com/office/drawing/2012/chart" uri="{CE6537A1-D6FC-4f65-9D91-7224C49458BB}"/>
                <c:ext xmlns:c16="http://schemas.microsoft.com/office/drawing/2014/chart" uri="{C3380CC4-5D6E-409C-BE32-E72D297353CC}">
                  <c16:uniqueId val="{00000001-4735-4CA1-9D2F-7A63F1C023DB}"/>
                </c:ext>
              </c:extLst>
            </c:dLbl>
            <c:dLbl>
              <c:idx val="2"/>
              <c:delete val="1"/>
              <c:extLst>
                <c:ext xmlns:c15="http://schemas.microsoft.com/office/drawing/2012/chart" uri="{CE6537A1-D6FC-4f65-9D91-7224C49458BB}"/>
                <c:ext xmlns:c16="http://schemas.microsoft.com/office/drawing/2014/chart" uri="{C3380CC4-5D6E-409C-BE32-E72D297353CC}">
                  <c16:uniqueId val="{00000002-4735-4CA1-9D2F-7A63F1C023DB}"/>
                </c:ext>
              </c:extLst>
            </c:dLbl>
            <c:dLbl>
              <c:idx val="3"/>
              <c:delete val="1"/>
              <c:extLst>
                <c:ext xmlns:c15="http://schemas.microsoft.com/office/drawing/2012/chart" uri="{CE6537A1-D6FC-4f65-9D91-7224C49458BB}"/>
                <c:ext xmlns:c16="http://schemas.microsoft.com/office/drawing/2014/chart" uri="{C3380CC4-5D6E-409C-BE32-E72D297353CC}">
                  <c16:uniqueId val="{0000001C-4735-4CA1-9D2F-7A63F1C023DB}"/>
                </c:ext>
              </c:extLst>
            </c:dLbl>
            <c:dLbl>
              <c:idx val="5"/>
              <c:delete val="1"/>
              <c:extLst>
                <c:ext xmlns:c15="http://schemas.microsoft.com/office/drawing/2012/chart" uri="{CE6537A1-D6FC-4f65-9D91-7224C49458BB}"/>
                <c:ext xmlns:c16="http://schemas.microsoft.com/office/drawing/2014/chart" uri="{C3380CC4-5D6E-409C-BE32-E72D297353CC}">
                  <c16:uniqueId val="{00000003-4735-4CA1-9D2F-7A63F1C023D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'q1'!$S$21:$S$30</c:f>
              <c:strCache>
                <c:ptCount val="10"/>
                <c:pt idx="0">
                  <c:v>Parks and open spaces are important to the community and should be protected (n=156)</c:v>
                </c:pt>
                <c:pt idx="1">
                  <c:v>Parks and open spaces have the potential to improve the quality of life for residents (n=155)</c:v>
                </c:pt>
                <c:pt idx="2">
                  <c:v>There are wide-ranging benefits from having parks and open spaces (n=156)</c:v>
                </c:pt>
                <c:pt idx="3">
                  <c:v>Communities have a role to play in supporting parks and open spaces from decline (n=157)</c:v>
                </c:pt>
                <c:pt idx="4">
                  <c:v>It is important to me that there is a park or open space close to where I live (n=157)</c:v>
                </c:pt>
                <c:pt idx="5">
                  <c:v>Parks and open spaces in Doncaster have a range of uses (n=155)</c:v>
                </c:pt>
                <c:pt idx="6">
                  <c:v>Parks and open spaces were better and more cared for in the past (n=149)</c:v>
                </c:pt>
                <c:pt idx="7">
                  <c:v>I appreciate parks and open spaces more than I did prior to the COVID-19 pandemic (n=156)</c:v>
                </c:pt>
                <c:pt idx="8">
                  <c:v>People today just don’t value parks and open spaces (n=156)</c:v>
                </c:pt>
                <c:pt idx="9">
                  <c:v>Parks and open spaces are more important for families and young people (n=156)</c:v>
                </c:pt>
              </c:strCache>
            </c:strRef>
          </c:cat>
          <c:val>
            <c:numRef>
              <c:f>'q1'!$T$21:$T$30</c:f>
              <c:numCache>
                <c:formatCode>###0%</c:formatCode>
                <c:ptCount val="10"/>
                <c:pt idx="0">
                  <c:v>1.282051282051282E-2</c:v>
                </c:pt>
                <c:pt idx="1">
                  <c:v>6.4516129032258064E-3</c:v>
                </c:pt>
                <c:pt idx="2">
                  <c:v>2.564102564102564E-2</c:v>
                </c:pt>
                <c:pt idx="3">
                  <c:v>2.5477707006369432E-2</c:v>
                </c:pt>
                <c:pt idx="4">
                  <c:v>3.8216560509554139E-2</c:v>
                </c:pt>
                <c:pt idx="5">
                  <c:v>1.935483870967742E-2</c:v>
                </c:pt>
                <c:pt idx="6">
                  <c:v>5.3691275167785241E-2</c:v>
                </c:pt>
                <c:pt idx="7">
                  <c:v>7.0512820512820512E-2</c:v>
                </c:pt>
                <c:pt idx="8">
                  <c:v>9.6153846153846173E-2</c:v>
                </c:pt>
                <c:pt idx="9">
                  <c:v>0.11538461538461538</c:v>
                </c:pt>
              </c:numCache>
            </c:numRef>
          </c:val>
          <c:extLst>
            <c:ext xmlns:c16="http://schemas.microsoft.com/office/drawing/2014/chart" uri="{C3380CC4-5D6E-409C-BE32-E72D297353CC}">
              <c16:uniqueId val="{00000004-4735-4CA1-9D2F-7A63F1C023DB}"/>
            </c:ext>
          </c:extLst>
        </c:ser>
        <c:ser>
          <c:idx val="1"/>
          <c:order val="1"/>
          <c:tx>
            <c:strRef>
              <c:f>'q1'!$U$20</c:f>
              <c:strCache>
                <c:ptCount val="1"/>
                <c:pt idx="0">
                  <c:v>3-4</c:v>
                </c:pt>
              </c:strCache>
            </c:strRef>
          </c:tx>
          <c:spPr>
            <a:solidFill>
              <a:schemeClr val="accent4"/>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735-4CA1-9D2F-7A63F1C023DB}"/>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735-4CA1-9D2F-7A63F1C023DB}"/>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735-4CA1-9D2F-7A63F1C023DB}"/>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735-4CA1-9D2F-7A63F1C023DB}"/>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735-4CA1-9D2F-7A63F1C023D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'q1'!$S$21:$S$30</c:f>
              <c:strCache>
                <c:ptCount val="10"/>
                <c:pt idx="0">
                  <c:v>Parks and open spaces are important to the community and should be protected (n=156)</c:v>
                </c:pt>
                <c:pt idx="1">
                  <c:v>Parks and open spaces have the potential to improve the quality of life for residents (n=155)</c:v>
                </c:pt>
                <c:pt idx="2">
                  <c:v>There are wide-ranging benefits from having parks and open spaces (n=156)</c:v>
                </c:pt>
                <c:pt idx="3">
                  <c:v>Communities have a role to play in supporting parks and open spaces from decline (n=157)</c:v>
                </c:pt>
                <c:pt idx="4">
                  <c:v>It is important to me that there is a park or open space close to where I live (n=157)</c:v>
                </c:pt>
                <c:pt idx="5">
                  <c:v>Parks and open spaces in Doncaster have a range of uses (n=155)</c:v>
                </c:pt>
                <c:pt idx="6">
                  <c:v>Parks and open spaces were better and more cared for in the past (n=149)</c:v>
                </c:pt>
                <c:pt idx="7">
                  <c:v>I appreciate parks and open spaces more than I did prior to the COVID-19 pandemic (n=156)</c:v>
                </c:pt>
                <c:pt idx="8">
                  <c:v>People today just don’t value parks and open spaces (n=156)</c:v>
                </c:pt>
                <c:pt idx="9">
                  <c:v>Parks and open spaces are more important for families and young people (n=156)</c:v>
                </c:pt>
              </c:strCache>
            </c:strRef>
          </c:cat>
          <c:val>
            <c:numRef>
              <c:f>'q1'!$U$21:$U$30</c:f>
              <c:numCache>
                <c:formatCode>###0%</c:formatCode>
                <c:ptCount val="10"/>
                <c:pt idx="0">
                  <c:v>6.41025641025641E-3</c:v>
                </c:pt>
                <c:pt idx="1">
                  <c:v>6.4516129032258064E-3</c:v>
                </c:pt>
                <c:pt idx="2">
                  <c:v>1.282051282051282E-2</c:v>
                </c:pt>
                <c:pt idx="3">
                  <c:v>3.1847133757961783E-2</c:v>
                </c:pt>
                <c:pt idx="4">
                  <c:v>1.2738853503184716E-2</c:v>
                </c:pt>
                <c:pt idx="5">
                  <c:v>5.8064516129032261E-2</c:v>
                </c:pt>
                <c:pt idx="6">
                  <c:v>4.6979865771812082E-2</c:v>
                </c:pt>
                <c:pt idx="7">
                  <c:v>3.8461538461538464E-2</c:v>
                </c:pt>
                <c:pt idx="8">
                  <c:v>5.7692307692307689E-2</c:v>
                </c:pt>
                <c:pt idx="9">
                  <c:v>7.0512820512820512E-2</c:v>
                </c:pt>
              </c:numCache>
            </c:numRef>
          </c:val>
          <c:extLst>
            <c:ext xmlns:c16="http://schemas.microsoft.com/office/drawing/2014/chart" uri="{C3380CC4-5D6E-409C-BE32-E72D297353CC}">
              <c16:uniqueId val="{0000000B-4735-4CA1-9D2F-7A63F1C023DB}"/>
            </c:ext>
          </c:extLst>
        </c:ser>
        <c:ser>
          <c:idx val="2"/>
          <c:order val="2"/>
          <c:tx>
            <c:strRef>
              <c:f>'q1'!$V$20</c:f>
              <c:strCache>
                <c:ptCount val="1"/>
                <c:pt idx="0">
                  <c:v>5</c:v>
                </c:pt>
              </c:strCache>
            </c:strRef>
          </c:tx>
          <c:spPr>
            <a:solidFill>
              <a:schemeClr val="bg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C-4735-4CA1-9D2F-7A63F1C023D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'q1'!$S$21:$S$30</c:f>
              <c:strCache>
                <c:ptCount val="10"/>
                <c:pt idx="0">
                  <c:v>Parks and open spaces are important to the community and should be protected (n=156)</c:v>
                </c:pt>
                <c:pt idx="1">
                  <c:v>Parks and open spaces have the potential to improve the quality of life for residents (n=155)</c:v>
                </c:pt>
                <c:pt idx="2">
                  <c:v>There are wide-ranging benefits from having parks and open spaces (n=156)</c:v>
                </c:pt>
                <c:pt idx="3">
                  <c:v>Communities have a role to play in supporting parks and open spaces from decline (n=157)</c:v>
                </c:pt>
                <c:pt idx="4">
                  <c:v>It is important to me that there is a park or open space close to where I live (n=157)</c:v>
                </c:pt>
                <c:pt idx="5">
                  <c:v>Parks and open spaces in Doncaster have a range of uses (n=155)</c:v>
                </c:pt>
                <c:pt idx="6">
                  <c:v>Parks and open spaces were better and more cared for in the past (n=149)</c:v>
                </c:pt>
                <c:pt idx="7">
                  <c:v>I appreciate parks and open spaces more than I did prior to the COVID-19 pandemic (n=156)</c:v>
                </c:pt>
                <c:pt idx="8">
                  <c:v>People today just don’t value parks and open spaces (n=156)</c:v>
                </c:pt>
                <c:pt idx="9">
                  <c:v>Parks and open spaces are more important for families and young people (n=156)</c:v>
                </c:pt>
              </c:strCache>
            </c:strRef>
          </c:cat>
          <c:val>
            <c:numRef>
              <c:f>'q1'!$V$21:$V$30</c:f>
              <c:numCache>
                <c:formatCode>###0%</c:formatCode>
                <c:ptCount val="10"/>
                <c:pt idx="0">
                  <c:v>2.564102564102564E-2</c:v>
                </c:pt>
                <c:pt idx="1">
                  <c:v>6.4516129032258063E-2</c:v>
                </c:pt>
                <c:pt idx="2">
                  <c:v>5.128205128205128E-2</c:v>
                </c:pt>
                <c:pt idx="3">
                  <c:v>5.0955414012738863E-2</c:v>
                </c:pt>
                <c:pt idx="4">
                  <c:v>7.6433121019108277E-2</c:v>
                </c:pt>
                <c:pt idx="5">
                  <c:v>0.12258064516129032</c:v>
                </c:pt>
                <c:pt idx="6">
                  <c:v>0.17449664429530201</c:v>
                </c:pt>
                <c:pt idx="7">
                  <c:v>0.21153846153846154</c:v>
                </c:pt>
                <c:pt idx="8">
                  <c:v>0.1858974358974359</c:v>
                </c:pt>
                <c:pt idx="9">
                  <c:v>0.1858974358974359</c:v>
                </c:pt>
              </c:numCache>
            </c:numRef>
          </c:val>
          <c:extLst>
            <c:ext xmlns:c16="http://schemas.microsoft.com/office/drawing/2014/chart" uri="{C3380CC4-5D6E-409C-BE32-E72D297353CC}">
              <c16:uniqueId val="{0000000D-4735-4CA1-9D2F-7A63F1C023DB}"/>
            </c:ext>
          </c:extLst>
        </c:ser>
        <c:ser>
          <c:idx val="3"/>
          <c:order val="3"/>
          <c:tx>
            <c:strRef>
              <c:f>'q1'!$W$20</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'q1'!$S$21:$S$30</c:f>
              <c:strCache>
                <c:ptCount val="10"/>
                <c:pt idx="0">
                  <c:v>Parks and open spaces are important to the community and should be protected (n=156)</c:v>
                </c:pt>
                <c:pt idx="1">
                  <c:v>Parks and open spaces have the potential to improve the quality of life for residents (n=155)</c:v>
                </c:pt>
                <c:pt idx="2">
                  <c:v>There are wide-ranging benefits from having parks and open spaces (n=156)</c:v>
                </c:pt>
                <c:pt idx="3">
                  <c:v>Communities have a role to play in supporting parks and open spaces from decline (n=157)</c:v>
                </c:pt>
                <c:pt idx="4">
                  <c:v>It is important to me that there is a park or open space close to where I live (n=157)</c:v>
                </c:pt>
                <c:pt idx="5">
                  <c:v>Parks and open spaces in Doncaster have a range of uses (n=155)</c:v>
                </c:pt>
                <c:pt idx="6">
                  <c:v>Parks and open spaces were better and more cared for in the past (n=149)</c:v>
                </c:pt>
                <c:pt idx="7">
                  <c:v>I appreciate parks and open spaces more than I did prior to the COVID-19 pandemic (n=156)</c:v>
                </c:pt>
                <c:pt idx="8">
                  <c:v>People today just don’t value parks and open spaces (n=156)</c:v>
                </c:pt>
                <c:pt idx="9">
                  <c:v>Parks and open spaces are more important for families and young people (n=156)</c:v>
                </c:pt>
              </c:strCache>
            </c:strRef>
          </c:cat>
          <c:val>
            <c:numRef>
              <c:f>'q1'!$W$21:$W$30</c:f>
              <c:numCache>
                <c:formatCode>###0%</c:formatCode>
                <c:ptCount val="10"/>
                <c:pt idx="0">
                  <c:v>5.128205128205128E-2</c:v>
                </c:pt>
                <c:pt idx="1">
                  <c:v>0.1032258064516129</c:v>
                </c:pt>
                <c:pt idx="2">
                  <c:v>7.0512820512820512E-2</c:v>
                </c:pt>
                <c:pt idx="3">
                  <c:v>0.17197452229299362</c:v>
                </c:pt>
                <c:pt idx="4">
                  <c:v>8.9171974522292988E-2</c:v>
                </c:pt>
                <c:pt idx="5">
                  <c:v>0.21935483870967742</c:v>
                </c:pt>
                <c:pt idx="6">
                  <c:v>0.18120805369127516</c:v>
                </c:pt>
                <c:pt idx="7">
                  <c:v>0.23717948717948714</c:v>
                </c:pt>
                <c:pt idx="8">
                  <c:v>0.21794871794871795</c:v>
                </c:pt>
                <c:pt idx="9">
                  <c:v>9.6153846153846173E-2</c:v>
                </c:pt>
              </c:numCache>
            </c:numRef>
          </c:val>
          <c:extLst>
            <c:ext xmlns:c16="http://schemas.microsoft.com/office/drawing/2014/chart" uri="{C3380CC4-5D6E-409C-BE32-E72D297353CC}">
              <c16:uniqueId val="{0000000E-4735-4CA1-9D2F-7A63F1C023DB}"/>
            </c:ext>
          </c:extLst>
        </c:ser>
        <c:ser>
          <c:idx val="4"/>
          <c:order val="4"/>
          <c:tx>
            <c:strRef>
              <c:f>'q1'!$X$20</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'q1'!$S$21:$S$30</c:f>
              <c:strCache>
                <c:ptCount val="10"/>
                <c:pt idx="0">
                  <c:v>Parks and open spaces are important to the community and should be protected (n=156)</c:v>
                </c:pt>
                <c:pt idx="1">
                  <c:v>Parks and open spaces have the potential to improve the quality of life for residents (n=155)</c:v>
                </c:pt>
                <c:pt idx="2">
                  <c:v>There are wide-ranging benefits from having parks and open spaces (n=156)</c:v>
                </c:pt>
                <c:pt idx="3">
                  <c:v>Communities have a role to play in supporting parks and open spaces from decline (n=157)</c:v>
                </c:pt>
                <c:pt idx="4">
                  <c:v>It is important to me that there is a park or open space close to where I live (n=157)</c:v>
                </c:pt>
                <c:pt idx="5">
                  <c:v>Parks and open spaces in Doncaster have a range of uses (n=155)</c:v>
                </c:pt>
                <c:pt idx="6">
                  <c:v>Parks and open spaces were better and more cared for in the past (n=149)</c:v>
                </c:pt>
                <c:pt idx="7">
                  <c:v>I appreciate parks and open spaces more than I did prior to the COVID-19 pandemic (n=156)</c:v>
                </c:pt>
                <c:pt idx="8">
                  <c:v>People today just don’t value parks and open spaces (n=156)</c:v>
                </c:pt>
                <c:pt idx="9">
                  <c:v>Parks and open spaces are more important for families and young people (n=156)</c:v>
                </c:pt>
              </c:strCache>
            </c:strRef>
          </c:cat>
          <c:val>
            <c:numRef>
              <c:f>'q1'!$X$21:$X$30</c:f>
              <c:numCache>
                <c:formatCode>###0%</c:formatCode>
                <c:ptCount val="10"/>
                <c:pt idx="0">
                  <c:v>0.90384615384615385</c:v>
                </c:pt>
                <c:pt idx="1">
                  <c:v>0.8193548387096774</c:v>
                </c:pt>
                <c:pt idx="2">
                  <c:v>0.83974358974358976</c:v>
                </c:pt>
                <c:pt idx="3">
                  <c:v>0.71974522292993626</c:v>
                </c:pt>
                <c:pt idx="4">
                  <c:v>0.78343949044585992</c:v>
                </c:pt>
                <c:pt idx="5">
                  <c:v>0.58064516129032262</c:v>
                </c:pt>
                <c:pt idx="6">
                  <c:v>0.5436241610738255</c:v>
                </c:pt>
                <c:pt idx="7">
                  <c:v>0.44230769230769229</c:v>
                </c:pt>
                <c:pt idx="8">
                  <c:v>0.44230769230769229</c:v>
                </c:pt>
                <c:pt idx="9">
                  <c:v>0.53205128205128205</c:v>
                </c:pt>
              </c:numCache>
            </c:numRef>
          </c:val>
          <c:extLst>
            <c:ext xmlns:c16="http://schemas.microsoft.com/office/drawing/2014/chart" uri="{C3380CC4-5D6E-409C-BE32-E72D297353CC}">
              <c16:uniqueId val="{0000000F-4735-4CA1-9D2F-7A63F1C023DB}"/>
            </c:ext>
          </c:extLst>
        </c:ser>
        <c:ser>
          <c:idx val="5"/>
          <c:order val="5"/>
          <c:tx>
            <c:strRef>
              <c:f>'q1'!$Y$20</c:f>
              <c:strCache>
                <c:ptCount val="1"/>
              </c:strCache>
            </c:strRef>
          </c:tx>
          <c:spPr>
            <a:noFill/>
            <a:ln>
              <a:noFill/>
            </a:ln>
            <a:effectLst/>
          </c:spPr>
          <c:invertIfNegative val="0"/>
          <c:dLbls>
            <c:dLbl>
              <c:idx val="0"/>
              <c:tx>
                <c:rich>
                  <a:bodyPr/>
                  <a:lstStyle/>
                  <a:p>
                    <a:fld id="{D76FCFA8-A219-4258-98AD-66CC8600C6F2}" type="CELLRANGE">
                      <a:rPr lang="en-US" dirty="0"/>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4735-4CA1-9D2F-7A63F1C023DB}"/>
                </c:ext>
              </c:extLst>
            </c:dLbl>
            <c:dLbl>
              <c:idx val="1"/>
              <c:tx>
                <c:rich>
                  <a:bodyPr/>
                  <a:lstStyle/>
                  <a:p>
                    <a:fld id="{53F9FC80-5BE1-4188-8215-6BF09993DA79}"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4735-4CA1-9D2F-7A63F1C023DB}"/>
                </c:ext>
              </c:extLst>
            </c:dLbl>
            <c:dLbl>
              <c:idx val="2"/>
              <c:tx>
                <c:rich>
                  <a:bodyPr/>
                  <a:lstStyle/>
                  <a:p>
                    <a:fld id="{50A5E245-7A6F-45E0-8ACD-4B2DCC2A1106}"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4735-4CA1-9D2F-7A63F1C023DB}"/>
                </c:ext>
              </c:extLst>
            </c:dLbl>
            <c:dLbl>
              <c:idx val="3"/>
              <c:tx>
                <c:rich>
                  <a:bodyPr/>
                  <a:lstStyle/>
                  <a:p>
                    <a:fld id="{6A27D241-E9D9-41EE-BFCE-2C7D6FC30110}"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4735-4CA1-9D2F-7A63F1C023DB}"/>
                </c:ext>
              </c:extLst>
            </c:dLbl>
            <c:dLbl>
              <c:idx val="4"/>
              <c:tx>
                <c:rich>
                  <a:bodyPr/>
                  <a:lstStyle/>
                  <a:p>
                    <a:fld id="{211806C8-174B-4970-8E34-6F482DA020CF}"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4735-4CA1-9D2F-7A63F1C023DB}"/>
                </c:ext>
              </c:extLst>
            </c:dLbl>
            <c:dLbl>
              <c:idx val="5"/>
              <c:tx>
                <c:rich>
                  <a:bodyPr/>
                  <a:lstStyle/>
                  <a:p>
                    <a:fld id="{081E10FD-7D15-42A8-BB64-2ED09FA03DBC}"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4735-4CA1-9D2F-7A63F1C023DB}"/>
                </c:ext>
              </c:extLst>
            </c:dLbl>
            <c:dLbl>
              <c:idx val="6"/>
              <c:tx>
                <c:rich>
                  <a:bodyPr/>
                  <a:lstStyle/>
                  <a:p>
                    <a:fld id="{F67B3059-62D3-415A-B28E-5AF858B7EC52}"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4735-4CA1-9D2F-7A63F1C023DB}"/>
                </c:ext>
              </c:extLst>
            </c:dLbl>
            <c:dLbl>
              <c:idx val="7"/>
              <c:tx>
                <c:rich>
                  <a:bodyPr/>
                  <a:lstStyle/>
                  <a:p>
                    <a:fld id="{C89C948A-599D-4A0C-9551-B7EBF0AEB6A5}"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4735-4CA1-9D2F-7A63F1C023DB}"/>
                </c:ext>
              </c:extLst>
            </c:dLbl>
            <c:dLbl>
              <c:idx val="8"/>
              <c:tx>
                <c:rich>
                  <a:bodyPr/>
                  <a:lstStyle/>
                  <a:p>
                    <a:fld id="{78854466-0C68-4469-9409-21E197B8DB9A}"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4735-4CA1-9D2F-7A63F1C023DB}"/>
                </c:ext>
              </c:extLst>
            </c:dLbl>
            <c:dLbl>
              <c:idx val="9"/>
              <c:tx>
                <c:rich>
                  <a:bodyPr/>
                  <a:lstStyle/>
                  <a:p>
                    <a:fld id="{80D2734E-109D-42E0-89EE-142C3CE55E5D}"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4735-4CA1-9D2F-7A63F1C023D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'q1'!$S$21:$S$30</c:f>
              <c:strCache>
                <c:ptCount val="10"/>
                <c:pt idx="0">
                  <c:v>Parks and open spaces are important to the community and should be protected (n=156)</c:v>
                </c:pt>
                <c:pt idx="1">
                  <c:v>Parks and open spaces have the potential to improve the quality of life for residents (n=155)</c:v>
                </c:pt>
                <c:pt idx="2">
                  <c:v>There are wide-ranging benefits from having parks and open spaces (n=156)</c:v>
                </c:pt>
                <c:pt idx="3">
                  <c:v>Communities have a role to play in supporting parks and open spaces from decline (n=157)</c:v>
                </c:pt>
                <c:pt idx="4">
                  <c:v>It is important to me that there is a park or open space close to where I live (n=157)</c:v>
                </c:pt>
                <c:pt idx="5">
                  <c:v>Parks and open spaces in Doncaster have a range of uses (n=155)</c:v>
                </c:pt>
                <c:pt idx="6">
                  <c:v>Parks and open spaces were better and more cared for in the past (n=149)</c:v>
                </c:pt>
                <c:pt idx="7">
                  <c:v>I appreciate parks and open spaces more than I did prior to the COVID-19 pandemic (n=156)</c:v>
                </c:pt>
                <c:pt idx="8">
                  <c:v>People today just don’t value parks and open spaces (n=156)</c:v>
                </c:pt>
                <c:pt idx="9">
                  <c:v>Parks and open spaces are more important for families and young people (n=156)</c:v>
                </c:pt>
              </c:strCache>
            </c:strRef>
          </c:cat>
          <c:val>
            <c:numRef>
              <c:f>'q1'!$Y$21:$Y$30</c:f>
              <c:numCache>
                <c:formatCode>###0%</c:formatCode>
                <c:ptCount val="10"/>
                <c:pt idx="0">
                  <c:v>0.01</c:v>
                </c:pt>
                <c:pt idx="1">
                  <c:v>0.01</c:v>
                </c:pt>
                <c:pt idx="2">
                  <c:v>0.01</c:v>
                </c:pt>
                <c:pt idx="3">
                  <c:v>0.01</c:v>
                </c:pt>
                <c:pt idx="4">
                  <c:v>0.01</c:v>
                </c:pt>
                <c:pt idx="5">
                  <c:v>0.01</c:v>
                </c:pt>
                <c:pt idx="6">
                  <c:v>0.01</c:v>
                </c:pt>
                <c:pt idx="7">
                  <c:v>0.01</c:v>
                </c:pt>
                <c:pt idx="8">
                  <c:v>0.01</c:v>
                </c:pt>
                <c:pt idx="9">
                  <c:v>0.01</c:v>
                </c:pt>
              </c:numCache>
            </c:numRef>
          </c:val>
          <c:extLst>
            <c:ext xmlns:c15="http://schemas.microsoft.com/office/drawing/2012/chart" uri="{02D57815-91ED-43cb-92C2-25804820EDAC}">
              <c15:datalabelsRange>
                <c15:f>'q1'!$AA$21:$AA$30</c15:f>
                <c15:dlblRangeCache>
                  <c:ptCount val="10"/>
                  <c:pt idx="0">
                    <c:v>96%</c:v>
                  </c:pt>
                  <c:pt idx="1">
                    <c:v>92%</c:v>
                  </c:pt>
                  <c:pt idx="2">
                    <c:v>91%</c:v>
                  </c:pt>
                  <c:pt idx="3">
                    <c:v>89%</c:v>
                  </c:pt>
                  <c:pt idx="4">
                    <c:v>87%</c:v>
                  </c:pt>
                  <c:pt idx="5">
                    <c:v>80%</c:v>
                  </c:pt>
                  <c:pt idx="6">
                    <c:v>72%</c:v>
                  </c:pt>
                  <c:pt idx="7">
                    <c:v>68%</c:v>
                  </c:pt>
                  <c:pt idx="8">
                    <c:v>66%</c:v>
                  </c:pt>
                  <c:pt idx="9">
                    <c:v>63%</c:v>
                  </c:pt>
                </c15:dlblRangeCache>
              </c15:datalabelsRange>
            </c:ext>
            <c:ext xmlns:c16="http://schemas.microsoft.com/office/drawing/2014/chart" uri="{C3380CC4-5D6E-409C-BE32-E72D297353CC}">
              <c16:uniqueId val="{0000001A-4735-4CA1-9D2F-7A63F1C023DB}"/>
            </c:ext>
          </c:extLst>
        </c:ser>
        <c:dLbls>
          <c:showLegendKey val="0"/>
          <c:showVal val="0"/>
          <c:showCatName val="0"/>
          <c:showSerName val="0"/>
          <c:showPercent val="0"/>
          <c:showBubbleSize val="0"/>
        </c:dLbls>
        <c:gapWidth val="50"/>
        <c:overlap val="100"/>
        <c:axId val="795007528"/>
        <c:axId val="795010664"/>
      </c:barChart>
      <c:catAx>
        <c:axId val="795007528"/>
        <c:scaling>
          <c:orientation val="maxMin"/>
        </c:scaling>
        <c:delete val="0"/>
        <c:axPos val="l"/>
        <c:numFmt formatCode="General" sourceLinked="1"/>
        <c:majorTickMark val="none"/>
        <c:minorTickMark val="none"/>
        <c:tickLblPos val="nextTo"/>
        <c:spPr>
          <a:solidFill>
            <a:sysClr val="window" lastClr="FFFFFF"/>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10664"/>
        <c:crosses val="autoZero"/>
        <c:auto val="1"/>
        <c:lblAlgn val="ctr"/>
        <c:lblOffset val="100"/>
        <c:noMultiLvlLbl val="0"/>
      </c:catAx>
      <c:valAx>
        <c:axId val="795010664"/>
        <c:scaling>
          <c:orientation val="minMax"/>
        </c:scaling>
        <c:delete val="1"/>
        <c:axPos val="t"/>
        <c:numFmt formatCode="0%" sourceLinked="1"/>
        <c:majorTickMark val="none"/>
        <c:minorTickMark val="none"/>
        <c:tickLblPos val="nextTo"/>
        <c:crossAx val="795007528"/>
        <c:crosses val="autoZero"/>
        <c:crossBetween val="between"/>
      </c:valAx>
      <c:spPr>
        <a:noFill/>
        <a:ln>
          <a:noFill/>
        </a:ln>
        <a:effectLst/>
      </c:spPr>
    </c:plotArea>
    <c:legend>
      <c:legendPos val="b"/>
      <c:layout>
        <c:manualLayout>
          <c:xMode val="edge"/>
          <c:yMode val="edge"/>
          <c:x val="0.59768289602333291"/>
          <c:y val="0.95122281843774759"/>
          <c:w val="0.28167039734443355"/>
          <c:h val="4.4821030837280805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ysClr val="window" lastClr="FFFFFF">
        <a:alpha val="92000"/>
      </a:sysClr>
    </a:solid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'q2'!$K$6:$K$10</c:f>
              <c:strCache>
                <c:ptCount val="5"/>
                <c:pt idx="0">
                  <c:v>At least 4 times a week</c:v>
                </c:pt>
                <c:pt idx="1">
                  <c:v>At least once a week </c:v>
                </c:pt>
                <c:pt idx="2">
                  <c:v>At least once a fortnight</c:v>
                </c:pt>
                <c:pt idx="3">
                  <c:v>At least once a month</c:v>
                </c:pt>
                <c:pt idx="4">
                  <c:v>Not at all</c:v>
                </c:pt>
              </c:strCache>
            </c:strRef>
          </c:cat>
          <c:val>
            <c:numRef>
              <c:f>'q2'!$L$6:$L$10</c:f>
              <c:numCache>
                <c:formatCode>0%</c:formatCode>
                <c:ptCount val="5"/>
                <c:pt idx="0">
                  <c:v>0.26114649681528662</c:v>
                </c:pt>
                <c:pt idx="1">
                  <c:v>0.38853503184713373</c:v>
                </c:pt>
                <c:pt idx="2">
                  <c:v>0.1464968152866242</c:v>
                </c:pt>
                <c:pt idx="3">
                  <c:v>0.1464968152866242</c:v>
                </c:pt>
                <c:pt idx="4">
                  <c:v>5.7324840764331218E-2</c:v>
                </c:pt>
              </c:numCache>
            </c:numRef>
          </c:val>
          <c:extLst>
            <c:ext xmlns:c16="http://schemas.microsoft.com/office/drawing/2014/chart" uri="{C3380CC4-5D6E-409C-BE32-E72D297353CC}">
              <c16:uniqueId val="{00000000-E3F4-4B5A-BF5E-CFB30754B65C}"/>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9596232570742604"/>
          <c:y val="2.6535253980288095E-2"/>
          <c:w val="0.5018045348906931"/>
          <c:h val="0.93176648976497356"/>
        </c:manualLayout>
      </c:layout>
      <c:barChart>
        <c:barDir val="bar"/>
        <c:grouping val="stacked"/>
        <c:varyColors val="0"/>
        <c:ser>
          <c:idx val="0"/>
          <c:order val="0"/>
          <c:spPr>
            <a:solidFill>
              <a:srgbClr val="6D2A62"/>
            </a:solidFill>
            <a:ln>
              <a:noFill/>
            </a:ln>
            <a:effectLst/>
          </c:spPr>
          <c:invertIfNegative val="0"/>
          <c:dLbls>
            <c:dLbl>
              <c:idx val="5"/>
              <c:layout>
                <c:manualLayout>
                  <c:x val="3.8276465441819771E-2"/>
                  <c:y val="0"/>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B0D-469A-AE48-668C0B31293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'q4'!$L$5:$L$10</c:f>
              <c:strCache>
                <c:ptCount val="6"/>
                <c:pt idx="0">
                  <c:v>I have significantly increased the frequency of my visits to parks and open spaces</c:v>
                </c:pt>
                <c:pt idx="1">
                  <c:v>I have slightly increased the frequency of my visits to parks and open spaces</c:v>
                </c:pt>
                <c:pt idx="2">
                  <c:v>There has been no change in the frequency of my visits to parks and open spaces</c:v>
                </c:pt>
                <c:pt idx="3">
                  <c:v>I have slightly decreased the frequency of my visits to parks and open spaces</c:v>
                </c:pt>
                <c:pt idx="4">
                  <c:v>I have significantly decreased the frequency of my visits to parks and open spaces</c:v>
                </c:pt>
                <c:pt idx="5">
                  <c:v>Not sure</c:v>
                </c:pt>
              </c:strCache>
            </c:strRef>
          </c:cat>
          <c:val>
            <c:numRef>
              <c:f>'q4'!$M$5:$M$10</c:f>
              <c:numCache>
                <c:formatCode>0%</c:formatCode>
                <c:ptCount val="6"/>
                <c:pt idx="0">
                  <c:v>0.22297297297297297</c:v>
                </c:pt>
                <c:pt idx="1">
                  <c:v>0.33108108108108103</c:v>
                </c:pt>
                <c:pt idx="2">
                  <c:v>0.36486486486486486</c:v>
                </c:pt>
                <c:pt idx="3">
                  <c:v>3.3783783783783786E-2</c:v>
                </c:pt>
                <c:pt idx="4">
                  <c:v>2.7027027027027025E-2</c:v>
                </c:pt>
                <c:pt idx="5">
                  <c:v>2.0270270270270271E-2</c:v>
                </c:pt>
              </c:numCache>
            </c:numRef>
          </c:val>
          <c:extLst>
            <c:ext xmlns:c16="http://schemas.microsoft.com/office/drawing/2014/chart" uri="{C3380CC4-5D6E-409C-BE32-E72D297353CC}">
              <c16:uniqueId val="{00000000-F1B8-4F48-8800-7D71842A1187}"/>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'q11'!$L$6:$L$9</c:f>
              <c:strCache>
                <c:ptCount val="4"/>
                <c:pt idx="0">
                  <c:v>More than 2 hours</c:v>
                </c:pt>
                <c:pt idx="1">
                  <c:v>1 to 2 hours</c:v>
                </c:pt>
                <c:pt idx="2">
                  <c:v>30 minutes to 1 hour</c:v>
                </c:pt>
                <c:pt idx="3">
                  <c:v>Less than 30 minutes</c:v>
                </c:pt>
              </c:strCache>
            </c:strRef>
          </c:cat>
          <c:val>
            <c:numRef>
              <c:f>'q11'!$M$6:$M$9</c:f>
              <c:numCache>
                <c:formatCode>0%</c:formatCode>
                <c:ptCount val="4"/>
                <c:pt idx="0">
                  <c:v>7.9470198675496692E-2</c:v>
                </c:pt>
                <c:pt idx="1">
                  <c:v>0.36423841059602646</c:v>
                </c:pt>
                <c:pt idx="2">
                  <c:v>0.47682119205298013</c:v>
                </c:pt>
                <c:pt idx="3">
                  <c:v>7.9470198675496692E-2</c:v>
                </c:pt>
              </c:numCache>
            </c:numRef>
          </c:val>
          <c:extLst>
            <c:ext xmlns:c16="http://schemas.microsoft.com/office/drawing/2014/chart" uri="{C3380CC4-5D6E-409C-BE32-E72D297353CC}">
              <c16:uniqueId val="{00000000-EB34-4712-AFCB-5AE1B8510869}"/>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28646106736658"/>
          <c:y val="5.1103368176538912E-2"/>
          <c:w val="0.70213538932633424"/>
          <c:h val="0.89779326364692214"/>
        </c:manualLayout>
      </c:layout>
      <c:barChart>
        <c:barDir val="bar"/>
        <c:grouping val="stacked"/>
        <c:varyColors val="0"/>
        <c:ser>
          <c:idx val="0"/>
          <c:order val="0"/>
          <c:spPr>
            <a:solidFill>
              <a:srgbClr val="6D2A62"/>
            </a:solidFill>
            <a:ln>
              <a:noFill/>
            </a:ln>
            <a:effectLst/>
          </c:spPr>
          <c:invertIfNegative val="0"/>
          <c:dLbls>
            <c:dLbl>
              <c:idx val="2"/>
              <c:layout>
                <c:manualLayout>
                  <c:x val="3.7057489442627642E-2"/>
                  <c:y val="4.4341709630088154E-7"/>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C4B-4076-8C59-BF6F881672AD}"/>
                </c:ext>
              </c:extLst>
            </c:dLbl>
            <c:dLbl>
              <c:idx val="3"/>
              <c:layout>
                <c:manualLayout>
                  <c:x val="3.7057367862937812E-2"/>
                  <c:y val="2.8161419786068989E-3"/>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2868684938148759E-2"/>
                      <c:h val="0.10691229608910555"/>
                    </c:manualLayout>
                  </c15:layout>
                </c:ext>
                <c:ext xmlns:c16="http://schemas.microsoft.com/office/drawing/2014/chart" uri="{C3380CC4-5D6E-409C-BE32-E72D297353CC}">
                  <c16:uniqueId val="{00000000-BC4B-4076-8C59-BF6F881672A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'q12'!$K$6:$K$9</c:f>
              <c:strCache>
                <c:ptCount val="4"/>
                <c:pt idx="0">
                  <c:v>By foot</c:v>
                </c:pt>
                <c:pt idx="1">
                  <c:v>By car or motorbike</c:v>
                </c:pt>
                <c:pt idx="2">
                  <c:v>By bus</c:v>
                </c:pt>
                <c:pt idx="3">
                  <c:v>Other</c:v>
                </c:pt>
              </c:strCache>
            </c:strRef>
          </c:cat>
          <c:val>
            <c:numRef>
              <c:f>'q12'!$L$6:$L$9</c:f>
              <c:numCache>
                <c:formatCode>0%</c:formatCode>
                <c:ptCount val="4"/>
                <c:pt idx="0">
                  <c:v>0.61589403973509937</c:v>
                </c:pt>
                <c:pt idx="1">
                  <c:v>0.33112582781456956</c:v>
                </c:pt>
                <c:pt idx="2">
                  <c:v>3.3112582781456956E-2</c:v>
                </c:pt>
                <c:pt idx="3">
                  <c:v>1.9867549668874173E-2</c:v>
                </c:pt>
              </c:numCache>
            </c:numRef>
          </c:val>
          <c:extLst>
            <c:ext xmlns:c16="http://schemas.microsoft.com/office/drawing/2014/chart" uri="{C3380CC4-5D6E-409C-BE32-E72D297353CC}">
              <c16:uniqueId val="{00000000-4C21-4D7E-9164-1C39AF2DFF38}"/>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'q13'!$L$4:$L$9</c:f>
              <c:strCache>
                <c:ptCount val="6"/>
                <c:pt idx="0">
                  <c:v>Less than 5 minutes</c:v>
                </c:pt>
                <c:pt idx="1">
                  <c:v>5-10 minutes</c:v>
                </c:pt>
                <c:pt idx="2">
                  <c:v>11-20 minutes</c:v>
                </c:pt>
                <c:pt idx="3">
                  <c:v>21-30 minutes</c:v>
                </c:pt>
                <c:pt idx="4">
                  <c:v>More than 30 minutes</c:v>
                </c:pt>
                <c:pt idx="5">
                  <c:v>I do not want to spend any time travelling to parks or open spaces</c:v>
                </c:pt>
              </c:strCache>
            </c:strRef>
          </c:cat>
          <c:val>
            <c:numRef>
              <c:f>'q13'!$M$4:$M$9</c:f>
              <c:numCache>
                <c:formatCode>0%</c:formatCode>
                <c:ptCount val="6"/>
                <c:pt idx="0">
                  <c:v>5.0955414012738863E-2</c:v>
                </c:pt>
                <c:pt idx="1">
                  <c:v>0.26114649681528662</c:v>
                </c:pt>
                <c:pt idx="2">
                  <c:v>0.28025477707006369</c:v>
                </c:pt>
                <c:pt idx="3">
                  <c:v>0.19108280254777071</c:v>
                </c:pt>
                <c:pt idx="4">
                  <c:v>0.17834394904458598</c:v>
                </c:pt>
                <c:pt idx="5">
                  <c:v>3.8216560509554139E-2</c:v>
                </c:pt>
              </c:numCache>
            </c:numRef>
          </c:val>
          <c:extLst>
            <c:ext xmlns:c16="http://schemas.microsoft.com/office/drawing/2014/chart" uri="{C3380CC4-5D6E-409C-BE32-E72D297353CC}">
              <c16:uniqueId val="{00000000-5274-4B3D-9EE9-B6B5FD8A0E23}"/>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377268664819219"/>
          <c:y val="3.7356347196362022E-2"/>
          <c:w val="0.34463887565199997"/>
          <c:h val="0.95762100234272696"/>
        </c:manualLayout>
      </c:layout>
      <c:barChart>
        <c:barDir val="bar"/>
        <c:grouping val="stacked"/>
        <c:varyColors val="0"/>
        <c:ser>
          <c:idx val="0"/>
          <c:order val="0"/>
          <c:spPr>
            <a:solidFill>
              <a:srgbClr val="6D2A62"/>
            </a:solidFill>
            <a:ln>
              <a:noFill/>
            </a:ln>
            <a:effectLst/>
          </c:spPr>
          <c:invertIfNegative val="0"/>
          <c:dLbls>
            <c:dLbl>
              <c:idx val="10"/>
              <c:delete val="1"/>
              <c:extLst>
                <c:ext xmlns:c15="http://schemas.microsoft.com/office/drawing/2012/chart" uri="{CE6537A1-D6FC-4f65-9D91-7224C49458BB}"/>
                <c:ext xmlns:c16="http://schemas.microsoft.com/office/drawing/2014/chart" uri="{C3380CC4-5D6E-409C-BE32-E72D297353CC}">
                  <c16:uniqueId val="{00000000-0925-4CA9-8913-ACC7794A1F9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'q7'!$L$5:$L$15</c:f>
              <c:strCache>
                <c:ptCount val="11"/>
                <c:pt idx="0">
                  <c:v>To play with my children/family outing</c:v>
                </c:pt>
                <c:pt idx="1">
                  <c:v>For relaxation and contemplation</c:v>
                </c:pt>
                <c:pt idx="2">
                  <c:v>To undertake outdoor physical activity or sport including walking</c:v>
                </c:pt>
                <c:pt idx="3">
                  <c:v>To exercise a pet</c:v>
                </c:pt>
                <c:pt idx="4">
                  <c:v>To observe wildlife/nature</c:v>
                </c:pt>
                <c:pt idx="5">
                  <c:v>To meet with friends </c:v>
                </c:pt>
                <c:pt idx="6">
                  <c:v>To visit a play area</c:v>
                </c:pt>
                <c:pt idx="7">
                  <c:v>To take a short cut</c:v>
                </c:pt>
                <c:pt idx="8">
                  <c:v>To attend an event, such as a concert, dance or exhibition</c:v>
                </c:pt>
                <c:pt idx="9">
                  <c:v>To engage in education</c:v>
                </c:pt>
                <c:pt idx="10">
                  <c:v>Other</c:v>
                </c:pt>
              </c:strCache>
            </c:strRef>
          </c:cat>
          <c:val>
            <c:numRef>
              <c:f>'q7'!$M$5:$M$15</c:f>
              <c:numCache>
                <c:formatCode>0%</c:formatCode>
                <c:ptCount val="11"/>
                <c:pt idx="0">
                  <c:v>0.48344370860927177</c:v>
                </c:pt>
                <c:pt idx="1">
                  <c:v>0.48344370860927149</c:v>
                </c:pt>
                <c:pt idx="2">
                  <c:v>0.3576158940397352</c:v>
                </c:pt>
                <c:pt idx="3">
                  <c:v>0.35761589403973515</c:v>
                </c:pt>
                <c:pt idx="4">
                  <c:v>0.33112582781456962</c:v>
                </c:pt>
                <c:pt idx="5">
                  <c:v>0.31125827814569546</c:v>
                </c:pt>
                <c:pt idx="6">
                  <c:v>0.29139072847682113</c:v>
                </c:pt>
                <c:pt idx="7">
                  <c:v>0.11920529801324509</c:v>
                </c:pt>
                <c:pt idx="8">
                  <c:v>8.6092715231788117E-2</c:v>
                </c:pt>
                <c:pt idx="9">
                  <c:v>4.6357615894039715E-2</c:v>
                </c:pt>
                <c:pt idx="10">
                  <c:v>6.6225165562913925E-3</c:v>
                </c:pt>
              </c:numCache>
            </c:numRef>
          </c:val>
          <c:extLst>
            <c:ext xmlns:c16="http://schemas.microsoft.com/office/drawing/2014/chart" uri="{C3380CC4-5D6E-409C-BE32-E72D297353CC}">
              <c16:uniqueId val="{00000001-0925-4CA9-8913-ACC7794A1F9A}"/>
            </c:ext>
          </c:extLst>
        </c:ser>
        <c:ser>
          <c:idx val="1"/>
          <c:order val="1"/>
          <c:spPr>
            <a:noFill/>
            <a:ln>
              <a:noFill/>
            </a:ln>
            <a:effectLst/>
          </c:spPr>
          <c:invertIfNegative val="0"/>
          <c:cat>
            <c:strRef>
              <c:f>'q7'!$L$5:$L$15</c:f>
              <c:strCache>
                <c:ptCount val="11"/>
                <c:pt idx="0">
                  <c:v>To play with my children/family outing</c:v>
                </c:pt>
                <c:pt idx="1">
                  <c:v>For relaxation and contemplation</c:v>
                </c:pt>
                <c:pt idx="2">
                  <c:v>To undertake outdoor physical activity or sport including walking</c:v>
                </c:pt>
                <c:pt idx="3">
                  <c:v>To exercise a pet</c:v>
                </c:pt>
                <c:pt idx="4">
                  <c:v>To observe wildlife/nature</c:v>
                </c:pt>
                <c:pt idx="5">
                  <c:v>To meet with friends </c:v>
                </c:pt>
                <c:pt idx="6">
                  <c:v>To visit a play area</c:v>
                </c:pt>
                <c:pt idx="7">
                  <c:v>To take a short cut</c:v>
                </c:pt>
                <c:pt idx="8">
                  <c:v>To attend an event, such as a concert, dance or exhibition</c:v>
                </c:pt>
                <c:pt idx="9">
                  <c:v>To engage in education</c:v>
                </c:pt>
                <c:pt idx="10">
                  <c:v>Other</c:v>
                </c:pt>
              </c:strCache>
            </c:strRef>
          </c:cat>
          <c:val>
            <c:numRef>
              <c:f>'q7'!$N$5:$N$15</c:f>
              <c:numCache>
                <c:formatCode>0%</c:formatCode>
                <c:ptCount val="11"/>
                <c:pt idx="0">
                  <c:v>1E-4</c:v>
                </c:pt>
                <c:pt idx="1">
                  <c:v>1E-4</c:v>
                </c:pt>
                <c:pt idx="2">
                  <c:v>1E-4</c:v>
                </c:pt>
                <c:pt idx="3">
                  <c:v>1E-4</c:v>
                </c:pt>
                <c:pt idx="4">
                  <c:v>1E-4</c:v>
                </c:pt>
                <c:pt idx="5">
                  <c:v>1E-4</c:v>
                </c:pt>
                <c:pt idx="6">
                  <c:v>1E-4</c:v>
                </c:pt>
                <c:pt idx="7">
                  <c:v>1E-4</c:v>
                </c:pt>
                <c:pt idx="8">
                  <c:v>1E-4</c:v>
                </c:pt>
                <c:pt idx="9">
                  <c:v>1E-4</c:v>
                </c:pt>
                <c:pt idx="10">
                  <c:v>1E-4</c:v>
                </c:pt>
              </c:numCache>
            </c:numRef>
          </c:val>
          <c:extLst>
            <c:ext xmlns:c16="http://schemas.microsoft.com/office/drawing/2014/chart" uri="{C3380CC4-5D6E-409C-BE32-E72D297353CC}">
              <c16:uniqueId val="{0000000D-0925-4CA9-8913-ACC7794A1F9A}"/>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9551759814268795E-2"/>
          <c:y val="0"/>
          <c:w val="0.90044790603536529"/>
          <c:h val="1"/>
        </c:manualLayout>
      </c:layout>
      <c:barChart>
        <c:barDir val="bar"/>
        <c:grouping val="stacked"/>
        <c:varyColors val="0"/>
        <c:ser>
          <c:idx val="0"/>
          <c:order val="0"/>
          <c:spPr>
            <a:solidFill>
              <a:srgbClr val="955E86"/>
            </a:solidFill>
            <a:ln>
              <a:noFill/>
            </a:ln>
            <a:effectLst/>
          </c:spPr>
          <c:invertIfNegative val="0"/>
          <c:dLbls>
            <c:dLbl>
              <c:idx val="4"/>
              <c:layout>
                <c:manualLayout>
                  <c:x val="0.1232937887113372"/>
                  <c:y val="3.476648828081969E-3"/>
                </c:manualLayout>
              </c:layout>
              <c:spPr>
                <a:noFill/>
                <a:ln>
                  <a:noFill/>
                </a:ln>
                <a:effectLst/>
              </c:spPr>
              <c:txPr>
                <a:bodyPr rot="0" spcFirstLastPara="1" vertOverflow="ellipsis" vert="horz" wrap="none" lIns="38100" tIns="19050" rIns="38100" bIns="19050" anchor="ctr" anchorCtr="1">
                  <a:spAutoFit/>
                </a:bodyPr>
                <a:lstStyle/>
                <a:p>
                  <a:pPr>
                    <a:defRPr sz="900" b="1" i="0" u="none" strike="noStrike" kern="1200" baseline="0">
                      <a:solidFill>
                        <a:srgbClr val="76717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7C6-4378-A008-07D6817A9377}"/>
                </c:ext>
              </c:extLst>
            </c:dLbl>
            <c:dLbl>
              <c:idx val="5"/>
              <c:layout>
                <c:manualLayout>
                  <c:x val="0.1232937887113372"/>
                  <c:y val="-3.4766488280819053E-3"/>
                </c:manualLayout>
              </c:layout>
              <c:spPr>
                <a:noFill/>
                <a:ln>
                  <a:noFill/>
                </a:ln>
                <a:effectLst/>
              </c:spPr>
              <c:txPr>
                <a:bodyPr rot="0" spcFirstLastPara="1" vertOverflow="ellipsis" vert="horz" wrap="none" lIns="38100" tIns="19050" rIns="38100" bIns="19050" anchor="ctr" anchorCtr="1">
                  <a:spAutoFit/>
                </a:bodyPr>
                <a:lstStyle/>
                <a:p>
                  <a:pPr>
                    <a:defRPr sz="900" b="1" i="0" u="none" strike="noStrike" kern="1200" baseline="0">
                      <a:solidFill>
                        <a:srgbClr val="76717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7C6-4378-A008-07D6817A9377}"/>
                </c:ext>
              </c:extLst>
            </c:dLbl>
            <c:dLbl>
              <c:idx val="6"/>
              <c:layout>
                <c:manualLayout>
                  <c:x val="0.11448708951767025"/>
                  <c:y val="0"/>
                </c:manualLayout>
              </c:layout>
              <c:spPr>
                <a:noFill/>
                <a:ln>
                  <a:noFill/>
                </a:ln>
                <a:effectLst/>
              </c:spPr>
              <c:txPr>
                <a:bodyPr rot="0" spcFirstLastPara="1" vertOverflow="ellipsis" vert="horz" wrap="none" lIns="38100" tIns="19050" rIns="38100" bIns="19050" anchor="ctr" anchorCtr="1">
                  <a:spAutoFit/>
                </a:bodyPr>
                <a:lstStyle/>
                <a:p>
                  <a:pPr>
                    <a:defRPr sz="900" b="1" i="0" u="none" strike="noStrike" kern="1200" baseline="0">
                      <a:solidFill>
                        <a:srgbClr val="76717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07C6-4378-A008-07D6817A9377}"/>
                </c:ext>
              </c:extLst>
            </c:dLbl>
            <c:dLbl>
              <c:idx val="7"/>
              <c:layout>
                <c:manualLayout>
                  <c:x val="0.11448708951767028"/>
                  <c:y val="1.2747565108673727E-16"/>
                </c:manualLayout>
              </c:layout>
              <c:spPr>
                <a:noFill/>
                <a:ln>
                  <a:noFill/>
                </a:ln>
                <a:effectLst/>
              </c:spPr>
              <c:txPr>
                <a:bodyPr rot="0" spcFirstLastPara="1" vertOverflow="ellipsis" vert="horz" wrap="none" lIns="38100" tIns="19050" rIns="38100" bIns="19050" anchor="ctr" anchorCtr="1">
                  <a:spAutoFit/>
                </a:bodyPr>
                <a:lstStyle/>
                <a:p>
                  <a:pPr>
                    <a:defRPr sz="900" b="1" i="0" u="none" strike="noStrike" kern="1200" baseline="0">
                      <a:solidFill>
                        <a:srgbClr val="76717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7C6-4378-A008-07D6817A9377}"/>
                </c:ext>
              </c:extLst>
            </c:dLbl>
            <c:dLbl>
              <c:idx val="8"/>
              <c:layout>
                <c:manualLayout>
                  <c:x val="0.11448708951767025"/>
                  <c:y val="0"/>
                </c:manualLayout>
              </c:layout>
              <c:spPr>
                <a:noFill/>
                <a:ln>
                  <a:noFill/>
                </a:ln>
                <a:effectLst/>
              </c:spPr>
              <c:txPr>
                <a:bodyPr rot="0" spcFirstLastPara="1" vertOverflow="ellipsis" vert="horz" wrap="none" lIns="38100" tIns="19050" rIns="38100" bIns="19050" anchor="ctr" anchorCtr="1">
                  <a:spAutoFit/>
                </a:bodyPr>
                <a:lstStyle/>
                <a:p>
                  <a:pPr>
                    <a:defRPr sz="900" b="1" i="0" u="none" strike="noStrike" kern="1200" baseline="0">
                      <a:solidFill>
                        <a:srgbClr val="76717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7C6-4378-A008-07D6817A9377}"/>
                </c:ext>
              </c:extLst>
            </c:dLbl>
            <c:dLbl>
              <c:idx val="9"/>
              <c:layout>
                <c:manualLayout>
                  <c:x val="6.5788159167383869E-2"/>
                  <c:y val="-3.0960665571422965E-3"/>
                </c:manualLayout>
              </c:layout>
              <c:spPr>
                <a:noFill/>
                <a:ln>
                  <a:noFill/>
                </a:ln>
                <a:effectLst/>
              </c:spPr>
              <c:txPr>
                <a:bodyPr rot="0" spcFirstLastPara="1" vertOverflow="ellipsis" vert="horz" wrap="none" lIns="38100" tIns="19050" rIns="38100" bIns="19050" anchor="ctr" anchorCtr="1">
                  <a:spAutoFit/>
                </a:bodyPr>
                <a:lstStyle/>
                <a:p>
                  <a:pPr>
                    <a:defRPr sz="900" b="1" i="0" u="none" strike="noStrike" kern="1200" baseline="0">
                      <a:solidFill>
                        <a:srgbClr val="76717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07C6-4378-A008-07D6817A9377}"/>
                </c:ext>
              </c:extLst>
            </c:dLbl>
            <c:dLbl>
              <c:idx val="10"/>
              <c:layout>
                <c:manualLayout>
                  <c:x val="7.5186467619867289E-2"/>
                  <c:y val="1.1798278207823521E-16"/>
                </c:manualLayout>
              </c:layout>
              <c:spPr>
                <a:noFill/>
                <a:ln>
                  <a:noFill/>
                </a:ln>
                <a:effectLst/>
              </c:spPr>
              <c:txPr>
                <a:bodyPr rot="0" spcFirstLastPara="1" vertOverflow="ellipsis" vert="horz" wrap="none" lIns="38100" tIns="19050" rIns="38100" bIns="19050" anchor="ctr" anchorCtr="1">
                  <a:spAutoFit/>
                </a:bodyPr>
                <a:lstStyle/>
                <a:p>
                  <a:pPr>
                    <a:defRPr sz="900" b="1" i="0" u="none" strike="noStrike" kern="1200" baseline="0">
                      <a:solidFill>
                        <a:srgbClr val="76717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7C6-4378-A008-07D6817A9377}"/>
                </c:ext>
              </c:extLst>
            </c:dLbl>
            <c:spPr>
              <a:noFill/>
              <a:ln>
                <a:noFill/>
              </a:ln>
              <a:effectLst/>
            </c:spPr>
            <c:txPr>
              <a:bodyPr rot="0" spcFirstLastPara="1" vertOverflow="ellipsis" vert="horz" wrap="non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'q8 new'!$I$4:$I$15</c:f>
              <c:strCache>
                <c:ptCount val="11"/>
                <c:pt idx="0">
                  <c:v>To play with my children/family outing</c:v>
                </c:pt>
                <c:pt idx="1">
                  <c:v>For relaxation and contemplation</c:v>
                </c:pt>
                <c:pt idx="2">
                  <c:v>To undertake outdoor physical activity or sport including walking that is not exercising a pet</c:v>
                </c:pt>
                <c:pt idx="3">
                  <c:v>To exercise a pet</c:v>
                </c:pt>
                <c:pt idx="4">
                  <c:v>To observe wildlife/nature</c:v>
                </c:pt>
                <c:pt idx="5">
                  <c:v>To meet with friends</c:v>
                </c:pt>
                <c:pt idx="6">
                  <c:v>To visit a play area</c:v>
                </c:pt>
                <c:pt idx="7">
                  <c:v>To take a short cut</c:v>
                </c:pt>
                <c:pt idx="8">
                  <c:v>To attend an event, such as a concert, dance or exhibition</c:v>
                </c:pt>
                <c:pt idx="10">
                  <c:v>^f("DPS_q7_11_other")^</c:v>
                </c:pt>
              </c:strCache>
            </c:strRef>
          </c:cat>
          <c:val>
            <c:numRef>
              <c:f>'q8 new'!$J$4:$J$15</c:f>
              <c:numCache>
                <c:formatCode>0%</c:formatCode>
                <c:ptCount val="12"/>
                <c:pt idx="0">
                  <c:v>0.28476821192052981</c:v>
                </c:pt>
                <c:pt idx="1">
                  <c:v>0.14569536423841059</c:v>
                </c:pt>
                <c:pt idx="2">
                  <c:v>0.15231788079470199</c:v>
                </c:pt>
                <c:pt idx="3">
                  <c:v>0.25165562913907286</c:v>
                </c:pt>
                <c:pt idx="4">
                  <c:v>3.9735099337748346E-2</c:v>
                </c:pt>
                <c:pt idx="5">
                  <c:v>3.9735099337748346E-2</c:v>
                </c:pt>
                <c:pt idx="6">
                  <c:v>4.6357615894039729E-2</c:v>
                </c:pt>
                <c:pt idx="7">
                  <c:v>2.6490066225165566E-2</c:v>
                </c:pt>
                <c:pt idx="8">
                  <c:v>6.6225165562913916E-3</c:v>
                </c:pt>
                <c:pt idx="9">
                  <c:v>0</c:v>
                </c:pt>
                <c:pt idx="10">
                  <c:v>6.6225165562913916E-3</c:v>
                </c:pt>
              </c:numCache>
            </c:numRef>
          </c:val>
          <c:extLst>
            <c:ext xmlns:c16="http://schemas.microsoft.com/office/drawing/2014/chart" uri="{C3380CC4-5D6E-409C-BE32-E72D297353CC}">
              <c16:uniqueId val="{00000000-07C6-4378-A008-07D6817A9377}"/>
            </c:ext>
          </c:extLst>
        </c:ser>
        <c:dLbls>
          <c:dLblPos val="ctr"/>
          <c:showLegendKey val="0"/>
          <c:showVal val="1"/>
          <c:showCatName val="0"/>
          <c:showSerName val="0"/>
          <c:showPercent val="0"/>
          <c:showBubbleSize val="0"/>
        </c:dLbls>
        <c:gapWidth val="50"/>
        <c:overlap val="100"/>
        <c:axId val="414400608"/>
        <c:axId val="414394728"/>
      </c:barChart>
      <c:catAx>
        <c:axId val="414400608"/>
        <c:scaling>
          <c:orientation val="maxMin"/>
        </c:scaling>
        <c:delete val="1"/>
        <c:axPos val="l"/>
        <c:numFmt formatCode="General" sourceLinked="1"/>
        <c:majorTickMark val="out"/>
        <c:minorTickMark val="none"/>
        <c:tickLblPos val="nextTo"/>
        <c:crossAx val="414394728"/>
        <c:crosses val="autoZero"/>
        <c:auto val="1"/>
        <c:lblAlgn val="ctr"/>
        <c:lblOffset val="100"/>
        <c:noMultiLvlLbl val="0"/>
      </c:catAx>
      <c:valAx>
        <c:axId val="414394728"/>
        <c:scaling>
          <c:orientation val="minMax"/>
          <c:max val="0.5"/>
        </c:scaling>
        <c:delete val="1"/>
        <c:axPos val="t"/>
        <c:numFmt formatCode="0%" sourceLinked="1"/>
        <c:majorTickMark val="out"/>
        <c:minorTickMark val="none"/>
        <c:tickLblPos val="nextTo"/>
        <c:crossAx val="414400608"/>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4839081946676109"/>
          <c:y val="5.3128880928953893E-3"/>
          <c:w val="0.61455168207973299"/>
          <c:h val="0.93789297572588337"/>
        </c:manualLayout>
      </c:layout>
      <c:barChart>
        <c:barDir val="bar"/>
        <c:grouping val="stacked"/>
        <c:varyColors val="0"/>
        <c:ser>
          <c:idx val="0"/>
          <c:order val="0"/>
          <c:spPr>
            <a:solidFill>
              <a:srgbClr val="6D2A62"/>
            </a:solidFill>
            <a:ln>
              <a:noFill/>
            </a:ln>
            <a:effectLst/>
          </c:spPr>
          <c:invertIfNegative val="0"/>
          <c:dLbls>
            <c:dLbl>
              <c:idx val="5"/>
              <c:layout>
                <c:manualLayout>
                  <c:x val="3.1609657417529677E-2"/>
                  <c:y val="1.7160340630225614E-16"/>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9A0-404E-9297-7A4B4FE0555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'q9'!$K$6:$K$11</c:f>
              <c:strCache>
                <c:ptCount val="6"/>
                <c:pt idx="0">
                  <c:v>At least 4 times a week</c:v>
                </c:pt>
                <c:pt idx="1">
                  <c:v>At least once a week</c:v>
                </c:pt>
                <c:pt idx="2">
                  <c:v>At least once a fortnight</c:v>
                </c:pt>
                <c:pt idx="3">
                  <c:v>At least once a month</c:v>
                </c:pt>
                <c:pt idx="4">
                  <c:v>Not at all</c:v>
                </c:pt>
                <c:pt idx="5">
                  <c:v>Don’t know</c:v>
                </c:pt>
              </c:strCache>
            </c:strRef>
          </c:cat>
          <c:val>
            <c:numRef>
              <c:f>'q9'!$L$6:$L$11</c:f>
              <c:numCache>
                <c:formatCode>0%</c:formatCode>
                <c:ptCount val="6"/>
                <c:pt idx="0">
                  <c:v>0.19594594594594594</c:v>
                </c:pt>
                <c:pt idx="1">
                  <c:v>0.28378378378378377</c:v>
                </c:pt>
                <c:pt idx="2">
                  <c:v>0.10135135135135136</c:v>
                </c:pt>
                <c:pt idx="3">
                  <c:v>0.10135135135135136</c:v>
                </c:pt>
                <c:pt idx="4">
                  <c:v>0.30405405405405406</c:v>
                </c:pt>
                <c:pt idx="5">
                  <c:v>1.3513513513513513E-2</c:v>
                </c:pt>
              </c:numCache>
            </c:numRef>
          </c:val>
          <c:extLst>
            <c:ext xmlns:c16="http://schemas.microsoft.com/office/drawing/2014/chart" uri="{C3380CC4-5D6E-409C-BE32-E72D297353CC}">
              <c16:uniqueId val="{00000000-EDCA-414C-AB1F-C8AF80032985}"/>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406507829600937"/>
          <c:y val="5.1876936874234022E-3"/>
          <c:w val="0.48647218948195542"/>
          <c:h val="0.98962461262515322"/>
        </c:manualLayout>
      </c:layout>
      <c:barChart>
        <c:barDir val="bar"/>
        <c:grouping val="stacked"/>
        <c:varyColors val="0"/>
        <c:ser>
          <c:idx val="0"/>
          <c:order val="0"/>
          <c:spPr>
            <a:solidFill>
              <a:srgbClr val="6D2A62"/>
            </a:solidFill>
            <a:ln>
              <a:noFill/>
            </a:ln>
            <a:effectLst/>
          </c:spPr>
          <c:invertIfNegative val="0"/>
          <c:dLbls>
            <c:dLbl>
              <c:idx val="5"/>
              <c:layout>
                <c:manualLayout>
                  <c:x val="3.6111111111111108E-2"/>
                  <c:y val="0"/>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09C-4890-92DD-ECBDE13D20AA}"/>
                </c:ext>
              </c:extLst>
            </c:dLbl>
            <c:dLbl>
              <c:idx val="6"/>
              <c:layout>
                <c:manualLayout>
                  <c:x val="3.6687807524648744E-2"/>
                  <c:y val="3.6851564477892562E-7"/>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09C-4890-92DD-ECBDE13D20AA}"/>
                </c:ext>
              </c:extLst>
            </c:dLbl>
            <c:dLbl>
              <c:idx val="7"/>
              <c:layout>
                <c:manualLayout>
                  <c:x val="3.8888888888888785E-2"/>
                  <c:y val="0"/>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09C-4890-92DD-ECBDE13D20A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'q10'!$K$5:$K$12</c:f>
              <c:strCache>
                <c:ptCount val="8"/>
                <c:pt idx="0">
                  <c:v>Walking </c:v>
                </c:pt>
                <c:pt idx="1">
                  <c:v>Informal sports (e.g. kick around with family or friends) </c:v>
                </c:pt>
                <c:pt idx="2">
                  <c:v>Running/jogging </c:v>
                </c:pt>
                <c:pt idx="3">
                  <c:v>Cycling </c:v>
                </c:pt>
                <c:pt idx="4">
                  <c:v>Using outdoor gym equipment (e.g. exercise bikes, rowing machines and pull-up bar)</c:v>
                </c:pt>
                <c:pt idx="5">
                  <c:v>Organised sport (e.g. with a sports club or team)</c:v>
                </c:pt>
                <c:pt idx="6">
                  <c:v>Outdoor fitness classes</c:v>
                </c:pt>
                <c:pt idx="7">
                  <c:v>Other</c:v>
                </c:pt>
              </c:strCache>
            </c:strRef>
          </c:cat>
          <c:val>
            <c:numRef>
              <c:f>'q10'!$L$5:$L$12</c:f>
              <c:numCache>
                <c:formatCode>0%</c:formatCode>
                <c:ptCount val="8"/>
                <c:pt idx="0">
                  <c:v>0.85148514851485158</c:v>
                </c:pt>
                <c:pt idx="1">
                  <c:v>0.19801980198019808</c:v>
                </c:pt>
                <c:pt idx="2">
                  <c:v>0.1089108910891089</c:v>
                </c:pt>
                <c:pt idx="3">
                  <c:v>0.10891089108910888</c:v>
                </c:pt>
                <c:pt idx="4">
                  <c:v>6.9306930693069299E-2</c:v>
                </c:pt>
                <c:pt idx="5">
                  <c:v>3.9603960396039611E-2</c:v>
                </c:pt>
                <c:pt idx="6">
                  <c:v>3.9603960396039611E-2</c:v>
                </c:pt>
                <c:pt idx="7">
                  <c:v>4.950495049504948E-2</c:v>
                </c:pt>
              </c:numCache>
            </c:numRef>
          </c:val>
          <c:extLst>
            <c:ext xmlns:c16="http://schemas.microsoft.com/office/drawing/2014/chart" uri="{C3380CC4-5D6E-409C-BE32-E72D297353CC}">
              <c16:uniqueId val="{00000003-209C-4890-92DD-ECBDE13D20AA}"/>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519682770855023"/>
          <c:y val="5.4809335468546799E-2"/>
          <c:w val="0.44465200610884409"/>
          <c:h val="0.87297165808519772"/>
        </c:manualLayout>
      </c:layout>
      <c:barChart>
        <c:barDir val="bar"/>
        <c:grouping val="percentStacked"/>
        <c:varyColors val="0"/>
        <c:ser>
          <c:idx val="0"/>
          <c:order val="0"/>
          <c:tx>
            <c:strRef>
              <c:f>'q14'!$T$75</c:f>
              <c:strCache>
                <c:ptCount val="1"/>
                <c:pt idx="0">
                  <c:v>0-2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'q14'!$S$76:$S$83</c:f>
              <c:strCache>
                <c:ptCount val="8"/>
                <c:pt idx="0">
                  <c:v>There is a park or open space within walking distance from my home (n=153)</c:v>
                </c:pt>
                <c:pt idx="1">
                  <c:v>I am aware of the parks and open spaces that are available in Doncaster (n=153)</c:v>
                </c:pt>
                <c:pt idx="2">
                  <c:v>I feel able to use/access the local park for physical activity (n=149)</c:v>
                </c:pt>
                <c:pt idx="3">
                  <c:v>I am prepared to travel to reach a park or open space in Doncaster (n=151)</c:v>
                </c:pt>
                <c:pt idx="4">
                  <c:v>Other parts of the country have better parks and open spaces than Doncaster (n=119)</c:v>
                </c:pt>
                <c:pt idx="5">
                  <c:v>Parks and open spaces in Doncaster have something for everyone (n=151)</c:v>
                </c:pt>
                <c:pt idx="6">
                  <c:v>Parks and open spaces are mainly used by parents with children (n=152)</c:v>
                </c:pt>
                <c:pt idx="7">
                  <c:v>There are sufficient activities on offer in Doncaster’s parks and open spaces to encourage me to use them on a regular basis (n=145)</c:v>
                </c:pt>
              </c:strCache>
            </c:strRef>
          </c:cat>
          <c:val>
            <c:numRef>
              <c:f>'q14'!$T$76:$T$83</c:f>
              <c:numCache>
                <c:formatCode>###0%</c:formatCode>
                <c:ptCount val="8"/>
                <c:pt idx="0">
                  <c:v>5.2287581699346407E-2</c:v>
                </c:pt>
                <c:pt idx="1">
                  <c:v>5.2287581699346407E-2</c:v>
                </c:pt>
                <c:pt idx="2">
                  <c:v>6.7114093959731544E-2</c:v>
                </c:pt>
                <c:pt idx="3">
                  <c:v>6.6225165562913912E-2</c:v>
                </c:pt>
                <c:pt idx="4">
                  <c:v>9.2436974789915971E-2</c:v>
                </c:pt>
                <c:pt idx="5">
                  <c:v>7.9470198675496692E-2</c:v>
                </c:pt>
                <c:pt idx="6">
                  <c:v>0.17105263157894737</c:v>
                </c:pt>
                <c:pt idx="7">
                  <c:v>0.11724137931034483</c:v>
                </c:pt>
              </c:numCache>
            </c:numRef>
          </c:val>
          <c:extLst>
            <c:ext xmlns:c16="http://schemas.microsoft.com/office/drawing/2014/chart" uri="{C3380CC4-5D6E-409C-BE32-E72D297353CC}">
              <c16:uniqueId val="{00000002-950E-44B7-AC31-B223A7426806}"/>
            </c:ext>
          </c:extLst>
        </c:ser>
        <c:ser>
          <c:idx val="1"/>
          <c:order val="1"/>
          <c:tx>
            <c:strRef>
              <c:f>'q14'!$U$75</c:f>
              <c:strCache>
                <c:ptCount val="1"/>
                <c:pt idx="0">
                  <c:v>3-4</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35D-47B9-B6A2-D40CFA2B8FEB}"/>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0E-44B7-AC31-B223A7426806}"/>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50E-44B7-AC31-B223A7426806}"/>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0E-44B7-AC31-B223A7426806}"/>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50E-44B7-AC31-B223A7426806}"/>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0E-44B7-AC31-B223A7426806}"/>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50E-44B7-AC31-B223A7426806}"/>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0E-44B7-AC31-B223A7426806}"/>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50E-44B7-AC31-B223A7426806}"/>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0E-44B7-AC31-B223A742680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'q14'!$S$76:$S$83</c:f>
              <c:strCache>
                <c:ptCount val="8"/>
                <c:pt idx="0">
                  <c:v>There is a park or open space within walking distance from my home (n=153)</c:v>
                </c:pt>
                <c:pt idx="1">
                  <c:v>I am aware of the parks and open spaces that are available in Doncaster (n=153)</c:v>
                </c:pt>
                <c:pt idx="2">
                  <c:v>I feel able to use/access the local park for physical activity (n=149)</c:v>
                </c:pt>
                <c:pt idx="3">
                  <c:v>I am prepared to travel to reach a park or open space in Doncaster (n=151)</c:v>
                </c:pt>
                <c:pt idx="4">
                  <c:v>Other parts of the country have better parks and open spaces than Doncaster (n=119)</c:v>
                </c:pt>
                <c:pt idx="5">
                  <c:v>Parks and open spaces in Doncaster have something for everyone (n=151)</c:v>
                </c:pt>
                <c:pt idx="6">
                  <c:v>Parks and open spaces are mainly used by parents with children (n=152)</c:v>
                </c:pt>
                <c:pt idx="7">
                  <c:v>There are sufficient activities on offer in Doncaster’s parks and open spaces to encourage me to use them on a regular basis (n=145)</c:v>
                </c:pt>
              </c:strCache>
            </c:strRef>
          </c:cat>
          <c:val>
            <c:numRef>
              <c:f>'q14'!$U$76:$U$83</c:f>
              <c:numCache>
                <c:formatCode>###0%</c:formatCode>
                <c:ptCount val="8"/>
                <c:pt idx="0">
                  <c:v>3.9215686274509803E-2</c:v>
                </c:pt>
                <c:pt idx="1">
                  <c:v>7.1895424836601302E-2</c:v>
                </c:pt>
                <c:pt idx="2">
                  <c:v>6.7114093959731544E-2</c:v>
                </c:pt>
                <c:pt idx="3">
                  <c:v>7.2847682119205295E-2</c:v>
                </c:pt>
                <c:pt idx="4">
                  <c:v>7.5630252100840331E-2</c:v>
                </c:pt>
                <c:pt idx="5">
                  <c:v>0.11258278145695363</c:v>
                </c:pt>
                <c:pt idx="6">
                  <c:v>0.11842105263157894</c:v>
                </c:pt>
                <c:pt idx="7">
                  <c:v>0.21379310344827587</c:v>
                </c:pt>
              </c:numCache>
            </c:numRef>
          </c:val>
          <c:extLst>
            <c:ext xmlns:c16="http://schemas.microsoft.com/office/drawing/2014/chart" uri="{C3380CC4-5D6E-409C-BE32-E72D297353CC}">
              <c16:uniqueId val="{0000000C-950E-44B7-AC31-B223A7426806}"/>
            </c:ext>
          </c:extLst>
        </c:ser>
        <c:ser>
          <c:idx val="2"/>
          <c:order val="2"/>
          <c:tx>
            <c:strRef>
              <c:f>'q14'!$V$75</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'q14'!$S$76:$S$83</c:f>
              <c:strCache>
                <c:ptCount val="8"/>
                <c:pt idx="0">
                  <c:v>There is a park or open space within walking distance from my home (n=153)</c:v>
                </c:pt>
                <c:pt idx="1">
                  <c:v>I am aware of the parks and open spaces that are available in Doncaster (n=153)</c:v>
                </c:pt>
                <c:pt idx="2">
                  <c:v>I feel able to use/access the local park for physical activity (n=149)</c:v>
                </c:pt>
                <c:pt idx="3">
                  <c:v>I am prepared to travel to reach a park or open space in Doncaster (n=151)</c:v>
                </c:pt>
                <c:pt idx="4">
                  <c:v>Other parts of the country have better parks and open spaces than Doncaster (n=119)</c:v>
                </c:pt>
                <c:pt idx="5">
                  <c:v>Parks and open spaces in Doncaster have something for everyone (n=151)</c:v>
                </c:pt>
                <c:pt idx="6">
                  <c:v>Parks and open spaces are mainly used by parents with children (n=152)</c:v>
                </c:pt>
                <c:pt idx="7">
                  <c:v>There are sufficient activities on offer in Doncaster’s parks and open spaces to encourage me to use them on a regular basis (n=145)</c:v>
                </c:pt>
              </c:strCache>
            </c:strRef>
          </c:cat>
          <c:val>
            <c:numRef>
              <c:f>'q14'!$V$76:$V$83</c:f>
              <c:numCache>
                <c:formatCode>###0%</c:formatCode>
                <c:ptCount val="8"/>
                <c:pt idx="0">
                  <c:v>4.5751633986928102E-2</c:v>
                </c:pt>
                <c:pt idx="1">
                  <c:v>0.1111111111111111</c:v>
                </c:pt>
                <c:pt idx="2">
                  <c:v>0.1476510067114094</c:v>
                </c:pt>
                <c:pt idx="3">
                  <c:v>0.15231788079470199</c:v>
                </c:pt>
                <c:pt idx="4">
                  <c:v>0.15966386554621848</c:v>
                </c:pt>
                <c:pt idx="5">
                  <c:v>0.18543046357615892</c:v>
                </c:pt>
                <c:pt idx="6">
                  <c:v>0.13157894736842105</c:v>
                </c:pt>
                <c:pt idx="7">
                  <c:v>0.20689655172413793</c:v>
                </c:pt>
              </c:numCache>
            </c:numRef>
          </c:val>
          <c:extLst>
            <c:ext xmlns:c16="http://schemas.microsoft.com/office/drawing/2014/chart" uri="{C3380CC4-5D6E-409C-BE32-E72D297353CC}">
              <c16:uniqueId val="{0000000E-950E-44B7-AC31-B223A7426806}"/>
            </c:ext>
          </c:extLst>
        </c:ser>
        <c:ser>
          <c:idx val="3"/>
          <c:order val="3"/>
          <c:tx>
            <c:strRef>
              <c:f>'q14'!$W$75</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'q14'!$S$76:$S$83</c:f>
              <c:strCache>
                <c:ptCount val="8"/>
                <c:pt idx="0">
                  <c:v>There is a park or open space within walking distance from my home (n=153)</c:v>
                </c:pt>
                <c:pt idx="1">
                  <c:v>I am aware of the parks and open spaces that are available in Doncaster (n=153)</c:v>
                </c:pt>
                <c:pt idx="2">
                  <c:v>I feel able to use/access the local park for physical activity (n=149)</c:v>
                </c:pt>
                <c:pt idx="3">
                  <c:v>I am prepared to travel to reach a park or open space in Doncaster (n=151)</c:v>
                </c:pt>
                <c:pt idx="4">
                  <c:v>Other parts of the country have better parks and open spaces than Doncaster (n=119)</c:v>
                </c:pt>
                <c:pt idx="5">
                  <c:v>Parks and open spaces in Doncaster have something for everyone (n=151)</c:v>
                </c:pt>
                <c:pt idx="6">
                  <c:v>Parks and open spaces are mainly used by parents with children (n=152)</c:v>
                </c:pt>
                <c:pt idx="7">
                  <c:v>There are sufficient activities on offer in Doncaster’s parks and open spaces to encourage me to use them on a regular basis (n=145)</c:v>
                </c:pt>
              </c:strCache>
            </c:strRef>
          </c:cat>
          <c:val>
            <c:numRef>
              <c:f>'q14'!$W$76:$W$83</c:f>
              <c:numCache>
                <c:formatCode>###0%</c:formatCode>
                <c:ptCount val="8"/>
                <c:pt idx="0">
                  <c:v>9.8039215686274522E-2</c:v>
                </c:pt>
                <c:pt idx="1">
                  <c:v>0.27450980392156865</c:v>
                </c:pt>
                <c:pt idx="2">
                  <c:v>0.20134228187919462</c:v>
                </c:pt>
                <c:pt idx="3">
                  <c:v>0.19205298013245034</c:v>
                </c:pt>
                <c:pt idx="4">
                  <c:v>0.24369747899159663</c:v>
                </c:pt>
                <c:pt idx="5">
                  <c:v>0.25827814569536423</c:v>
                </c:pt>
                <c:pt idx="6">
                  <c:v>0.29605263157894735</c:v>
                </c:pt>
                <c:pt idx="7">
                  <c:v>0.2</c:v>
                </c:pt>
              </c:numCache>
            </c:numRef>
          </c:val>
          <c:extLst>
            <c:ext xmlns:c16="http://schemas.microsoft.com/office/drawing/2014/chart" uri="{C3380CC4-5D6E-409C-BE32-E72D297353CC}">
              <c16:uniqueId val="{0000000F-950E-44B7-AC31-B223A7426806}"/>
            </c:ext>
          </c:extLst>
        </c:ser>
        <c:ser>
          <c:idx val="4"/>
          <c:order val="4"/>
          <c:tx>
            <c:strRef>
              <c:f>'q14'!$X$75</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'q14'!$S$76:$S$83</c:f>
              <c:strCache>
                <c:ptCount val="8"/>
                <c:pt idx="0">
                  <c:v>There is a park or open space within walking distance from my home (n=153)</c:v>
                </c:pt>
                <c:pt idx="1">
                  <c:v>I am aware of the parks and open spaces that are available in Doncaster (n=153)</c:v>
                </c:pt>
                <c:pt idx="2">
                  <c:v>I feel able to use/access the local park for physical activity (n=149)</c:v>
                </c:pt>
                <c:pt idx="3">
                  <c:v>I am prepared to travel to reach a park or open space in Doncaster (n=151)</c:v>
                </c:pt>
                <c:pt idx="4">
                  <c:v>Other parts of the country have better parks and open spaces than Doncaster (n=119)</c:v>
                </c:pt>
                <c:pt idx="5">
                  <c:v>Parks and open spaces in Doncaster have something for everyone (n=151)</c:v>
                </c:pt>
                <c:pt idx="6">
                  <c:v>Parks and open spaces are mainly used by parents with children (n=152)</c:v>
                </c:pt>
                <c:pt idx="7">
                  <c:v>There are sufficient activities on offer in Doncaster’s parks and open spaces to encourage me to use them on a regular basis (n=145)</c:v>
                </c:pt>
              </c:strCache>
            </c:strRef>
          </c:cat>
          <c:val>
            <c:numRef>
              <c:f>'q14'!$X$76:$X$83</c:f>
              <c:numCache>
                <c:formatCode>###0%</c:formatCode>
                <c:ptCount val="8"/>
                <c:pt idx="0">
                  <c:v>0.76470588235294112</c:v>
                </c:pt>
                <c:pt idx="1">
                  <c:v>0.49019607843137253</c:v>
                </c:pt>
                <c:pt idx="2">
                  <c:v>0.51677852348993292</c:v>
                </c:pt>
                <c:pt idx="3">
                  <c:v>0.51655629139072845</c:v>
                </c:pt>
                <c:pt idx="4">
                  <c:v>0.42857142857142855</c:v>
                </c:pt>
                <c:pt idx="5">
                  <c:v>0.36423841059602646</c:v>
                </c:pt>
                <c:pt idx="6">
                  <c:v>0.28289473684210525</c:v>
                </c:pt>
                <c:pt idx="7">
                  <c:v>0.2620689655172414</c:v>
                </c:pt>
              </c:numCache>
            </c:numRef>
          </c:val>
          <c:extLst>
            <c:ext xmlns:c16="http://schemas.microsoft.com/office/drawing/2014/chart" uri="{C3380CC4-5D6E-409C-BE32-E72D297353CC}">
              <c16:uniqueId val="{00000010-950E-44B7-AC31-B223A7426806}"/>
            </c:ext>
          </c:extLst>
        </c:ser>
        <c:ser>
          <c:idx val="5"/>
          <c:order val="5"/>
          <c:tx>
            <c:strRef>
              <c:f>'q14'!$Y$75</c:f>
              <c:strCache>
                <c:ptCount val="1"/>
              </c:strCache>
            </c:strRef>
          </c:tx>
          <c:spPr>
            <a:noFill/>
            <a:ln>
              <a:noFill/>
            </a:ln>
            <a:effectLst/>
          </c:spPr>
          <c:invertIfNegative val="0"/>
          <c:dLbls>
            <c:dLbl>
              <c:idx val="0"/>
              <c:tx>
                <c:rich>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fld id="{A34D3C79-2AE6-46B6-A4AE-39C92ACDD827}" type="CELLRANGE">
                      <a:rPr lang="en-US" dirty="0"/>
                      <a:pPr algn="ctr">
                        <a:defRPr lang="en-US" b="1">
                          <a:solidFill>
                            <a:srgbClr val="767171"/>
                          </a:solidFill>
                        </a:defRPr>
                      </a:pPr>
                      <a:t>[CELLRANGE]</a:t>
                    </a:fld>
                    <a:endParaRPr lang="en-GB"/>
                  </a:p>
                </c:rich>
              </c:tx>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endParaRPr lang="en-US"/>
                </a:p>
              </c:txPr>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950E-44B7-AC31-B223A7426806}"/>
                </c:ext>
              </c:extLst>
            </c:dLbl>
            <c:dLbl>
              <c:idx val="1"/>
              <c:tx>
                <c:rich>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fld id="{A10B9EE6-88B9-4996-8912-46D4E1ECDB5A}" type="CELLRANGE">
                      <a:rPr lang="en-GB"/>
                      <a:pPr algn="ctr">
                        <a:defRPr lang="en-US" b="1">
                          <a:solidFill>
                            <a:srgbClr val="767171"/>
                          </a:solidFill>
                        </a:defRPr>
                      </a:pPr>
                      <a:t>[CELLRANGE]</a:t>
                    </a:fld>
                    <a:endParaRPr lang="en-GB"/>
                  </a:p>
                </c:rich>
              </c:tx>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endParaRPr lang="en-US"/>
                </a:p>
              </c:txPr>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50E-44B7-AC31-B223A7426806}"/>
                </c:ext>
              </c:extLst>
            </c:dLbl>
            <c:dLbl>
              <c:idx val="2"/>
              <c:tx>
                <c:rich>
                  <a:bodyPr/>
                  <a:lstStyle/>
                  <a:p>
                    <a:fld id="{D2D155A6-739B-4153-B706-FC21F2FFA25B}"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950E-44B7-AC31-B223A7426806}"/>
                </c:ext>
              </c:extLst>
            </c:dLbl>
            <c:dLbl>
              <c:idx val="3"/>
              <c:tx>
                <c:rich>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fld id="{4C16A531-44E7-4F77-8EEC-BB349CA4227C}" type="CELLRANGE">
                      <a:rPr lang="en-GB"/>
                      <a:pPr algn="ctr">
                        <a:defRPr lang="en-US" b="1">
                          <a:solidFill>
                            <a:srgbClr val="767171"/>
                          </a:solidFill>
                        </a:defRPr>
                      </a:pPr>
                      <a:t>[CELLRANGE]</a:t>
                    </a:fld>
                    <a:endParaRPr lang="en-GB"/>
                  </a:p>
                </c:rich>
              </c:tx>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endParaRPr lang="en-US"/>
                </a:p>
              </c:txPr>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950E-44B7-AC31-B223A7426806}"/>
                </c:ext>
              </c:extLst>
            </c:dLbl>
            <c:dLbl>
              <c:idx val="4"/>
              <c:tx>
                <c:rich>
                  <a:bodyPr/>
                  <a:lstStyle/>
                  <a:p>
                    <a:fld id="{6D04C6AC-742A-4B09-AEF1-0B23F9231E3C}"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950E-44B7-AC31-B223A7426806}"/>
                </c:ext>
              </c:extLst>
            </c:dLbl>
            <c:dLbl>
              <c:idx val="5"/>
              <c:tx>
                <c:rich>
                  <a:bodyPr/>
                  <a:lstStyle/>
                  <a:p>
                    <a:fld id="{D11C4BC1-6765-4E4E-A7B1-B2F096F1E729}"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950E-44B7-AC31-B223A7426806}"/>
                </c:ext>
              </c:extLst>
            </c:dLbl>
            <c:dLbl>
              <c:idx val="6"/>
              <c:tx>
                <c:rich>
                  <a:bodyPr/>
                  <a:lstStyle/>
                  <a:p>
                    <a:fld id="{789C42AA-5C0E-46DB-9C5C-2721E8CBBD8F}"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950E-44B7-AC31-B223A7426806}"/>
                </c:ext>
              </c:extLst>
            </c:dLbl>
            <c:dLbl>
              <c:idx val="7"/>
              <c:tx>
                <c:rich>
                  <a:bodyPr/>
                  <a:lstStyle/>
                  <a:p>
                    <a:fld id="{B5FC3080-6ACE-42CA-AD4F-CE7E4341C718}"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950E-44B7-AC31-B223A742680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'q14'!$S$76:$S$83</c:f>
              <c:strCache>
                <c:ptCount val="8"/>
                <c:pt idx="0">
                  <c:v>There is a park or open space within walking distance from my home (n=153)</c:v>
                </c:pt>
                <c:pt idx="1">
                  <c:v>I am aware of the parks and open spaces that are available in Doncaster (n=153)</c:v>
                </c:pt>
                <c:pt idx="2">
                  <c:v>I feel able to use/access the local park for physical activity (n=149)</c:v>
                </c:pt>
                <c:pt idx="3">
                  <c:v>I am prepared to travel to reach a park or open space in Doncaster (n=151)</c:v>
                </c:pt>
                <c:pt idx="4">
                  <c:v>Other parts of the country have better parks and open spaces than Doncaster (n=119)</c:v>
                </c:pt>
                <c:pt idx="5">
                  <c:v>Parks and open spaces in Doncaster have something for everyone (n=151)</c:v>
                </c:pt>
                <c:pt idx="6">
                  <c:v>Parks and open spaces are mainly used by parents with children (n=152)</c:v>
                </c:pt>
                <c:pt idx="7">
                  <c:v>There are sufficient activities on offer in Doncaster’s parks and open spaces to encourage me to use them on a regular basis (n=145)</c:v>
                </c:pt>
              </c:strCache>
            </c:strRef>
          </c:cat>
          <c:val>
            <c:numRef>
              <c:f>'q14'!$Y$76:$Y$83</c:f>
              <c:numCache>
                <c:formatCode>###0%</c:formatCode>
                <c:ptCount val="8"/>
                <c:pt idx="0">
                  <c:v>0.01</c:v>
                </c:pt>
                <c:pt idx="1">
                  <c:v>0.01</c:v>
                </c:pt>
                <c:pt idx="2">
                  <c:v>0.01</c:v>
                </c:pt>
                <c:pt idx="3">
                  <c:v>0.01</c:v>
                </c:pt>
                <c:pt idx="4">
                  <c:v>0.01</c:v>
                </c:pt>
                <c:pt idx="5">
                  <c:v>0.01</c:v>
                </c:pt>
                <c:pt idx="6">
                  <c:v>0.01</c:v>
                </c:pt>
                <c:pt idx="7">
                  <c:v>0.01</c:v>
                </c:pt>
              </c:numCache>
            </c:numRef>
          </c:val>
          <c:extLst>
            <c:ext xmlns:c15="http://schemas.microsoft.com/office/drawing/2012/chart" uri="{02D57815-91ED-43cb-92C2-25804820EDAC}">
              <c15:datalabelsRange>
                <c15:f>'q14'!$Z$76:$Z$83</c15:f>
                <c15:dlblRangeCache>
                  <c:ptCount val="8"/>
                  <c:pt idx="0">
                    <c:v>86%</c:v>
                  </c:pt>
                  <c:pt idx="1">
                    <c:v>76%</c:v>
                  </c:pt>
                  <c:pt idx="2">
                    <c:v>72%</c:v>
                  </c:pt>
                  <c:pt idx="3">
                    <c:v>71%</c:v>
                  </c:pt>
                  <c:pt idx="4">
                    <c:v>67%</c:v>
                  </c:pt>
                  <c:pt idx="5">
                    <c:v>62%</c:v>
                  </c:pt>
                  <c:pt idx="6">
                    <c:v>58%</c:v>
                  </c:pt>
                  <c:pt idx="7">
                    <c:v>46%</c:v>
                  </c:pt>
                </c15:dlblRangeCache>
              </c15:datalabelsRange>
            </c:ext>
            <c:ext xmlns:c16="http://schemas.microsoft.com/office/drawing/2014/chart" uri="{C3380CC4-5D6E-409C-BE32-E72D297353CC}">
              <c16:uniqueId val="{00000018-950E-44B7-AC31-B223A7426806}"/>
            </c:ext>
          </c:extLst>
        </c:ser>
        <c:dLbls>
          <c:showLegendKey val="0"/>
          <c:showVal val="0"/>
          <c:showCatName val="0"/>
          <c:showSerName val="0"/>
          <c:showPercent val="0"/>
          <c:showBubbleSize val="0"/>
        </c:dLbls>
        <c:gapWidth val="50"/>
        <c:overlap val="100"/>
        <c:axId val="795007528"/>
        <c:axId val="795010664"/>
      </c:barChart>
      <c:catAx>
        <c:axId val="795007528"/>
        <c:scaling>
          <c:orientation val="maxMin"/>
        </c:scaling>
        <c:delete val="0"/>
        <c:axPos val="l"/>
        <c:numFmt formatCode="General" sourceLinked="1"/>
        <c:majorTickMark val="none"/>
        <c:minorTickMark val="none"/>
        <c:tickLblPos val="nextTo"/>
        <c:spPr>
          <a:solidFill>
            <a:sysClr val="window" lastClr="FFFFFF"/>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10664"/>
        <c:crosses val="autoZero"/>
        <c:auto val="1"/>
        <c:lblAlgn val="ctr"/>
        <c:lblOffset val="100"/>
        <c:noMultiLvlLbl val="0"/>
      </c:catAx>
      <c:valAx>
        <c:axId val="795010664"/>
        <c:scaling>
          <c:orientation val="minMax"/>
        </c:scaling>
        <c:delete val="1"/>
        <c:axPos val="t"/>
        <c:numFmt formatCode="0%" sourceLinked="1"/>
        <c:majorTickMark val="none"/>
        <c:minorTickMark val="none"/>
        <c:tickLblPos val="nextTo"/>
        <c:crossAx val="795007528"/>
        <c:crosses val="autoZero"/>
        <c:crossBetween val="between"/>
      </c:valAx>
      <c:spPr>
        <a:noFill/>
        <a:ln>
          <a:noFill/>
        </a:ln>
        <a:effectLst/>
      </c:spPr>
    </c:plotArea>
    <c:legend>
      <c:legendPos val="b"/>
      <c:layout>
        <c:manualLayout>
          <c:xMode val="edge"/>
          <c:yMode val="edge"/>
          <c:x val="0.49969969192287689"/>
          <c:y val="0.93408998449603731"/>
          <c:w val="0.48082618201141725"/>
          <c:h val="4.4821030837280805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ysClr val="window" lastClr="FFFFFF">
        <a:alpha val="92000"/>
      </a:sysClr>
    </a:solidFill>
    <a:ln w="9525" cap="flat" cmpd="sng" algn="ctr">
      <a:noFill/>
      <a:round/>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765668019103558"/>
          <c:y val="0"/>
          <c:w val="0.47991538065398692"/>
          <c:h val="0.91089848988120903"/>
        </c:manualLayout>
      </c:layout>
      <c:barChart>
        <c:barDir val="bar"/>
        <c:grouping val="percentStacked"/>
        <c:varyColors val="0"/>
        <c:ser>
          <c:idx val="0"/>
          <c:order val="0"/>
          <c:tx>
            <c:strRef>
              <c:f>'q14'!$T$85</c:f>
              <c:strCache>
                <c:ptCount val="1"/>
                <c:pt idx="0">
                  <c:v>0-2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'q14'!$S$86:$S$92</c:f>
              <c:strCache>
                <c:ptCount val="7"/>
                <c:pt idx="0">
                  <c:v>I avoid Doncaster's parks and open spaces at night (n=153)</c:v>
                </c:pt>
                <c:pt idx="1">
                  <c:v>The behaviour of others discourages me from using parks and open spaces in Doncaster (n=153)</c:v>
                </c:pt>
                <c:pt idx="2">
                  <c:v>You don't see people like me exercising in Doncaster's parks and open spaces (n=143)</c:v>
                </c:pt>
                <c:pt idx="3">
                  <c:v>I feel safe in Doncaster’s parks and open spaces all of the time (n=150)</c:v>
                </c:pt>
                <c:pt idx="4">
                  <c:v>Time constraints prevent me from making more use of parks and open spaces in Doncaster (n=153)</c:v>
                </c:pt>
                <c:pt idx="5">
                  <c:v>Parks and open spaces in Doncaster are only enjoyable in the summer months (n=151)</c:v>
                </c:pt>
                <c:pt idx="6">
                  <c:v>I prefer different types of recreation to that on offer in Doncaster's parks and open spaces (n=140)</c:v>
                </c:pt>
              </c:strCache>
            </c:strRef>
          </c:cat>
          <c:val>
            <c:numRef>
              <c:f>'q14'!$T$86:$T$92</c:f>
              <c:numCache>
                <c:formatCode>###0%</c:formatCode>
                <c:ptCount val="7"/>
                <c:pt idx="0">
                  <c:v>3.9215686274509803E-2</c:v>
                </c:pt>
                <c:pt idx="1">
                  <c:v>0.12418300653594772</c:v>
                </c:pt>
                <c:pt idx="2">
                  <c:v>0.15384615384615385</c:v>
                </c:pt>
                <c:pt idx="3">
                  <c:v>0.15333333333333332</c:v>
                </c:pt>
                <c:pt idx="4">
                  <c:v>0.21568627450980393</c:v>
                </c:pt>
                <c:pt idx="5">
                  <c:v>0.29801324503311261</c:v>
                </c:pt>
                <c:pt idx="6">
                  <c:v>0.17857142857142858</c:v>
                </c:pt>
              </c:numCache>
            </c:numRef>
          </c:val>
          <c:extLst>
            <c:ext xmlns:c16="http://schemas.microsoft.com/office/drawing/2014/chart" uri="{C3380CC4-5D6E-409C-BE32-E72D297353CC}">
              <c16:uniqueId val="{00000001-5B76-4D03-A3A2-C4BC2A79683B}"/>
            </c:ext>
          </c:extLst>
        </c:ser>
        <c:ser>
          <c:idx val="1"/>
          <c:order val="1"/>
          <c:tx>
            <c:strRef>
              <c:f>'q14'!$U$85</c:f>
              <c:strCache>
                <c:ptCount val="1"/>
                <c:pt idx="0">
                  <c:v>3-4</c:v>
                </c:pt>
              </c:strCache>
            </c:strRef>
          </c:tx>
          <c:spPr>
            <a:solidFill>
              <a:schemeClr val="accent4"/>
            </a:solidFill>
            <a:ln>
              <a:noFill/>
            </a:ln>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B76-4D03-A3A2-C4BC2A79683B}"/>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76-4D03-A3A2-C4BC2A79683B}"/>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76-4D03-A3A2-C4BC2A79683B}"/>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B76-4D03-A3A2-C4BC2A79683B}"/>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B76-4D03-A3A2-C4BC2A79683B}"/>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B76-4D03-A3A2-C4BC2A79683B}"/>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B76-4D03-A3A2-C4BC2A79683B}"/>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B76-4D03-A3A2-C4BC2A79683B}"/>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B76-4D03-A3A2-C4BC2A79683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'q14'!$S$86:$S$92</c:f>
              <c:strCache>
                <c:ptCount val="7"/>
                <c:pt idx="0">
                  <c:v>I avoid Doncaster's parks and open spaces at night (n=153)</c:v>
                </c:pt>
                <c:pt idx="1">
                  <c:v>The behaviour of others discourages me from using parks and open spaces in Doncaster (n=153)</c:v>
                </c:pt>
                <c:pt idx="2">
                  <c:v>You don't see people like me exercising in Doncaster's parks and open spaces (n=143)</c:v>
                </c:pt>
                <c:pt idx="3">
                  <c:v>I feel safe in Doncaster’s parks and open spaces all of the time (n=150)</c:v>
                </c:pt>
                <c:pt idx="4">
                  <c:v>Time constraints prevent me from making more use of parks and open spaces in Doncaster (n=153)</c:v>
                </c:pt>
                <c:pt idx="5">
                  <c:v>Parks and open spaces in Doncaster are only enjoyable in the summer months (n=151)</c:v>
                </c:pt>
                <c:pt idx="6">
                  <c:v>I prefer different types of recreation to that on offer in Doncaster's parks and open spaces (n=140)</c:v>
                </c:pt>
              </c:strCache>
            </c:strRef>
          </c:cat>
          <c:val>
            <c:numRef>
              <c:f>'q14'!$U$86:$U$92</c:f>
              <c:numCache>
                <c:formatCode>###0%</c:formatCode>
                <c:ptCount val="7"/>
                <c:pt idx="0">
                  <c:v>2.6143790849673203E-2</c:v>
                </c:pt>
                <c:pt idx="1">
                  <c:v>9.8039215686274522E-2</c:v>
                </c:pt>
                <c:pt idx="2">
                  <c:v>0.16083916083916083</c:v>
                </c:pt>
                <c:pt idx="3">
                  <c:v>0.17333333333333337</c:v>
                </c:pt>
                <c:pt idx="4">
                  <c:v>0.1111111111111111</c:v>
                </c:pt>
                <c:pt idx="5">
                  <c:v>0.11258278145695363</c:v>
                </c:pt>
                <c:pt idx="6">
                  <c:v>0.12857142857142856</c:v>
                </c:pt>
              </c:numCache>
            </c:numRef>
          </c:val>
          <c:extLst>
            <c:ext xmlns:c16="http://schemas.microsoft.com/office/drawing/2014/chart" uri="{C3380CC4-5D6E-409C-BE32-E72D297353CC}">
              <c16:uniqueId val="{0000000B-5B76-4D03-A3A2-C4BC2A79683B}"/>
            </c:ext>
          </c:extLst>
        </c:ser>
        <c:ser>
          <c:idx val="2"/>
          <c:order val="2"/>
          <c:tx>
            <c:strRef>
              <c:f>'q14'!$V$85</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'q14'!$S$86:$S$92</c:f>
              <c:strCache>
                <c:ptCount val="7"/>
                <c:pt idx="0">
                  <c:v>I avoid Doncaster's parks and open spaces at night (n=153)</c:v>
                </c:pt>
                <c:pt idx="1">
                  <c:v>The behaviour of others discourages me from using parks and open spaces in Doncaster (n=153)</c:v>
                </c:pt>
                <c:pt idx="2">
                  <c:v>You don't see people like me exercising in Doncaster's parks and open spaces (n=143)</c:v>
                </c:pt>
                <c:pt idx="3">
                  <c:v>I feel safe in Doncaster’s parks and open spaces all of the time (n=150)</c:v>
                </c:pt>
                <c:pt idx="4">
                  <c:v>Time constraints prevent me from making more use of parks and open spaces in Doncaster (n=153)</c:v>
                </c:pt>
                <c:pt idx="5">
                  <c:v>Parks and open spaces in Doncaster are only enjoyable in the summer months (n=151)</c:v>
                </c:pt>
                <c:pt idx="6">
                  <c:v>I prefer different types of recreation to that on offer in Doncaster's parks and open spaces (n=140)</c:v>
                </c:pt>
              </c:strCache>
            </c:strRef>
          </c:cat>
          <c:val>
            <c:numRef>
              <c:f>'q14'!$V$86:$V$92</c:f>
              <c:numCache>
                <c:formatCode>###0%</c:formatCode>
                <c:ptCount val="7"/>
                <c:pt idx="0">
                  <c:v>8.4967320261437912E-2</c:v>
                </c:pt>
                <c:pt idx="1">
                  <c:v>0.13725490196078433</c:v>
                </c:pt>
                <c:pt idx="2">
                  <c:v>0.13986013986013987</c:v>
                </c:pt>
                <c:pt idx="3">
                  <c:v>0.14666666666666667</c:v>
                </c:pt>
                <c:pt idx="4">
                  <c:v>0.17647058823529413</c:v>
                </c:pt>
                <c:pt idx="5">
                  <c:v>0.15231788079470199</c:v>
                </c:pt>
                <c:pt idx="6">
                  <c:v>0.26428571428571429</c:v>
                </c:pt>
              </c:numCache>
            </c:numRef>
          </c:val>
          <c:extLst>
            <c:ext xmlns:c16="http://schemas.microsoft.com/office/drawing/2014/chart" uri="{C3380CC4-5D6E-409C-BE32-E72D297353CC}">
              <c16:uniqueId val="{0000000D-5B76-4D03-A3A2-C4BC2A79683B}"/>
            </c:ext>
          </c:extLst>
        </c:ser>
        <c:ser>
          <c:idx val="3"/>
          <c:order val="3"/>
          <c:tx>
            <c:strRef>
              <c:f>'q14'!$W$85</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'q14'!$S$86:$S$92</c:f>
              <c:strCache>
                <c:ptCount val="7"/>
                <c:pt idx="0">
                  <c:v>I avoid Doncaster's parks and open spaces at night (n=153)</c:v>
                </c:pt>
                <c:pt idx="1">
                  <c:v>The behaviour of others discourages me from using parks and open spaces in Doncaster (n=153)</c:v>
                </c:pt>
                <c:pt idx="2">
                  <c:v>You don't see people like me exercising in Doncaster's parks and open spaces (n=143)</c:v>
                </c:pt>
                <c:pt idx="3">
                  <c:v>I feel safe in Doncaster’s parks and open spaces all of the time (n=150)</c:v>
                </c:pt>
                <c:pt idx="4">
                  <c:v>Time constraints prevent me from making more use of parks and open spaces in Doncaster (n=153)</c:v>
                </c:pt>
                <c:pt idx="5">
                  <c:v>Parks and open spaces in Doncaster are only enjoyable in the summer months (n=151)</c:v>
                </c:pt>
                <c:pt idx="6">
                  <c:v>I prefer different types of recreation to that on offer in Doncaster's parks and open spaces (n=140)</c:v>
                </c:pt>
              </c:strCache>
            </c:strRef>
          </c:cat>
          <c:val>
            <c:numRef>
              <c:f>'q14'!$W$86:$W$92</c:f>
              <c:numCache>
                <c:formatCode>###0%</c:formatCode>
                <c:ptCount val="7"/>
                <c:pt idx="0">
                  <c:v>8.4967320261437912E-2</c:v>
                </c:pt>
                <c:pt idx="1">
                  <c:v>0.22875816993464052</c:v>
                </c:pt>
                <c:pt idx="2">
                  <c:v>0.16783216783216784</c:v>
                </c:pt>
                <c:pt idx="3">
                  <c:v>0.24666666666666667</c:v>
                </c:pt>
                <c:pt idx="4">
                  <c:v>0.25490196078431371</c:v>
                </c:pt>
                <c:pt idx="5">
                  <c:v>0.18543046357615892</c:v>
                </c:pt>
                <c:pt idx="6">
                  <c:v>0.18571428571428572</c:v>
                </c:pt>
              </c:numCache>
            </c:numRef>
          </c:val>
          <c:extLst>
            <c:ext xmlns:c16="http://schemas.microsoft.com/office/drawing/2014/chart" uri="{C3380CC4-5D6E-409C-BE32-E72D297353CC}">
              <c16:uniqueId val="{0000000E-5B76-4D03-A3A2-C4BC2A79683B}"/>
            </c:ext>
          </c:extLst>
        </c:ser>
        <c:ser>
          <c:idx val="4"/>
          <c:order val="4"/>
          <c:tx>
            <c:strRef>
              <c:f>'q14'!$X$85</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'q14'!$S$86:$S$92</c:f>
              <c:strCache>
                <c:ptCount val="7"/>
                <c:pt idx="0">
                  <c:v>I avoid Doncaster's parks and open spaces at night (n=153)</c:v>
                </c:pt>
                <c:pt idx="1">
                  <c:v>The behaviour of others discourages me from using parks and open spaces in Doncaster (n=153)</c:v>
                </c:pt>
                <c:pt idx="2">
                  <c:v>You don't see people like me exercising in Doncaster's parks and open spaces (n=143)</c:v>
                </c:pt>
                <c:pt idx="3">
                  <c:v>I feel safe in Doncaster’s parks and open spaces all of the time (n=150)</c:v>
                </c:pt>
                <c:pt idx="4">
                  <c:v>Time constraints prevent me from making more use of parks and open spaces in Doncaster (n=153)</c:v>
                </c:pt>
                <c:pt idx="5">
                  <c:v>Parks and open spaces in Doncaster are only enjoyable in the summer months (n=151)</c:v>
                </c:pt>
                <c:pt idx="6">
                  <c:v>I prefer different types of recreation to that on offer in Doncaster's parks and open spaces (n=140)</c:v>
                </c:pt>
              </c:strCache>
            </c:strRef>
          </c:cat>
          <c:val>
            <c:numRef>
              <c:f>'q14'!$X$86:$X$92</c:f>
              <c:numCache>
                <c:formatCode>###0%</c:formatCode>
                <c:ptCount val="7"/>
                <c:pt idx="0">
                  <c:v>0.76470588235294112</c:v>
                </c:pt>
                <c:pt idx="1">
                  <c:v>0.41176470588235292</c:v>
                </c:pt>
                <c:pt idx="2">
                  <c:v>0.3776223776223776</c:v>
                </c:pt>
                <c:pt idx="3">
                  <c:v>0.28000000000000003</c:v>
                </c:pt>
                <c:pt idx="4">
                  <c:v>0.24183006535947713</c:v>
                </c:pt>
                <c:pt idx="5">
                  <c:v>0.25165562913907286</c:v>
                </c:pt>
                <c:pt idx="6">
                  <c:v>0.24285714285714285</c:v>
                </c:pt>
              </c:numCache>
            </c:numRef>
          </c:val>
          <c:extLst>
            <c:ext xmlns:c16="http://schemas.microsoft.com/office/drawing/2014/chart" uri="{C3380CC4-5D6E-409C-BE32-E72D297353CC}">
              <c16:uniqueId val="{0000000F-5B76-4D03-A3A2-C4BC2A79683B}"/>
            </c:ext>
          </c:extLst>
        </c:ser>
        <c:ser>
          <c:idx val="5"/>
          <c:order val="5"/>
          <c:tx>
            <c:strRef>
              <c:f>'q14'!$Y$85</c:f>
              <c:strCache>
                <c:ptCount val="1"/>
              </c:strCache>
            </c:strRef>
          </c:tx>
          <c:spPr>
            <a:noFill/>
            <a:ln>
              <a:noFill/>
            </a:ln>
            <a:effectLst/>
          </c:spPr>
          <c:invertIfNegative val="0"/>
          <c:dLbls>
            <c:dLbl>
              <c:idx val="0"/>
              <c:tx>
                <c:rich>
                  <a:bodyPr/>
                  <a:lstStyle/>
                  <a:p>
                    <a:fld id="{C83491D3-7B16-4AB5-A26E-69321EB39EA3}" type="CELLRANGE">
                      <a:rPr lang="en-US" dirty="0"/>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5B76-4D03-A3A2-C4BC2A79683B}"/>
                </c:ext>
              </c:extLst>
            </c:dLbl>
            <c:dLbl>
              <c:idx val="1"/>
              <c:tx>
                <c:rich>
                  <a:bodyPr/>
                  <a:lstStyle/>
                  <a:p>
                    <a:fld id="{3DFA1B0B-8578-414A-8E70-E03AD85855DF}"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5B76-4D03-A3A2-C4BC2A79683B}"/>
                </c:ext>
              </c:extLst>
            </c:dLbl>
            <c:dLbl>
              <c:idx val="2"/>
              <c:tx>
                <c:rich>
                  <a:bodyPr/>
                  <a:lstStyle/>
                  <a:p>
                    <a:fld id="{36B6DE44-6016-4571-87FC-A644D75884FE}"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5B76-4D03-A3A2-C4BC2A79683B}"/>
                </c:ext>
              </c:extLst>
            </c:dLbl>
            <c:dLbl>
              <c:idx val="3"/>
              <c:tx>
                <c:rich>
                  <a:bodyPr/>
                  <a:lstStyle/>
                  <a:p>
                    <a:fld id="{61CA1F7C-11A1-400B-B37D-9D012A78004E}"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5B76-4D03-A3A2-C4BC2A79683B}"/>
                </c:ext>
              </c:extLst>
            </c:dLbl>
            <c:dLbl>
              <c:idx val="4"/>
              <c:tx>
                <c:rich>
                  <a:bodyPr/>
                  <a:lstStyle/>
                  <a:p>
                    <a:fld id="{05E0AEF6-5B86-4222-8BF6-019B1ADF5DCB}"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5B76-4D03-A3A2-C4BC2A79683B}"/>
                </c:ext>
              </c:extLst>
            </c:dLbl>
            <c:dLbl>
              <c:idx val="5"/>
              <c:tx>
                <c:rich>
                  <a:bodyPr/>
                  <a:lstStyle/>
                  <a:p>
                    <a:fld id="{8EDFA277-A303-4F06-95A9-DB80B67BB327}"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5B76-4D03-A3A2-C4BC2A79683B}"/>
                </c:ext>
              </c:extLst>
            </c:dLbl>
            <c:dLbl>
              <c:idx val="6"/>
              <c:tx>
                <c:rich>
                  <a:bodyPr/>
                  <a:lstStyle/>
                  <a:p>
                    <a:fld id="{EDCC6657-DFB9-4EF0-9311-2B4B127D85A0}"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5B76-4D03-A3A2-C4BC2A79683B}"/>
                </c:ext>
              </c:extLst>
            </c:dLbl>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'q14'!$S$86:$S$92</c:f>
              <c:strCache>
                <c:ptCount val="7"/>
                <c:pt idx="0">
                  <c:v>I avoid Doncaster's parks and open spaces at night (n=153)</c:v>
                </c:pt>
                <c:pt idx="1">
                  <c:v>The behaviour of others discourages me from using parks and open spaces in Doncaster (n=153)</c:v>
                </c:pt>
                <c:pt idx="2">
                  <c:v>You don't see people like me exercising in Doncaster's parks and open spaces (n=143)</c:v>
                </c:pt>
                <c:pt idx="3">
                  <c:v>I feel safe in Doncaster’s parks and open spaces all of the time (n=150)</c:v>
                </c:pt>
                <c:pt idx="4">
                  <c:v>Time constraints prevent me from making more use of parks and open spaces in Doncaster (n=153)</c:v>
                </c:pt>
                <c:pt idx="5">
                  <c:v>Parks and open spaces in Doncaster are only enjoyable in the summer months (n=151)</c:v>
                </c:pt>
                <c:pt idx="6">
                  <c:v>I prefer different types of recreation to that on offer in Doncaster's parks and open spaces (n=140)</c:v>
                </c:pt>
              </c:strCache>
            </c:strRef>
          </c:cat>
          <c:val>
            <c:numRef>
              <c:f>'q14'!$Y$86:$Y$92</c:f>
              <c:numCache>
                <c:formatCode>###0%</c:formatCode>
                <c:ptCount val="7"/>
                <c:pt idx="0">
                  <c:v>0.01</c:v>
                </c:pt>
                <c:pt idx="1">
                  <c:v>0.01</c:v>
                </c:pt>
                <c:pt idx="2">
                  <c:v>0.01</c:v>
                </c:pt>
                <c:pt idx="3">
                  <c:v>0.01</c:v>
                </c:pt>
                <c:pt idx="4">
                  <c:v>0.01</c:v>
                </c:pt>
                <c:pt idx="5">
                  <c:v>0.01</c:v>
                </c:pt>
                <c:pt idx="6">
                  <c:v>0.01</c:v>
                </c:pt>
              </c:numCache>
            </c:numRef>
          </c:val>
          <c:extLst>
            <c:ext xmlns:c15="http://schemas.microsoft.com/office/drawing/2012/chart" uri="{02D57815-91ED-43cb-92C2-25804820EDAC}">
              <c15:datalabelsRange>
                <c15:f>'q14'!$Z$86:$Z$92</c15:f>
                <c15:dlblRangeCache>
                  <c:ptCount val="7"/>
                  <c:pt idx="0">
                    <c:v>85%</c:v>
                  </c:pt>
                  <c:pt idx="1">
                    <c:v>64%</c:v>
                  </c:pt>
                  <c:pt idx="2">
                    <c:v>55%</c:v>
                  </c:pt>
                  <c:pt idx="3">
                    <c:v>53%</c:v>
                  </c:pt>
                  <c:pt idx="4">
                    <c:v>50%</c:v>
                  </c:pt>
                  <c:pt idx="5">
                    <c:v>44%</c:v>
                  </c:pt>
                  <c:pt idx="6">
                    <c:v>43%</c:v>
                  </c:pt>
                </c15:dlblRangeCache>
              </c15:datalabelsRange>
            </c:ext>
            <c:ext xmlns:c16="http://schemas.microsoft.com/office/drawing/2014/chart" uri="{C3380CC4-5D6E-409C-BE32-E72D297353CC}">
              <c16:uniqueId val="{00000018-5B76-4D03-A3A2-C4BC2A79683B}"/>
            </c:ext>
          </c:extLst>
        </c:ser>
        <c:dLbls>
          <c:showLegendKey val="0"/>
          <c:showVal val="0"/>
          <c:showCatName val="0"/>
          <c:showSerName val="0"/>
          <c:showPercent val="0"/>
          <c:showBubbleSize val="0"/>
        </c:dLbls>
        <c:gapWidth val="50"/>
        <c:overlap val="100"/>
        <c:axId val="795007528"/>
        <c:axId val="795010664"/>
      </c:barChart>
      <c:catAx>
        <c:axId val="795007528"/>
        <c:scaling>
          <c:orientation val="maxMin"/>
        </c:scaling>
        <c:delete val="0"/>
        <c:axPos val="l"/>
        <c:numFmt formatCode="General" sourceLinked="1"/>
        <c:majorTickMark val="none"/>
        <c:minorTickMark val="none"/>
        <c:tickLblPos val="nextTo"/>
        <c:spPr>
          <a:solidFill>
            <a:sysClr val="window" lastClr="FFFFFF"/>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10664"/>
        <c:crosses val="autoZero"/>
        <c:auto val="1"/>
        <c:lblAlgn val="ctr"/>
        <c:lblOffset val="100"/>
        <c:noMultiLvlLbl val="0"/>
      </c:catAx>
      <c:valAx>
        <c:axId val="795010664"/>
        <c:scaling>
          <c:orientation val="minMax"/>
        </c:scaling>
        <c:delete val="1"/>
        <c:axPos val="t"/>
        <c:numFmt formatCode="0%" sourceLinked="1"/>
        <c:majorTickMark val="none"/>
        <c:minorTickMark val="none"/>
        <c:tickLblPos val="nextTo"/>
        <c:crossAx val="795007528"/>
        <c:crosses val="autoZero"/>
        <c:crossBetween val="between"/>
      </c:valAx>
      <c:spPr>
        <a:noFill/>
        <a:ln>
          <a:noFill/>
        </a:ln>
        <a:effectLst/>
      </c:spPr>
    </c:plotArea>
    <c:legend>
      <c:legendPos val="b"/>
      <c:layout>
        <c:manualLayout>
          <c:xMode val="edge"/>
          <c:yMode val="edge"/>
          <c:x val="0.50547681539807521"/>
          <c:y val="0.92346874410329671"/>
          <c:w val="0.43278756804877822"/>
          <c:h val="4.4821030837280805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ysClr val="window" lastClr="FFFFFF">
        <a:alpha val="92000"/>
      </a:sysClr>
    </a:solidFill>
    <a:ln w="9525" cap="flat" cmpd="sng" algn="ctr">
      <a:noFill/>
      <a:round/>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519682770855023"/>
          <c:y val="2.9216467463479414E-2"/>
          <c:w val="0.44084824444121468"/>
          <c:h val="0.88080977925568071"/>
        </c:manualLayout>
      </c:layout>
      <c:barChart>
        <c:barDir val="bar"/>
        <c:grouping val="percentStacked"/>
        <c:varyColors val="0"/>
        <c:ser>
          <c:idx val="0"/>
          <c:order val="0"/>
          <c:tx>
            <c:strRef>
              <c:f>'q14'!$T$94</c:f>
              <c:strCache>
                <c:ptCount val="1"/>
                <c:pt idx="0">
                  <c:v>0-2</c:v>
                </c:pt>
              </c:strCache>
            </c:strRef>
          </c:tx>
          <c:spPr>
            <a:solidFill>
              <a:schemeClr val="accent3"/>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1-9DE4-4604-9706-AF27A9668CE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'q14'!$S$95:$S$99</c:f>
              <c:strCache>
                <c:ptCount val="5"/>
                <c:pt idx="0">
                  <c:v>I would attend entertainment events in Doncaster's parks and open spaces (n=151)</c:v>
                </c:pt>
                <c:pt idx="1">
                  <c:v>Parks and open spaces need to be about more than physical activity and playing (n=149)</c:v>
                </c:pt>
                <c:pt idx="2">
                  <c:v>I would make more use of parks and open spaces in Doncaster if they were more welcoming in appearance (n=153)</c:v>
                </c:pt>
                <c:pt idx="3">
                  <c:v>I would attend education events in Doncaster's parks and open spaces (n=144)</c:v>
                </c:pt>
                <c:pt idx="4">
                  <c:v>I would participate in physical activity in Doncaster's parks and open spaces if there were organised sessions (n=146)</c:v>
                </c:pt>
              </c:strCache>
            </c:strRef>
          </c:cat>
          <c:val>
            <c:numRef>
              <c:f>'q14'!$T$95:$T$99</c:f>
              <c:numCache>
                <c:formatCode>###0%</c:formatCode>
                <c:ptCount val="5"/>
                <c:pt idx="0">
                  <c:v>7.2847682119205295E-2</c:v>
                </c:pt>
                <c:pt idx="1">
                  <c:v>6.0402684563758392E-2</c:v>
                </c:pt>
                <c:pt idx="2">
                  <c:v>0.1111111111111111</c:v>
                </c:pt>
                <c:pt idx="3">
                  <c:v>0.10416666666666669</c:v>
                </c:pt>
                <c:pt idx="4">
                  <c:v>0.21917808219178081</c:v>
                </c:pt>
              </c:numCache>
            </c:numRef>
          </c:val>
          <c:extLst>
            <c:ext xmlns:c16="http://schemas.microsoft.com/office/drawing/2014/chart" uri="{C3380CC4-5D6E-409C-BE32-E72D297353CC}">
              <c16:uniqueId val="{00000002-9DE4-4604-9706-AF27A9668CE7}"/>
            </c:ext>
          </c:extLst>
        </c:ser>
        <c:ser>
          <c:idx val="1"/>
          <c:order val="1"/>
          <c:tx>
            <c:strRef>
              <c:f>'q14'!$U$94</c:f>
              <c:strCache>
                <c:ptCount val="1"/>
                <c:pt idx="0">
                  <c:v>3-4</c:v>
                </c:pt>
              </c:strCache>
            </c:strRef>
          </c:tx>
          <c:spPr>
            <a:solidFill>
              <a:schemeClr val="accent4"/>
            </a:solidFill>
            <a:ln>
              <a:noFill/>
            </a:ln>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E4-4604-9706-AF27A9668CE7}"/>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DE4-4604-9706-AF27A9668CE7}"/>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DE4-4604-9706-AF27A9668CE7}"/>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582-4FF1-A9D6-9FD223F89305}"/>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DE4-4604-9706-AF27A9668CE7}"/>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DE4-4604-9706-AF27A9668CE7}"/>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DE4-4604-9706-AF27A9668CE7}"/>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DE4-4604-9706-AF27A9668CE7}"/>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DE4-4604-9706-AF27A9668CE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'q14'!$S$95:$S$99</c:f>
              <c:strCache>
                <c:ptCount val="5"/>
                <c:pt idx="0">
                  <c:v>I would attend entertainment events in Doncaster's parks and open spaces (n=151)</c:v>
                </c:pt>
                <c:pt idx="1">
                  <c:v>Parks and open spaces need to be about more than physical activity and playing (n=149)</c:v>
                </c:pt>
                <c:pt idx="2">
                  <c:v>I would make more use of parks and open spaces in Doncaster if they were more welcoming in appearance (n=153)</c:v>
                </c:pt>
                <c:pt idx="3">
                  <c:v>I would attend education events in Doncaster's parks and open spaces (n=144)</c:v>
                </c:pt>
                <c:pt idx="4">
                  <c:v>I would participate in physical activity in Doncaster's parks and open spaces if there were organised sessions (n=146)</c:v>
                </c:pt>
              </c:strCache>
            </c:strRef>
          </c:cat>
          <c:val>
            <c:numRef>
              <c:f>'q14'!$U$95:$U$99</c:f>
              <c:numCache>
                <c:formatCode>###0%</c:formatCode>
                <c:ptCount val="5"/>
                <c:pt idx="0">
                  <c:v>3.9735099337748346E-2</c:v>
                </c:pt>
                <c:pt idx="1">
                  <c:v>8.0536912751677847E-2</c:v>
                </c:pt>
                <c:pt idx="2">
                  <c:v>7.1895424836601302E-2</c:v>
                </c:pt>
                <c:pt idx="3">
                  <c:v>6.9444444444444448E-2</c:v>
                </c:pt>
                <c:pt idx="4">
                  <c:v>0.12328767123287671</c:v>
                </c:pt>
              </c:numCache>
            </c:numRef>
          </c:val>
          <c:extLst>
            <c:ext xmlns:c16="http://schemas.microsoft.com/office/drawing/2014/chart" uri="{C3380CC4-5D6E-409C-BE32-E72D297353CC}">
              <c16:uniqueId val="{0000000B-9DE4-4604-9706-AF27A9668CE7}"/>
            </c:ext>
          </c:extLst>
        </c:ser>
        <c:ser>
          <c:idx val="2"/>
          <c:order val="2"/>
          <c:tx>
            <c:strRef>
              <c:f>'q14'!$V$94</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'q14'!$S$95:$S$99</c:f>
              <c:strCache>
                <c:ptCount val="5"/>
                <c:pt idx="0">
                  <c:v>I would attend entertainment events in Doncaster's parks and open spaces (n=151)</c:v>
                </c:pt>
                <c:pt idx="1">
                  <c:v>Parks and open spaces need to be about more than physical activity and playing (n=149)</c:v>
                </c:pt>
                <c:pt idx="2">
                  <c:v>I would make more use of parks and open spaces in Doncaster if they were more welcoming in appearance (n=153)</c:v>
                </c:pt>
                <c:pt idx="3">
                  <c:v>I would attend education events in Doncaster's parks and open spaces (n=144)</c:v>
                </c:pt>
                <c:pt idx="4">
                  <c:v>I would participate in physical activity in Doncaster's parks and open spaces if there were organised sessions (n=146)</c:v>
                </c:pt>
              </c:strCache>
            </c:strRef>
          </c:cat>
          <c:val>
            <c:numRef>
              <c:f>'q14'!$V$95:$V$99</c:f>
              <c:numCache>
                <c:formatCode>###0%</c:formatCode>
                <c:ptCount val="5"/>
                <c:pt idx="0">
                  <c:v>7.2847682119205295E-2</c:v>
                </c:pt>
                <c:pt idx="1">
                  <c:v>0.14093959731543623</c:v>
                </c:pt>
                <c:pt idx="2">
                  <c:v>0.17647058823529413</c:v>
                </c:pt>
                <c:pt idx="3">
                  <c:v>0.19444444444444448</c:v>
                </c:pt>
                <c:pt idx="4">
                  <c:v>0.17123287671232876</c:v>
                </c:pt>
              </c:numCache>
            </c:numRef>
          </c:val>
          <c:extLst>
            <c:ext xmlns:c16="http://schemas.microsoft.com/office/drawing/2014/chart" uri="{C3380CC4-5D6E-409C-BE32-E72D297353CC}">
              <c16:uniqueId val="{0000000D-9DE4-4604-9706-AF27A9668CE7}"/>
            </c:ext>
          </c:extLst>
        </c:ser>
        <c:ser>
          <c:idx val="3"/>
          <c:order val="3"/>
          <c:tx>
            <c:strRef>
              <c:f>'q14'!$W$94</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'q14'!$S$95:$S$99</c:f>
              <c:strCache>
                <c:ptCount val="5"/>
                <c:pt idx="0">
                  <c:v>I would attend entertainment events in Doncaster's parks and open spaces (n=151)</c:v>
                </c:pt>
                <c:pt idx="1">
                  <c:v>Parks and open spaces need to be about more than physical activity and playing (n=149)</c:v>
                </c:pt>
                <c:pt idx="2">
                  <c:v>I would make more use of parks and open spaces in Doncaster if they were more welcoming in appearance (n=153)</c:v>
                </c:pt>
                <c:pt idx="3">
                  <c:v>I would attend education events in Doncaster's parks and open spaces (n=144)</c:v>
                </c:pt>
                <c:pt idx="4">
                  <c:v>I would participate in physical activity in Doncaster's parks and open spaces if there were organised sessions (n=146)</c:v>
                </c:pt>
              </c:strCache>
            </c:strRef>
          </c:cat>
          <c:val>
            <c:numRef>
              <c:f>'q14'!$W$95:$W$99</c:f>
              <c:numCache>
                <c:formatCode>###0%</c:formatCode>
                <c:ptCount val="5"/>
                <c:pt idx="0">
                  <c:v>0.22516556291390727</c:v>
                </c:pt>
                <c:pt idx="1">
                  <c:v>0.22818791946308725</c:v>
                </c:pt>
                <c:pt idx="2">
                  <c:v>0.22875816993464052</c:v>
                </c:pt>
                <c:pt idx="3">
                  <c:v>0.19444444444444448</c:v>
                </c:pt>
                <c:pt idx="4">
                  <c:v>0.17123287671232876</c:v>
                </c:pt>
              </c:numCache>
            </c:numRef>
          </c:val>
          <c:extLst>
            <c:ext xmlns:c16="http://schemas.microsoft.com/office/drawing/2014/chart" uri="{C3380CC4-5D6E-409C-BE32-E72D297353CC}">
              <c16:uniqueId val="{0000000E-9DE4-4604-9706-AF27A9668CE7}"/>
            </c:ext>
          </c:extLst>
        </c:ser>
        <c:ser>
          <c:idx val="4"/>
          <c:order val="4"/>
          <c:tx>
            <c:strRef>
              <c:f>'q14'!$X$94</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'q14'!$S$95:$S$99</c:f>
              <c:strCache>
                <c:ptCount val="5"/>
                <c:pt idx="0">
                  <c:v>I would attend entertainment events in Doncaster's parks and open spaces (n=151)</c:v>
                </c:pt>
                <c:pt idx="1">
                  <c:v>Parks and open spaces need to be about more than physical activity and playing (n=149)</c:v>
                </c:pt>
                <c:pt idx="2">
                  <c:v>I would make more use of parks and open spaces in Doncaster if they were more welcoming in appearance (n=153)</c:v>
                </c:pt>
                <c:pt idx="3">
                  <c:v>I would attend education events in Doncaster's parks and open spaces (n=144)</c:v>
                </c:pt>
                <c:pt idx="4">
                  <c:v>I would participate in physical activity in Doncaster's parks and open spaces if there were organised sessions (n=146)</c:v>
                </c:pt>
              </c:strCache>
            </c:strRef>
          </c:cat>
          <c:val>
            <c:numRef>
              <c:f>'q14'!$X$95:$X$99</c:f>
              <c:numCache>
                <c:formatCode>###0%</c:formatCode>
                <c:ptCount val="5"/>
                <c:pt idx="0">
                  <c:v>0.58940397350993379</c:v>
                </c:pt>
                <c:pt idx="1">
                  <c:v>0.48993288590604034</c:v>
                </c:pt>
                <c:pt idx="2">
                  <c:v>0.41176470588235292</c:v>
                </c:pt>
                <c:pt idx="3">
                  <c:v>0.4375</c:v>
                </c:pt>
                <c:pt idx="4">
                  <c:v>0.31506849315068491</c:v>
                </c:pt>
              </c:numCache>
            </c:numRef>
          </c:val>
          <c:extLst>
            <c:ext xmlns:c16="http://schemas.microsoft.com/office/drawing/2014/chart" uri="{C3380CC4-5D6E-409C-BE32-E72D297353CC}">
              <c16:uniqueId val="{0000000F-9DE4-4604-9706-AF27A9668CE7}"/>
            </c:ext>
          </c:extLst>
        </c:ser>
        <c:ser>
          <c:idx val="5"/>
          <c:order val="5"/>
          <c:tx>
            <c:strRef>
              <c:f>'q14'!$Y$94</c:f>
              <c:strCache>
                <c:ptCount val="1"/>
              </c:strCache>
            </c:strRef>
          </c:tx>
          <c:spPr>
            <a:noFill/>
            <a:ln>
              <a:noFill/>
            </a:ln>
            <a:effectLst/>
          </c:spPr>
          <c:invertIfNegative val="0"/>
          <c:dLbls>
            <c:dLbl>
              <c:idx val="0"/>
              <c:tx>
                <c:rich>
                  <a:bodyPr/>
                  <a:lstStyle/>
                  <a:p>
                    <a:fld id="{C2E3D1B9-2EF7-4A67-A4EA-0871D84A834B}" type="CELLRANGE">
                      <a:rPr lang="en-US" dirty="0"/>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9DE4-4604-9706-AF27A9668CE7}"/>
                </c:ext>
              </c:extLst>
            </c:dLbl>
            <c:dLbl>
              <c:idx val="1"/>
              <c:tx>
                <c:rich>
                  <a:bodyPr/>
                  <a:lstStyle/>
                  <a:p>
                    <a:fld id="{6CD7EBFE-2783-4AB1-9C90-044698671DB4}"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9DE4-4604-9706-AF27A9668CE7}"/>
                </c:ext>
              </c:extLst>
            </c:dLbl>
            <c:dLbl>
              <c:idx val="2"/>
              <c:tx>
                <c:rich>
                  <a:bodyPr/>
                  <a:lstStyle/>
                  <a:p>
                    <a:fld id="{C0178D49-3376-46E9-8C41-99A59F2D92B5}"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DE4-4604-9706-AF27A9668CE7}"/>
                </c:ext>
              </c:extLst>
            </c:dLbl>
            <c:dLbl>
              <c:idx val="3"/>
              <c:tx>
                <c:rich>
                  <a:bodyPr/>
                  <a:lstStyle/>
                  <a:p>
                    <a:fld id="{94990CF1-24C8-4C74-B602-88E1E9EB7A3C}"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9DE4-4604-9706-AF27A9668CE7}"/>
                </c:ext>
              </c:extLst>
            </c:dLbl>
            <c:dLbl>
              <c:idx val="4"/>
              <c:tx>
                <c:rich>
                  <a:bodyPr/>
                  <a:lstStyle/>
                  <a:p>
                    <a:fld id="{3AC8A2C9-47E7-4AEA-8B5F-35623EB06551}"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9DE4-4604-9706-AF27A9668CE7}"/>
                </c:ext>
              </c:extLst>
            </c:dLbl>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'q14'!$S$95:$S$99</c:f>
              <c:strCache>
                <c:ptCount val="5"/>
                <c:pt idx="0">
                  <c:v>I would attend entertainment events in Doncaster's parks and open spaces (n=151)</c:v>
                </c:pt>
                <c:pt idx="1">
                  <c:v>Parks and open spaces need to be about more than physical activity and playing (n=149)</c:v>
                </c:pt>
                <c:pt idx="2">
                  <c:v>I would make more use of parks and open spaces in Doncaster if they were more welcoming in appearance (n=153)</c:v>
                </c:pt>
                <c:pt idx="3">
                  <c:v>I would attend education events in Doncaster's parks and open spaces (n=144)</c:v>
                </c:pt>
                <c:pt idx="4">
                  <c:v>I would participate in physical activity in Doncaster's parks and open spaces if there were organised sessions (n=146)</c:v>
                </c:pt>
              </c:strCache>
            </c:strRef>
          </c:cat>
          <c:val>
            <c:numRef>
              <c:f>'q14'!$Y$95:$Y$99</c:f>
              <c:numCache>
                <c:formatCode>###0%</c:formatCode>
                <c:ptCount val="5"/>
                <c:pt idx="0">
                  <c:v>0.01</c:v>
                </c:pt>
                <c:pt idx="1">
                  <c:v>0.01</c:v>
                </c:pt>
                <c:pt idx="2">
                  <c:v>0.01</c:v>
                </c:pt>
                <c:pt idx="3">
                  <c:v>0.01</c:v>
                </c:pt>
                <c:pt idx="4">
                  <c:v>0.01</c:v>
                </c:pt>
              </c:numCache>
            </c:numRef>
          </c:val>
          <c:extLst>
            <c:ext xmlns:c15="http://schemas.microsoft.com/office/drawing/2012/chart" uri="{02D57815-91ED-43cb-92C2-25804820EDAC}">
              <c15:datalabelsRange>
                <c15:f>'q14'!$Z$95:$Z$99</c15:f>
                <c15:dlblRangeCache>
                  <c:ptCount val="5"/>
                  <c:pt idx="0">
                    <c:v>81%</c:v>
                  </c:pt>
                  <c:pt idx="1">
                    <c:v>72%</c:v>
                  </c:pt>
                  <c:pt idx="2">
                    <c:v>64%</c:v>
                  </c:pt>
                  <c:pt idx="3">
                    <c:v>63%</c:v>
                  </c:pt>
                  <c:pt idx="4">
                    <c:v>49%</c:v>
                  </c:pt>
                </c15:dlblRangeCache>
              </c15:datalabelsRange>
            </c:ext>
            <c:ext xmlns:c16="http://schemas.microsoft.com/office/drawing/2014/chart" uri="{C3380CC4-5D6E-409C-BE32-E72D297353CC}">
              <c16:uniqueId val="{00000015-9DE4-4604-9706-AF27A9668CE7}"/>
            </c:ext>
          </c:extLst>
        </c:ser>
        <c:dLbls>
          <c:showLegendKey val="0"/>
          <c:showVal val="0"/>
          <c:showCatName val="0"/>
          <c:showSerName val="0"/>
          <c:showPercent val="0"/>
          <c:showBubbleSize val="0"/>
        </c:dLbls>
        <c:gapWidth val="50"/>
        <c:overlap val="100"/>
        <c:axId val="795007528"/>
        <c:axId val="795010664"/>
      </c:barChart>
      <c:catAx>
        <c:axId val="795007528"/>
        <c:scaling>
          <c:orientation val="maxMin"/>
        </c:scaling>
        <c:delete val="0"/>
        <c:axPos val="l"/>
        <c:numFmt formatCode="General" sourceLinked="1"/>
        <c:majorTickMark val="none"/>
        <c:minorTickMark val="none"/>
        <c:tickLblPos val="nextTo"/>
        <c:spPr>
          <a:solidFill>
            <a:sysClr val="window" lastClr="FFFFFF"/>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10664"/>
        <c:crosses val="autoZero"/>
        <c:auto val="1"/>
        <c:lblAlgn val="ctr"/>
        <c:lblOffset val="100"/>
        <c:noMultiLvlLbl val="0"/>
      </c:catAx>
      <c:valAx>
        <c:axId val="795010664"/>
        <c:scaling>
          <c:orientation val="minMax"/>
        </c:scaling>
        <c:delete val="1"/>
        <c:axPos val="t"/>
        <c:numFmt formatCode="0%" sourceLinked="1"/>
        <c:majorTickMark val="none"/>
        <c:minorTickMark val="none"/>
        <c:tickLblPos val="nextTo"/>
        <c:crossAx val="795007528"/>
        <c:crosses val="autoZero"/>
        <c:crossBetween val="between"/>
      </c:valAx>
      <c:spPr>
        <a:noFill/>
        <a:ln>
          <a:noFill/>
        </a:ln>
        <a:effectLst/>
      </c:spPr>
    </c:plotArea>
    <c:legend>
      <c:legendPos val="b"/>
      <c:layout>
        <c:manualLayout>
          <c:xMode val="edge"/>
          <c:yMode val="edge"/>
          <c:x val="0.58736072387838678"/>
          <c:y val="0.89530191786415647"/>
          <c:w val="0.31203191883323123"/>
          <c:h val="7.8306812576502197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ysClr val="window" lastClr="FFFFFF">
        <a:alpha val="92000"/>
      </a:sysClr>
    </a:solidFill>
    <a:ln w="9525" cap="flat" cmpd="sng" algn="ctr">
      <a:noFill/>
      <a:round/>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75625043532381"/>
          <c:y val="3.9172790949543054E-2"/>
          <c:w val="0.76179080913815456"/>
          <c:h val="0.82508124861917376"/>
        </c:manualLayout>
      </c:layout>
      <c:barChart>
        <c:barDir val="bar"/>
        <c:grouping val="clustered"/>
        <c:varyColors val="0"/>
        <c:ser>
          <c:idx val="1"/>
          <c:order val="0"/>
          <c:tx>
            <c:strRef>
              <c:f>'q16'!$J$15</c:f>
              <c:strCache>
                <c:ptCount val="1"/>
                <c:pt idx="0">
                  <c:v>Currently volunteer</c:v>
                </c:pt>
              </c:strCache>
            </c:strRef>
          </c:tx>
          <c:spPr>
            <a:solidFill>
              <a:srgbClr val="6D2A62"/>
            </a:solidFill>
            <a:ln>
              <a:noFill/>
            </a:ln>
            <a:effectLst/>
          </c:spPr>
          <c:invertIfNegative val="0"/>
          <c:dLbls>
            <c:dLbl>
              <c:idx val="0"/>
              <c:spPr>
                <a:noFill/>
                <a:ln>
                  <a:no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0-9B97-47D6-9D16-E0BAED6DD275}"/>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1-9B97-47D6-9D16-E0BAED6DD275}"/>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2-9B97-47D6-9D16-E0BAED6DD275}"/>
                </c:ext>
              </c:extLst>
            </c:dLbl>
            <c:dLbl>
              <c:idx val="3"/>
              <c:layout>
                <c:manualLayout>
                  <c:x val="-6.1696392136278831E-2"/>
                  <c:y val="1.0936132983377078E-6"/>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B97-47D6-9D16-E0BAED6DD27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'q16'!$I$16:$I$19</c:f>
              <c:strCache>
                <c:ptCount val="4"/>
                <c:pt idx="0">
                  <c:v>Would volunteer in the future</c:v>
                </c:pt>
                <c:pt idx="1">
                  <c:v>Would possibly volunteer in the future</c:v>
                </c:pt>
                <c:pt idx="2">
                  <c:v>Would not volunteer in the future</c:v>
                </c:pt>
                <c:pt idx="3">
                  <c:v>Not sure</c:v>
                </c:pt>
              </c:strCache>
            </c:strRef>
          </c:cat>
          <c:val>
            <c:numRef>
              <c:f>'q16'!$J$16:$J$19</c:f>
              <c:numCache>
                <c:formatCode>###0%</c:formatCode>
                <c:ptCount val="4"/>
                <c:pt idx="0">
                  <c:v>0.68421052631578949</c:v>
                </c:pt>
                <c:pt idx="1">
                  <c:v>0.26315789473684209</c:v>
                </c:pt>
                <c:pt idx="2">
                  <c:v>0</c:v>
                </c:pt>
                <c:pt idx="3">
                  <c:v>5.2631578947368418E-2</c:v>
                </c:pt>
              </c:numCache>
            </c:numRef>
          </c:val>
          <c:extLst>
            <c:ext xmlns:c16="http://schemas.microsoft.com/office/drawing/2014/chart" uri="{C3380CC4-5D6E-409C-BE32-E72D297353CC}">
              <c16:uniqueId val="{00000004-9B97-47D6-9D16-E0BAED6DD275}"/>
            </c:ext>
          </c:extLst>
        </c:ser>
        <c:ser>
          <c:idx val="0"/>
          <c:order val="1"/>
          <c:tx>
            <c:strRef>
              <c:f>'q16'!$K$15</c:f>
              <c:strCache>
                <c:ptCount val="1"/>
                <c:pt idx="0">
                  <c:v>Do not currently volunteer</c:v>
                </c:pt>
              </c:strCache>
            </c:strRef>
          </c:tx>
          <c:spPr>
            <a:solidFill>
              <a:srgbClr val="69C4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'q16'!$I$16:$I$19</c:f>
              <c:strCache>
                <c:ptCount val="4"/>
                <c:pt idx="0">
                  <c:v>Would volunteer in the future</c:v>
                </c:pt>
                <c:pt idx="1">
                  <c:v>Would possibly volunteer in the future</c:v>
                </c:pt>
                <c:pt idx="2">
                  <c:v>Would not volunteer in the future</c:v>
                </c:pt>
                <c:pt idx="3">
                  <c:v>Not sure</c:v>
                </c:pt>
              </c:strCache>
            </c:strRef>
          </c:cat>
          <c:val>
            <c:numRef>
              <c:f>'q16'!$K$16:$K$19</c:f>
              <c:numCache>
                <c:formatCode>###0%</c:formatCode>
                <c:ptCount val="4"/>
                <c:pt idx="0">
                  <c:v>0.10869565217391304</c:v>
                </c:pt>
                <c:pt idx="1">
                  <c:v>0.39855072463768115</c:v>
                </c:pt>
                <c:pt idx="2">
                  <c:v>0.2608695652173913</c:v>
                </c:pt>
                <c:pt idx="3">
                  <c:v>0.2318840579710145</c:v>
                </c:pt>
              </c:numCache>
            </c:numRef>
          </c:val>
          <c:extLst>
            <c:ext xmlns:c16="http://schemas.microsoft.com/office/drawing/2014/chart" uri="{C3380CC4-5D6E-409C-BE32-E72D297353CC}">
              <c16:uniqueId val="{00000005-9B97-47D6-9D16-E0BAED6DD275}"/>
            </c:ext>
          </c:extLst>
        </c:ser>
        <c:dLbls>
          <c:dLblPos val="outEnd"/>
          <c:showLegendKey val="0"/>
          <c:showVal val="1"/>
          <c:showCatName val="0"/>
          <c:showSerName val="0"/>
          <c:showPercent val="0"/>
          <c:showBubbleSize val="0"/>
        </c:dLbls>
        <c:gapWidth val="60"/>
        <c:axId val="128588975"/>
        <c:axId val="128587311"/>
      </c:barChart>
      <c:catAx>
        <c:axId val="12858897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128587311"/>
        <c:crosses val="autoZero"/>
        <c:auto val="1"/>
        <c:lblAlgn val="ctr"/>
        <c:lblOffset val="100"/>
        <c:noMultiLvlLbl val="0"/>
      </c:catAx>
      <c:valAx>
        <c:axId val="128587311"/>
        <c:scaling>
          <c:orientation val="minMax"/>
          <c:max val="0.75000000000000011"/>
          <c:min val="0"/>
        </c:scaling>
        <c:delete val="1"/>
        <c:axPos val="t"/>
        <c:numFmt formatCode="###0%" sourceLinked="1"/>
        <c:majorTickMark val="none"/>
        <c:minorTickMark val="none"/>
        <c:tickLblPos val="nextTo"/>
        <c:crossAx val="128588975"/>
        <c:crosses val="autoZero"/>
        <c:crossBetween val="between"/>
      </c:valAx>
      <c:spPr>
        <a:noFill/>
        <a:ln>
          <a:noFill/>
        </a:ln>
        <a:effectLst/>
      </c:spPr>
    </c:plotArea>
    <c:legend>
      <c:legendPos val="b"/>
      <c:layout>
        <c:manualLayout>
          <c:xMode val="edge"/>
          <c:yMode val="edge"/>
          <c:x val="0.18458690683375673"/>
          <c:y val="0.87453630979272268"/>
          <c:w val="0.72434164479440077"/>
          <c:h val="0.1217659847652835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688" y="1"/>
            <a:ext cx="2946400" cy="496888"/>
          </a:xfrm>
          <a:prstGeom prst="rect">
            <a:avLst/>
          </a:prstGeom>
        </p:spPr>
        <p:txBody>
          <a:bodyPr vert="horz" lIns="91440" tIns="45720" rIns="91440" bIns="45720" rtlCol="0"/>
          <a:lstStyle>
            <a:lvl1pPr algn="r">
              <a:defRPr sz="1200"/>
            </a:lvl1pPr>
          </a:lstStyle>
          <a:p>
            <a:fld id="{09C3CAB2-09D7-4A8B-A01E-0DD8877B4379}" type="datetimeFigureOut">
              <a:rPr lang="en-GB" smtClean="0"/>
              <a:t>28/07/2021</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FF362E3-12F9-4822-99CC-1DB7EAC923AD}" type="slidenum">
              <a:rPr lang="en-GB" smtClean="0"/>
              <a:t>‹#›</a:t>
            </a:fld>
            <a:endParaRPr lang="en-GB" dirty="0"/>
          </a:p>
        </p:txBody>
      </p:sp>
    </p:spTree>
    <p:extLst>
      <p:ext uri="{BB962C8B-B14F-4D97-AF65-F5344CB8AC3E}">
        <p14:creationId xmlns:p14="http://schemas.microsoft.com/office/powerpoint/2010/main" val="3058013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146AF9F2-513F-9E4C-9DE1-E4F299E3B5EA}" type="datetimeFigureOut">
              <a:rPr lang="en-GB" smtClean="0"/>
              <a:t>28/07/2021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40" tIns="45720" rIns="91440" bIns="45720" rtlCol="0" anchor="b"/>
          <a:lstStyle>
            <a:lvl1pPr algn="r">
              <a:defRPr sz="1200"/>
            </a:lvl1pPr>
          </a:lstStyle>
          <a:p>
            <a:fld id="{C50D85B2-91C8-3D46-884D-BA432902C549}" type="slidenum">
              <a:rPr lang="en-GB" smtClean="0"/>
              <a:t>‹#›</a:t>
            </a:fld>
            <a:endParaRPr lang="en-GB" dirty="0"/>
          </a:p>
        </p:txBody>
      </p:sp>
    </p:spTree>
    <p:extLst>
      <p:ext uri="{BB962C8B-B14F-4D97-AF65-F5344CB8AC3E}">
        <p14:creationId xmlns:p14="http://schemas.microsoft.com/office/powerpoint/2010/main" val="185521656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a:t>
            </a:fld>
            <a:endParaRPr lang="en-GB" dirty="0"/>
          </a:p>
        </p:txBody>
      </p:sp>
    </p:spTree>
    <p:extLst>
      <p:ext uri="{BB962C8B-B14F-4D97-AF65-F5344CB8AC3E}">
        <p14:creationId xmlns:p14="http://schemas.microsoft.com/office/powerpoint/2010/main" val="165013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5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9372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269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361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7</a:t>
            </a:fld>
            <a:endParaRPr lang="en-GB" dirty="0"/>
          </a:p>
        </p:txBody>
      </p:sp>
    </p:spTree>
    <p:extLst>
      <p:ext uri="{BB962C8B-B14F-4D97-AF65-F5344CB8AC3E}">
        <p14:creationId xmlns:p14="http://schemas.microsoft.com/office/powerpoint/2010/main" val="238696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693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0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16</a:t>
            </a:fld>
            <a:endParaRPr lang="en-GB" dirty="0"/>
          </a:p>
        </p:txBody>
      </p:sp>
    </p:spTree>
    <p:extLst>
      <p:ext uri="{BB962C8B-B14F-4D97-AF65-F5344CB8AC3E}">
        <p14:creationId xmlns:p14="http://schemas.microsoft.com/office/powerpoint/2010/main" val="238696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17</a:t>
            </a:fld>
            <a:endParaRPr lang="en-GB" dirty="0"/>
          </a:p>
        </p:txBody>
      </p:sp>
    </p:spTree>
    <p:extLst>
      <p:ext uri="{BB962C8B-B14F-4D97-AF65-F5344CB8AC3E}">
        <p14:creationId xmlns:p14="http://schemas.microsoft.com/office/powerpoint/2010/main" val="4160611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18</a:t>
            </a:fld>
            <a:endParaRPr lang="en-GB" dirty="0"/>
          </a:p>
        </p:txBody>
      </p:sp>
    </p:spTree>
    <p:extLst>
      <p:ext uri="{BB962C8B-B14F-4D97-AF65-F5344CB8AC3E}">
        <p14:creationId xmlns:p14="http://schemas.microsoft.com/office/powerpoint/2010/main" val="2692734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6712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97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0232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4256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209064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userDrawn="1">
          <p15:clr>
            <a:srgbClr val="FBAE40"/>
          </p15:clr>
        </p15:guide>
        <p15:guide id="2" orient="horz" pos="105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132890297"/>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449664643"/>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51574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64034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32553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8004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86073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80954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95388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34801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94915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136619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106874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705262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rgbClr val="649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81695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9115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5742180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39004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794343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4590250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3600410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0086263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153798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11" name="Oval 10"/>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2638991315"/>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910528846"/>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978336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862627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67122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048975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742356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414004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273235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736263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877497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3301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2.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3822654105"/>
      </p:ext>
    </p:extLst>
  </p:cSld>
  <p:clrMap bg1="lt1" tx1="dk1" bg2="lt2" tx2="dk2" accent1="accent1" accent2="accent2" accent3="accent3" accent4="accent4" accent5="accent5" accent6="accent6" hlink="hlink" folHlink="folHlink"/>
  <p:sldLayoutIdLst>
    <p:sldLayoutId id="2147483684" r:id="rId1"/>
    <p:sldLayoutId id="2147483696" r:id="rId2"/>
    <p:sldLayoutId id="2147483672" r:id="rId3"/>
    <p:sldLayoutId id="2147483682" r:id="rId4"/>
    <p:sldLayoutId id="2147483678" r:id="rId5"/>
    <p:sldLayoutId id="2147483673" r:id="rId6"/>
    <p:sldLayoutId id="2147483665" r:id="rId7"/>
    <p:sldLayoutId id="2147483689" r:id="rId8"/>
    <p:sldLayoutId id="2147483688" r:id="rId9"/>
    <p:sldLayoutId id="2147483691" r:id="rId10"/>
    <p:sldLayoutId id="2147483692" r:id="rId11"/>
    <p:sldLayoutId id="2147483690" r:id="rId12"/>
    <p:sldLayoutId id="2147483693" r:id="rId13"/>
    <p:sldLayoutId id="2147483694" r:id="rId14"/>
    <p:sldLayoutId id="2147483675" r:id="rId15"/>
    <p:sldLayoutId id="2147483722" r:id="rId16"/>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215032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009" y="-213795"/>
            <a:ext cx="9358011" cy="5357295"/>
          </a:xfrm>
          <a:prstGeom prst="rect">
            <a:avLst/>
          </a:prstGeom>
          <a:solidFill>
            <a:srgbClr val="6D2A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5" name="Oval 4"/>
          <p:cNvSpPr/>
          <p:nvPr/>
        </p:nvSpPr>
        <p:spPr>
          <a:xfrm>
            <a:off x="2033082" y="363862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230" y="4014487"/>
            <a:ext cx="1883535" cy="1020509"/>
          </a:xfrm>
          <a:prstGeom prst="rect">
            <a:avLst/>
          </a:prstGeom>
        </p:spPr>
      </p:pic>
      <p:sp>
        <p:nvSpPr>
          <p:cNvPr id="22" name="TextBox 21"/>
          <p:cNvSpPr txBox="1"/>
          <p:nvPr/>
        </p:nvSpPr>
        <p:spPr>
          <a:xfrm>
            <a:off x="547508" y="2708435"/>
            <a:ext cx="8048975" cy="338554"/>
          </a:xfrm>
          <a:prstGeom prst="rect">
            <a:avLst/>
          </a:prstGeom>
          <a:noFill/>
        </p:spPr>
        <p:txBody>
          <a:bodyPr wrap="square" rtlCol="0">
            <a:spAutoFit/>
          </a:bodyPr>
          <a:lstStyle/>
          <a:p>
            <a:pPr algn="ctr">
              <a:spcAft>
                <a:spcPts val="600"/>
              </a:spcAft>
            </a:pPr>
            <a:r>
              <a:rPr lang="en-GB" sz="1600" spc="50" dirty="0">
                <a:solidFill>
                  <a:srgbClr val="FFFFFF"/>
                </a:solidFill>
                <a:latin typeface="Core Mellow" panose="020F0503030302020204" pitchFamily="34" charset="0"/>
                <a:ea typeface="Playfair Display" charset="0"/>
                <a:cs typeface="Playfair Display" charset="0"/>
              </a:rPr>
              <a:t>CFE Research</a:t>
            </a:r>
          </a:p>
        </p:txBody>
      </p:sp>
      <p:sp>
        <p:nvSpPr>
          <p:cNvPr id="9" name="TextBox 8"/>
          <p:cNvSpPr txBox="1"/>
          <p:nvPr/>
        </p:nvSpPr>
        <p:spPr>
          <a:xfrm>
            <a:off x="885686" y="632758"/>
            <a:ext cx="7372622" cy="1200329"/>
          </a:xfrm>
          <a:prstGeom prst="rect">
            <a:avLst/>
          </a:prstGeom>
          <a:noFill/>
        </p:spPr>
        <p:txBody>
          <a:bodyPr wrap="square" rtlCol="0">
            <a:spAutoFit/>
          </a:bodyPr>
          <a:lstStyle/>
          <a:p>
            <a:pPr algn="ctr"/>
            <a:r>
              <a:rPr lang="en-GB" sz="3600" b="1" spc="100" dirty="0">
                <a:solidFill>
                  <a:srgbClr val="FFFFFF"/>
                </a:solidFill>
                <a:latin typeface="Core Mellow" panose="020F0503030302020204" pitchFamily="34" charset="0"/>
                <a:cs typeface="Arial" panose="020B0604020202020204" pitchFamily="34" charset="0"/>
              </a:rPr>
              <a:t>Residents’ views about parks and open spaces in Doncaster</a:t>
            </a:r>
          </a:p>
        </p:txBody>
      </p:sp>
    </p:spTree>
    <p:extLst>
      <p:ext uri="{BB962C8B-B14F-4D97-AF65-F5344CB8AC3E}">
        <p14:creationId xmlns:p14="http://schemas.microsoft.com/office/powerpoint/2010/main" val="713493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54107"/>
            <a:ext cx="7886700" cy="673295"/>
          </a:xfrm>
        </p:spPr>
        <p:txBody>
          <a:bodyPr vert="horz" lIns="91440" tIns="45720" rIns="91440" bIns="45720" rtlCol="0" anchor="b">
            <a:normAutofit/>
          </a:bodyPr>
          <a:lstStyle/>
          <a:p>
            <a:r>
              <a:rPr lang="en-GB" sz="2600" b="1" i="0" dirty="0">
                <a:solidFill>
                  <a:schemeClr val="accent3"/>
                </a:solidFill>
                <a:latin typeface="Core Mellow" panose="020F0503030302020204" pitchFamily="34" charset="0"/>
              </a:rPr>
              <a:t>Contents</a:t>
            </a:r>
          </a:p>
        </p:txBody>
      </p:sp>
      <p:sp>
        <p:nvSpPr>
          <p:cNvPr id="5" name="Content Placeholder 4"/>
          <p:cNvSpPr>
            <a:spLocks noGrp="1"/>
          </p:cNvSpPr>
          <p:nvPr>
            <p:ph idx="1"/>
          </p:nvPr>
        </p:nvSpPr>
        <p:spPr>
          <a:xfrm>
            <a:off x="628650" y="1061075"/>
            <a:ext cx="7886700" cy="3556654"/>
          </a:xfrm>
        </p:spPr>
        <p:txBody>
          <a:bodyPr>
            <a:normAutofit/>
          </a:bodyPr>
          <a:lstStyle/>
          <a:p>
            <a:pPr marL="0" indent="0">
              <a:buNone/>
            </a:pPr>
            <a:r>
              <a:rPr lang="en-GB" sz="1700" dirty="0">
                <a:solidFill>
                  <a:srgbClr val="767171"/>
                </a:solidFill>
                <a:latin typeface="Calibri" panose="020F0502020204030204" pitchFamily="34" charset="0"/>
                <a:cs typeface="Calibri" panose="020F0502020204030204" pitchFamily="34" charset="0"/>
              </a:rPr>
              <a:t>These slides contain the findings from the Residents’ Panel survey conducted between June and July 2021. </a:t>
            </a:r>
          </a:p>
          <a:p>
            <a:pPr marL="0" indent="0">
              <a:buNone/>
            </a:pPr>
            <a:r>
              <a:rPr lang="en-GB" sz="1700" dirty="0">
                <a:solidFill>
                  <a:srgbClr val="767171"/>
                </a:solidFill>
                <a:latin typeface="Calibri" panose="020F0502020204030204" pitchFamily="34" charset="0"/>
                <a:cs typeface="Calibri" panose="020F0502020204030204" pitchFamily="34" charset="0"/>
              </a:rPr>
              <a:t>The survey was completed by 157 residents.</a:t>
            </a:r>
          </a:p>
          <a:p>
            <a:pPr marL="0" indent="0">
              <a:buNone/>
            </a:pPr>
            <a:r>
              <a:rPr lang="en-GB" sz="1700" dirty="0">
                <a:solidFill>
                  <a:srgbClr val="767171"/>
                </a:solidFill>
                <a:latin typeface="Calibri" panose="020F0502020204030204" pitchFamily="34" charset="0"/>
                <a:cs typeface="Calibri" panose="020F0502020204030204" pitchFamily="34" charset="0"/>
              </a:rPr>
              <a:t>The findings cover:</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The characteristics of those responding to this survey </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Perceptions of parks and open spaces</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Use of parks and open spaces in Doncaster</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Perceptions of parks and open spaces in Doncaster</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Volunteering activity in parks</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Key insights</a:t>
            </a:r>
          </a:p>
          <a:p>
            <a:pPr marL="225425" lvl="1" indent="-225425">
              <a:buFont typeface="Arial" panose="020B0604020202020204" pitchFamily="34" charset="0"/>
              <a:buChar char="•"/>
            </a:pPr>
            <a:endParaRPr lang="en-GB" sz="1400" dirty="0">
              <a:solidFill>
                <a:srgbClr val="767171"/>
              </a:solidFill>
              <a:latin typeface="Calibri" panose="020F0502020204030204" pitchFamily="34" charset="0"/>
              <a:cs typeface="Calibri" panose="020F0502020204030204" pitchFamily="34" charset="0"/>
            </a:endParaRPr>
          </a:p>
          <a:p>
            <a:pPr marL="225425" lvl="1" indent="-225425">
              <a:buFont typeface="Arial" panose="020B0604020202020204" pitchFamily="34" charset="0"/>
              <a:buChar char="•"/>
            </a:pPr>
            <a:endParaRPr lang="en-GB" sz="1400" dirty="0">
              <a:solidFill>
                <a:srgbClr val="FF0000"/>
              </a:solidFill>
              <a:latin typeface="Calibri" panose="020F0502020204030204" pitchFamily="34" charset="0"/>
              <a:cs typeface="Calibri" panose="020F0502020204030204" pitchFamily="34" charset="0"/>
            </a:endParaRPr>
          </a:p>
          <a:p>
            <a:pPr lvl="1"/>
            <a:endParaRPr lang="en-GB" dirty="0">
              <a:solidFill>
                <a:srgbClr val="767171"/>
              </a:solidFill>
              <a:latin typeface="Calibri" panose="020F0502020204030204" pitchFamily="34" charset="0"/>
              <a:cs typeface="Calibri" panose="020F0502020204030204" pitchFamily="34" charset="0"/>
            </a:endParaRPr>
          </a:p>
        </p:txBody>
      </p:sp>
      <p:cxnSp>
        <p:nvCxnSpPr>
          <p:cNvPr id="7" name="Straight Connector 6"/>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258915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Demographic characteristics</a:t>
            </a:r>
          </a:p>
        </p:txBody>
      </p:sp>
    </p:spTree>
    <p:extLst>
      <p:ext uri="{BB962C8B-B14F-4D97-AF65-F5344CB8AC3E}">
        <p14:creationId xmlns:p14="http://schemas.microsoft.com/office/powerpoint/2010/main" val="374128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600" b="1" i="0" dirty="0">
                <a:solidFill>
                  <a:schemeClr val="accent3"/>
                </a:solidFill>
                <a:latin typeface="Core Mellow" panose="020F0503030302020204" pitchFamily="34" charset="0"/>
              </a:rPr>
              <a:t>Demographics of respondents</a:t>
            </a:r>
            <a:endParaRPr lang="en-GB" sz="2600" b="1" i="0" dirty="0">
              <a:solidFill>
                <a:srgbClr val="FF0000"/>
              </a:solidFill>
              <a:latin typeface="Core Mellow" panose="020F0503030302020204" pitchFamily="34" charset="0"/>
            </a:endParaRPr>
          </a:p>
        </p:txBody>
      </p:sp>
      <p:cxnSp>
        <p:nvCxnSpPr>
          <p:cNvPr id="8" name="Straight Connector 7"/>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4" name="Table 3">
            <a:extLst>
              <a:ext uri="{FF2B5EF4-FFF2-40B4-BE49-F238E27FC236}">
                <a16:creationId xmlns:a16="http://schemas.microsoft.com/office/drawing/2014/main" id="{6BB1BFB7-934B-403E-A934-CB1479113BD1}"/>
              </a:ext>
            </a:extLst>
          </p:cNvPr>
          <p:cNvGraphicFramePr>
            <a:graphicFrameLocks noGrp="1"/>
          </p:cNvGraphicFramePr>
          <p:nvPr>
            <p:extLst>
              <p:ext uri="{D42A27DB-BD31-4B8C-83A1-F6EECF244321}">
                <p14:modId xmlns:p14="http://schemas.microsoft.com/office/powerpoint/2010/main" val="862228133"/>
              </p:ext>
            </p:extLst>
          </p:nvPr>
        </p:nvGraphicFramePr>
        <p:xfrm>
          <a:off x="655546" y="919919"/>
          <a:ext cx="2430667" cy="1451770"/>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Age</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16-24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13</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25-44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72</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45-64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51</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3"/>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65+</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21</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5" name="Table 4">
            <a:extLst>
              <a:ext uri="{FF2B5EF4-FFF2-40B4-BE49-F238E27FC236}">
                <a16:creationId xmlns:a16="http://schemas.microsoft.com/office/drawing/2014/main" id="{FBED027B-1B85-47FB-B90C-AECD59283051}"/>
              </a:ext>
            </a:extLst>
          </p:cNvPr>
          <p:cNvGraphicFramePr>
            <a:graphicFrameLocks noGrp="1"/>
          </p:cNvGraphicFramePr>
          <p:nvPr>
            <p:extLst>
              <p:ext uri="{D42A27DB-BD31-4B8C-83A1-F6EECF244321}">
                <p14:modId xmlns:p14="http://schemas.microsoft.com/office/powerpoint/2010/main" val="458989181"/>
              </p:ext>
            </p:extLst>
          </p:nvPr>
        </p:nvGraphicFramePr>
        <p:xfrm>
          <a:off x="655546" y="2564206"/>
          <a:ext cx="2430667" cy="871062"/>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Gender</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Male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51</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Female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106</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6" name="Table 5">
            <a:extLst>
              <a:ext uri="{FF2B5EF4-FFF2-40B4-BE49-F238E27FC236}">
                <a16:creationId xmlns:a16="http://schemas.microsoft.com/office/drawing/2014/main" id="{85A58E85-43DD-4960-81DA-F50629D3A6AA}"/>
              </a:ext>
            </a:extLst>
          </p:cNvPr>
          <p:cNvGraphicFramePr>
            <a:graphicFrameLocks noGrp="1"/>
          </p:cNvGraphicFramePr>
          <p:nvPr>
            <p:extLst>
              <p:ext uri="{D42A27DB-BD31-4B8C-83A1-F6EECF244321}">
                <p14:modId xmlns:p14="http://schemas.microsoft.com/office/powerpoint/2010/main" val="2415380910"/>
              </p:ext>
            </p:extLst>
          </p:nvPr>
        </p:nvGraphicFramePr>
        <p:xfrm>
          <a:off x="655546" y="3621949"/>
          <a:ext cx="2430667" cy="1200373"/>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Ethnicity</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White British</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137</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BAME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20</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06552">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Prefer not to say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0</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44915610"/>
                  </a:ext>
                </a:extLst>
              </a:tr>
            </a:tbl>
          </a:graphicData>
        </a:graphic>
      </p:graphicFrame>
      <p:graphicFrame>
        <p:nvGraphicFramePr>
          <p:cNvPr id="7" name="Table 6">
            <a:extLst>
              <a:ext uri="{FF2B5EF4-FFF2-40B4-BE49-F238E27FC236}">
                <a16:creationId xmlns:a16="http://schemas.microsoft.com/office/drawing/2014/main" id="{DA19F0AB-30F9-429D-8109-CC10C03CDDA4}"/>
              </a:ext>
            </a:extLst>
          </p:cNvPr>
          <p:cNvGraphicFramePr>
            <a:graphicFrameLocks noGrp="1"/>
          </p:cNvGraphicFramePr>
          <p:nvPr>
            <p:extLst>
              <p:ext uri="{D42A27DB-BD31-4B8C-83A1-F6EECF244321}">
                <p14:modId xmlns:p14="http://schemas.microsoft.com/office/powerpoint/2010/main" val="643095191"/>
              </p:ext>
            </p:extLst>
          </p:nvPr>
        </p:nvGraphicFramePr>
        <p:xfrm>
          <a:off x="3693583" y="919919"/>
          <a:ext cx="4811682" cy="1451768"/>
        </p:xfrm>
        <a:graphic>
          <a:graphicData uri="http://schemas.openxmlformats.org/drawingml/2006/table">
            <a:tbl>
              <a:tblPr>
                <a:tableStyleId>{E8B1032C-EA38-4F05-BA0D-38AFFFC7BED3}</a:tableStyleId>
              </a:tblPr>
              <a:tblGrid>
                <a:gridCol w="2781176">
                  <a:extLst>
                    <a:ext uri="{9D8B030D-6E8A-4147-A177-3AD203B41FA5}">
                      <a16:colId xmlns:a16="http://schemas.microsoft.com/office/drawing/2014/main" val="20000"/>
                    </a:ext>
                  </a:extLst>
                </a:gridCol>
                <a:gridCol w="2030506">
                  <a:extLst>
                    <a:ext uri="{9D8B030D-6E8A-4147-A177-3AD203B41FA5}">
                      <a16:colId xmlns:a16="http://schemas.microsoft.com/office/drawing/2014/main" val="20001"/>
                    </a:ext>
                  </a:extLst>
                </a:gridCol>
              </a:tblGrid>
              <a:tr h="299848">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Disability</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 disability, mental health or illness</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92</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 but no substantial impact on daily life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25</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 has substantial impact on daily life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38</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Prefer not to say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14717323"/>
                  </a:ext>
                </a:extLst>
              </a:tr>
            </a:tbl>
          </a:graphicData>
        </a:graphic>
      </p:graphicFrame>
      <p:graphicFrame>
        <p:nvGraphicFramePr>
          <p:cNvPr id="9" name="Table 8">
            <a:extLst>
              <a:ext uri="{FF2B5EF4-FFF2-40B4-BE49-F238E27FC236}">
                <a16:creationId xmlns:a16="http://schemas.microsoft.com/office/drawing/2014/main" id="{5BC818A6-E4B5-4792-BD8B-7745D2B41DFB}"/>
              </a:ext>
            </a:extLst>
          </p:cNvPr>
          <p:cNvGraphicFramePr>
            <a:graphicFrameLocks noGrp="1"/>
          </p:cNvGraphicFramePr>
          <p:nvPr>
            <p:extLst>
              <p:ext uri="{D42A27DB-BD31-4B8C-83A1-F6EECF244321}">
                <p14:modId xmlns:p14="http://schemas.microsoft.com/office/powerpoint/2010/main" val="1631911753"/>
              </p:ext>
            </p:extLst>
          </p:nvPr>
        </p:nvGraphicFramePr>
        <p:xfrm>
          <a:off x="3690219" y="2447943"/>
          <a:ext cx="4798235" cy="2532381"/>
        </p:xfrm>
        <a:graphic>
          <a:graphicData uri="http://schemas.openxmlformats.org/drawingml/2006/table">
            <a:tbl>
              <a:tblPr>
                <a:tableStyleId>{E8B1032C-EA38-4F05-BA0D-38AFFFC7BED3}</a:tableStyleId>
              </a:tblPr>
              <a:tblGrid>
                <a:gridCol w="2778947">
                  <a:extLst>
                    <a:ext uri="{9D8B030D-6E8A-4147-A177-3AD203B41FA5}">
                      <a16:colId xmlns:a16="http://schemas.microsoft.com/office/drawing/2014/main" val="20000"/>
                    </a:ext>
                  </a:extLst>
                </a:gridCol>
                <a:gridCol w="2019288">
                  <a:extLst>
                    <a:ext uri="{9D8B030D-6E8A-4147-A177-3AD203B41FA5}">
                      <a16:colId xmlns:a16="http://schemas.microsoft.com/office/drawing/2014/main" val="20001"/>
                    </a:ext>
                  </a:extLst>
                </a:gridCol>
              </a:tblGrid>
              <a:tr h="260188">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Main employment status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Employee full-time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54</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Employee part-time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24</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Self-employed</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Retired</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22</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Unemployed and seeking work</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10</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5"/>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Student</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7</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6"/>
                  </a:ext>
                </a:extLst>
              </a:tr>
              <a:tr h="334105">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Not in work and looking after home or family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13</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7"/>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Long-term sick</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16</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8"/>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 economic activity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0</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246469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800" b="1" i="0" dirty="0">
                <a:solidFill>
                  <a:schemeClr val="accent3"/>
                </a:solidFill>
                <a:latin typeface="Core Mellow" panose="020F0503030302020204" pitchFamily="34" charset="0"/>
              </a:rPr>
              <a:t>Demographics of respondents</a:t>
            </a:r>
            <a:endParaRPr lang="en-GB" dirty="0"/>
          </a:p>
        </p:txBody>
      </p:sp>
      <p:cxnSp>
        <p:nvCxnSpPr>
          <p:cNvPr id="8" name="Straight Connector 7"/>
          <p:cNvCxnSpPr/>
          <p:nvPr/>
        </p:nvCxnSpPr>
        <p:spPr>
          <a:xfrm flipV="1">
            <a:off x="628650" y="721092"/>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1492470436"/>
              </p:ext>
            </p:extLst>
          </p:nvPr>
        </p:nvGraphicFramePr>
        <p:xfrm>
          <a:off x="682441" y="876732"/>
          <a:ext cx="2859617" cy="1161416"/>
        </p:xfrm>
        <a:graphic>
          <a:graphicData uri="http://schemas.openxmlformats.org/drawingml/2006/table">
            <a:tbl>
              <a:tblPr>
                <a:tableStyleId>{E8B1032C-EA38-4F05-BA0D-38AFFFC7BED3}</a:tableStyleId>
              </a:tblPr>
              <a:tblGrid>
                <a:gridCol w="1428750">
                  <a:extLst>
                    <a:ext uri="{9D8B030D-6E8A-4147-A177-3AD203B41FA5}">
                      <a16:colId xmlns:a16="http://schemas.microsoft.com/office/drawing/2014/main" val="20000"/>
                    </a:ext>
                  </a:extLst>
                </a:gridCol>
                <a:gridCol w="1430867">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Income</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Low income</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77</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 income</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70</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Unknown</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10</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47202599"/>
              </p:ext>
            </p:extLst>
          </p:nvPr>
        </p:nvGraphicFramePr>
        <p:xfrm>
          <a:off x="682441" y="2400610"/>
          <a:ext cx="2859617" cy="976948"/>
        </p:xfrm>
        <a:graphic>
          <a:graphicData uri="http://schemas.openxmlformats.org/drawingml/2006/table">
            <a:tbl>
              <a:tblPr>
                <a:tableStyleId>{E8B1032C-EA38-4F05-BA0D-38AFFFC7BED3}</a:tableStyleId>
              </a:tblPr>
              <a:tblGrid>
                <a:gridCol w="1419354">
                  <a:extLst>
                    <a:ext uri="{9D8B030D-6E8A-4147-A177-3AD203B41FA5}">
                      <a16:colId xmlns:a16="http://schemas.microsoft.com/office/drawing/2014/main" val="20000"/>
                    </a:ext>
                  </a:extLst>
                </a:gridCol>
                <a:gridCol w="1440263">
                  <a:extLst>
                    <a:ext uri="{9D8B030D-6E8A-4147-A177-3AD203B41FA5}">
                      <a16:colId xmlns:a16="http://schemas.microsoft.com/office/drawing/2014/main" val="20001"/>
                    </a:ext>
                  </a:extLst>
                </a:gridCol>
              </a:tblGrid>
              <a:tr h="372926">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In an</a:t>
                      </a:r>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 Active Communities area</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47</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114</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505132422"/>
              </p:ext>
            </p:extLst>
          </p:nvPr>
        </p:nvGraphicFramePr>
        <p:xfrm>
          <a:off x="682441" y="3730265"/>
          <a:ext cx="2859617" cy="999707"/>
        </p:xfrm>
        <a:graphic>
          <a:graphicData uri="http://schemas.openxmlformats.org/drawingml/2006/table">
            <a:tbl>
              <a:tblPr>
                <a:tableStyleId>{E8B1032C-EA38-4F05-BA0D-38AFFFC7BED3}</a:tableStyleId>
              </a:tblPr>
              <a:tblGrid>
                <a:gridCol w="1403350">
                  <a:extLst>
                    <a:ext uri="{9D8B030D-6E8A-4147-A177-3AD203B41FA5}">
                      <a16:colId xmlns:a16="http://schemas.microsoft.com/office/drawing/2014/main" val="20000"/>
                    </a:ext>
                  </a:extLst>
                </a:gridCol>
                <a:gridCol w="1456267">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Physical activity level when joined the panel</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Physically inactive</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43</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Physically active at least once a week</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114</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779602708"/>
              </p:ext>
            </p:extLst>
          </p:nvPr>
        </p:nvGraphicFramePr>
        <p:xfrm>
          <a:off x="3874168" y="881623"/>
          <a:ext cx="4728411" cy="986971"/>
        </p:xfrm>
        <a:graphic>
          <a:graphicData uri="http://schemas.openxmlformats.org/drawingml/2006/table">
            <a:tbl>
              <a:tblPr>
                <a:tableStyleId>{E8B1032C-EA38-4F05-BA0D-38AFFFC7BED3}</a:tableStyleId>
              </a:tblPr>
              <a:tblGrid>
                <a:gridCol w="3140243">
                  <a:extLst>
                    <a:ext uri="{9D8B030D-6E8A-4147-A177-3AD203B41FA5}">
                      <a16:colId xmlns:a16="http://schemas.microsoft.com/office/drawing/2014/main" val="20000"/>
                    </a:ext>
                  </a:extLst>
                </a:gridCol>
                <a:gridCol w="1588168">
                  <a:extLst>
                    <a:ext uri="{9D8B030D-6E8A-4147-A177-3AD203B41FA5}">
                      <a16:colId xmlns:a16="http://schemas.microsoft.com/office/drawing/2014/main" val="20001"/>
                    </a:ext>
                  </a:extLst>
                </a:gridCol>
              </a:tblGrid>
              <a:tr h="260188">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Household</a:t>
                      </a:r>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 composition</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One or more adults, no children</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90</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One adult with one or more children aged under</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20</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Two or more adults with one or more children aged under</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47</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68115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Perceptions of parks and open spaces</a:t>
            </a:r>
          </a:p>
        </p:txBody>
      </p:sp>
    </p:spTree>
    <p:extLst>
      <p:ext uri="{BB962C8B-B14F-4D97-AF65-F5344CB8AC3E}">
        <p14:creationId xmlns:p14="http://schemas.microsoft.com/office/powerpoint/2010/main" val="798746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A0363885-25C0-484A-94CA-45E46D59EE5A}"/>
              </a:ext>
            </a:extLst>
          </p:cNvPr>
          <p:cNvGraphicFramePr>
            <a:graphicFrameLocks/>
          </p:cNvGraphicFramePr>
          <p:nvPr>
            <p:extLst>
              <p:ext uri="{D42A27DB-BD31-4B8C-83A1-F6EECF244321}">
                <p14:modId xmlns:p14="http://schemas.microsoft.com/office/powerpoint/2010/main" val="3040043881"/>
              </p:ext>
            </p:extLst>
          </p:nvPr>
        </p:nvGraphicFramePr>
        <p:xfrm>
          <a:off x="0" y="1651788"/>
          <a:ext cx="9034272" cy="334611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83464" y="151102"/>
            <a:ext cx="8231886" cy="400110"/>
          </a:xfrm>
        </p:spPr>
        <p:txBody>
          <a:bodyPr>
            <a:normAutofit fontScale="90000"/>
          </a:bodyPr>
          <a:lstStyle/>
          <a:p>
            <a:r>
              <a:rPr lang="en-GB" sz="2600" b="1" i="0" dirty="0">
                <a:solidFill>
                  <a:schemeClr val="accent3"/>
                </a:solidFill>
                <a:latin typeface="Core Mellow" panose="020F0503030302020204" pitchFamily="34" charset="0"/>
              </a:rPr>
              <a:t>Residents’ perceptions of parks and open spaces </a:t>
            </a:r>
          </a:p>
        </p:txBody>
      </p:sp>
      <p:sp>
        <p:nvSpPr>
          <p:cNvPr id="3" name="Content Placeholder 2"/>
          <p:cNvSpPr>
            <a:spLocks noGrp="1"/>
          </p:cNvSpPr>
          <p:nvPr>
            <p:ph idx="1"/>
          </p:nvPr>
        </p:nvSpPr>
        <p:spPr>
          <a:xfrm>
            <a:off x="283464" y="660950"/>
            <a:ext cx="8231886" cy="1111523"/>
          </a:xfrm>
          <a:noFill/>
        </p:spPr>
        <p:txBody>
          <a:bodyPr wrap="square" rtlCol="0">
            <a:spAutoFit/>
          </a:bodyPr>
          <a:lstStyle/>
          <a:p>
            <a:pPr>
              <a:lnSpc>
                <a:spcPct val="80000"/>
              </a:lnSpc>
            </a:pPr>
            <a:r>
              <a:rPr lang="en-GB" sz="1150" dirty="0">
                <a:solidFill>
                  <a:srgbClr val="767171"/>
                </a:solidFill>
                <a:latin typeface="Calibri" panose="020F0502020204030204" pitchFamily="34" charset="0"/>
                <a:ea typeface="+mn-ea"/>
                <a:cs typeface="Calibri" panose="020F0502020204030204" pitchFamily="34" charset="0"/>
              </a:rPr>
              <a:t>The majority of residents recognise the importance of parks and open spaces and the benefits they bring to their community. </a:t>
            </a:r>
          </a:p>
          <a:p>
            <a:pPr>
              <a:lnSpc>
                <a:spcPct val="80000"/>
              </a:lnSpc>
            </a:pPr>
            <a:r>
              <a:rPr lang="en-GB" sz="1150" dirty="0">
                <a:solidFill>
                  <a:srgbClr val="767171"/>
                </a:solidFill>
                <a:latin typeface="Calibri" panose="020F0502020204030204" pitchFamily="34" charset="0"/>
                <a:ea typeface="+mn-ea"/>
                <a:cs typeface="Calibri" panose="020F0502020204030204" pitchFamily="34" charset="0"/>
              </a:rPr>
              <a:t>2 in 3 residents (68%) appreciate parks and open spaces more now than before the COVID-19 pandemic.</a:t>
            </a:r>
          </a:p>
          <a:p>
            <a:pPr>
              <a:lnSpc>
                <a:spcPct val="80000"/>
              </a:lnSpc>
            </a:pPr>
            <a:r>
              <a:rPr lang="en-GB" sz="1150" dirty="0">
                <a:solidFill>
                  <a:srgbClr val="767171"/>
                </a:solidFill>
                <a:latin typeface="Calibri" panose="020F0502020204030204" pitchFamily="34" charset="0"/>
                <a:ea typeface="+mn-ea"/>
                <a:cs typeface="Calibri" panose="020F0502020204030204" pitchFamily="34" charset="0"/>
              </a:rPr>
              <a:t>Whilst 9 in 10 (89%) recognise that communities have a role to play in supporting parks and open spaces, 7 in 10 (72%) agree they were better cared for in the past, and 6 in 10 (66%) agree that people do not value parks and open spaces.</a:t>
            </a:r>
          </a:p>
        </p:txBody>
      </p:sp>
      <p:cxnSp>
        <p:nvCxnSpPr>
          <p:cNvPr id="4" name="Straight Connector 3"/>
          <p:cNvCxnSpPr>
            <a:cxnSpLocks/>
          </p:cNvCxnSpPr>
          <p:nvPr/>
        </p:nvCxnSpPr>
        <p:spPr>
          <a:xfrm>
            <a:off x="283464" y="551212"/>
            <a:ext cx="8231886" cy="2834"/>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TextBox 5">
            <a:extLst>
              <a:ext uri="{FF2B5EF4-FFF2-40B4-BE49-F238E27FC236}">
                <a16:creationId xmlns:a16="http://schemas.microsoft.com/office/drawing/2014/main" id="{83803AA7-2F3C-4C4C-BE28-6D9DBB68BEB9}"/>
              </a:ext>
            </a:extLst>
          </p:cNvPr>
          <p:cNvSpPr txBox="1"/>
          <p:nvPr/>
        </p:nvSpPr>
        <p:spPr>
          <a:xfrm>
            <a:off x="0" y="4938874"/>
            <a:ext cx="9144000" cy="239910"/>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 To what extent do you agree or disagree with the following statements about parks and open spaces, such as areas of grassland or woodland?  </a:t>
            </a:r>
          </a:p>
        </p:txBody>
      </p:sp>
      <p:sp>
        <p:nvSpPr>
          <p:cNvPr id="12" name="TextBox 11">
            <a:extLst>
              <a:ext uri="{FF2B5EF4-FFF2-40B4-BE49-F238E27FC236}">
                <a16:creationId xmlns:a16="http://schemas.microsoft.com/office/drawing/2014/main" id="{DEB51609-7797-49E2-BF8E-9669C67E1909}"/>
              </a:ext>
            </a:extLst>
          </p:cNvPr>
          <p:cNvSpPr txBox="1"/>
          <p:nvPr/>
        </p:nvSpPr>
        <p:spPr>
          <a:xfrm>
            <a:off x="8444794" y="1377314"/>
            <a:ext cx="872942" cy="400110"/>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agreeing</a:t>
            </a:r>
          </a:p>
        </p:txBody>
      </p:sp>
      <p:sp>
        <p:nvSpPr>
          <p:cNvPr id="14" name="Rectangle: Rounded Corners 13">
            <a:extLst>
              <a:ext uri="{FF2B5EF4-FFF2-40B4-BE49-F238E27FC236}">
                <a16:creationId xmlns:a16="http://schemas.microsoft.com/office/drawing/2014/main" id="{77D9E549-429F-43A3-A3DB-20D987F9E4D0}"/>
              </a:ext>
            </a:extLst>
          </p:cNvPr>
          <p:cNvSpPr/>
          <p:nvPr/>
        </p:nvSpPr>
        <p:spPr>
          <a:xfrm>
            <a:off x="109728" y="1758248"/>
            <a:ext cx="8924544" cy="886653"/>
          </a:xfrm>
          <a:prstGeom prst="roundRect">
            <a:avLst>
              <a:gd name="adj" fmla="val 5199"/>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Rounded Corners 14">
            <a:extLst>
              <a:ext uri="{FF2B5EF4-FFF2-40B4-BE49-F238E27FC236}">
                <a16:creationId xmlns:a16="http://schemas.microsoft.com/office/drawing/2014/main" id="{32C36E7A-7E23-4663-947A-10CF08D3EDF9}"/>
              </a:ext>
            </a:extLst>
          </p:cNvPr>
          <p:cNvSpPr/>
          <p:nvPr/>
        </p:nvSpPr>
        <p:spPr>
          <a:xfrm>
            <a:off x="128016" y="3621069"/>
            <a:ext cx="8906256" cy="234551"/>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Rounded Corners 16">
            <a:extLst>
              <a:ext uri="{FF2B5EF4-FFF2-40B4-BE49-F238E27FC236}">
                <a16:creationId xmlns:a16="http://schemas.microsoft.com/office/drawing/2014/main" id="{DAFB1C9F-59CB-4737-A69A-EF3F58C53B59}"/>
              </a:ext>
            </a:extLst>
          </p:cNvPr>
          <p:cNvSpPr/>
          <p:nvPr/>
        </p:nvSpPr>
        <p:spPr>
          <a:xfrm>
            <a:off x="128016" y="4223913"/>
            <a:ext cx="8906256" cy="239910"/>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Rounded Corners 17">
            <a:extLst>
              <a:ext uri="{FF2B5EF4-FFF2-40B4-BE49-F238E27FC236}">
                <a16:creationId xmlns:a16="http://schemas.microsoft.com/office/drawing/2014/main" id="{1A527F7B-36D2-4EB7-9F62-67A415105F0F}"/>
              </a:ext>
            </a:extLst>
          </p:cNvPr>
          <p:cNvSpPr/>
          <p:nvPr/>
        </p:nvSpPr>
        <p:spPr>
          <a:xfrm>
            <a:off x="128016" y="3907304"/>
            <a:ext cx="8906256" cy="252620"/>
          </a:xfrm>
          <a:prstGeom prst="roundRect">
            <a:avLst>
              <a:gd name="adj" fmla="val 8882"/>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Rounded Corners 15">
            <a:extLst>
              <a:ext uri="{FF2B5EF4-FFF2-40B4-BE49-F238E27FC236}">
                <a16:creationId xmlns:a16="http://schemas.microsoft.com/office/drawing/2014/main" id="{7CF311C2-B096-4D7B-BD8A-024698740D15}"/>
              </a:ext>
            </a:extLst>
          </p:cNvPr>
          <p:cNvSpPr/>
          <p:nvPr/>
        </p:nvSpPr>
        <p:spPr>
          <a:xfrm>
            <a:off x="128016" y="2693013"/>
            <a:ext cx="8906256" cy="234551"/>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53469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Use of parks and open spaces in Doncaster</a:t>
            </a:r>
          </a:p>
        </p:txBody>
      </p:sp>
    </p:spTree>
    <p:extLst>
      <p:ext uri="{BB962C8B-B14F-4D97-AF65-F5344CB8AC3E}">
        <p14:creationId xmlns:p14="http://schemas.microsoft.com/office/powerpoint/2010/main" val="2614622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220213"/>
            <a:ext cx="7886700" cy="919810"/>
          </a:xfrm>
        </p:spPr>
        <p:txBody>
          <a:bodyPr>
            <a:noAutofit/>
          </a:bodyPr>
          <a:lstStyle/>
          <a:p>
            <a:r>
              <a:rPr lang="en-GB" sz="2400" b="1" i="0" dirty="0">
                <a:solidFill>
                  <a:schemeClr val="accent3"/>
                </a:solidFill>
                <a:latin typeface="Core Mellow" panose="020F0503030302020204" pitchFamily="34" charset="0"/>
              </a:rPr>
              <a:t>Regularity of use</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459471" y="889437"/>
            <a:ext cx="4368561" cy="3428100"/>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1 in 4 residents (26%) had used a park or open space in Doncaster at least 4 times a week in the last month, and a further 2 in 5 (39%) had used a park or open space at least once a week.</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Non active community residents used parks and open spaces more regularly, with 3 in 10 (33%) doing so at least 4 times a week compared with 1 in 10 (11%) active community residents.</a:t>
            </a:r>
          </a:p>
          <a:p>
            <a:r>
              <a:rPr lang="en-GB" sz="1200" dirty="0">
                <a:solidFill>
                  <a:srgbClr val="767171"/>
                </a:solidFill>
                <a:latin typeface="Calibri" panose="020F0502020204030204" pitchFamily="34" charset="0"/>
                <a:ea typeface="+mn-ea"/>
                <a:cs typeface="Calibri" panose="020F0502020204030204" pitchFamily="34" charset="0"/>
              </a:rPr>
              <a:t>Residents who had used a park or open space at least once in the last month, but less than once a fortnight, highlighted a variety of reasons that  prevented them from doing so more regularly. Reasons included lack of time, health problems, and anti-social behaviour putting them off using parks and open spaces.</a:t>
            </a: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693287"/>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536587"/>
            <a:ext cx="9144000" cy="784830"/>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Q2. How regularly have you used a park or open space, such as areas of grassland  and woodland, in Doncaster in the last month? N=157</a:t>
            </a:r>
          </a:p>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Q3. What are the main reasons you do not use/regularly use a park in Doncaster? N=32</a:t>
            </a:r>
          </a:p>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Q5. Have you previously use a park or open space, such as areas of grassland and woodland, in Doncaster? N=9</a:t>
            </a:r>
          </a:p>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Q6. How regularly did you use a park or open space, such as areas of grassland and woodland, in Doncaster? N=3</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graphicFrame>
        <p:nvGraphicFramePr>
          <p:cNvPr id="7" name="Chart 6">
            <a:extLst>
              <a:ext uri="{FF2B5EF4-FFF2-40B4-BE49-F238E27FC236}">
                <a16:creationId xmlns:a16="http://schemas.microsoft.com/office/drawing/2014/main" id="{DC36AE27-425E-4D4A-A511-51BB7864145B}"/>
              </a:ext>
            </a:extLst>
          </p:cNvPr>
          <p:cNvGraphicFramePr>
            <a:graphicFrameLocks/>
          </p:cNvGraphicFramePr>
          <p:nvPr>
            <p:extLst>
              <p:ext uri="{D42A27DB-BD31-4B8C-83A1-F6EECF244321}">
                <p14:modId xmlns:p14="http://schemas.microsoft.com/office/powerpoint/2010/main" val="2809107886"/>
              </p:ext>
            </p:extLst>
          </p:nvPr>
        </p:nvGraphicFramePr>
        <p:xfrm>
          <a:off x="5166360" y="851216"/>
          <a:ext cx="3348990" cy="2362012"/>
        </p:xfrm>
        <a:graphic>
          <a:graphicData uri="http://schemas.openxmlformats.org/drawingml/2006/chart">
            <c:chart xmlns:c="http://schemas.openxmlformats.org/drawingml/2006/chart" xmlns:r="http://schemas.openxmlformats.org/officeDocument/2006/relationships" r:id="rId2"/>
          </a:graphicData>
        </a:graphic>
      </p:graphicFrame>
      <p:sp>
        <p:nvSpPr>
          <p:cNvPr id="9" name="Speech Bubble: Rectangle with Corners Rounded 8">
            <a:extLst>
              <a:ext uri="{FF2B5EF4-FFF2-40B4-BE49-F238E27FC236}">
                <a16:creationId xmlns:a16="http://schemas.microsoft.com/office/drawing/2014/main" id="{5AAC6CC0-D0D9-4B5D-AF32-6A6A55B4671F}"/>
              </a:ext>
            </a:extLst>
          </p:cNvPr>
          <p:cNvSpPr/>
          <p:nvPr/>
        </p:nvSpPr>
        <p:spPr>
          <a:xfrm>
            <a:off x="1262028" y="3384418"/>
            <a:ext cx="3140793" cy="933119"/>
          </a:xfrm>
          <a:prstGeom prst="wedgeRoundRectCallout">
            <a:avLst>
              <a:gd name="adj1" fmla="val -58798"/>
              <a:gd name="adj2" fmla="val -35085"/>
              <a:gd name="adj3" fmla="val 16667"/>
            </a:avLst>
          </a:prstGeom>
          <a:ln>
            <a:solidFill>
              <a:schemeClr val="accent3"/>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GB" sz="1000" b="1" i="1" dirty="0">
                <a:latin typeface="Calibri" panose="020F0502020204030204" pitchFamily="34" charset="0"/>
                <a:cs typeface="Calibri" panose="020F0502020204030204" pitchFamily="34" charset="0"/>
              </a:rPr>
              <a:t>“I like going to the parks with my small grandchildren, when I am well enough to go, but I always feel intimidated by youths on the parks smoking and drinking, taking over the park, stopping the smaller children from playing.”</a:t>
            </a:r>
          </a:p>
        </p:txBody>
      </p:sp>
      <p:sp>
        <p:nvSpPr>
          <p:cNvPr id="11" name="TextBox 10">
            <a:extLst>
              <a:ext uri="{FF2B5EF4-FFF2-40B4-BE49-F238E27FC236}">
                <a16:creationId xmlns:a16="http://schemas.microsoft.com/office/drawing/2014/main" id="{2915F5BD-53A4-4B67-9938-7096E41D17A5}"/>
              </a:ext>
            </a:extLst>
          </p:cNvPr>
          <p:cNvSpPr txBox="1"/>
          <p:nvPr/>
        </p:nvSpPr>
        <p:spPr>
          <a:xfrm>
            <a:off x="4741180" y="3320341"/>
            <a:ext cx="3982367" cy="874085"/>
          </a:xfrm>
          <a:prstGeom prst="rect">
            <a:avLst/>
          </a:prstGeom>
          <a:noFill/>
        </p:spPr>
        <p:txBody>
          <a:bodyPr wrap="square">
            <a:spAutoFit/>
          </a:bodyPr>
          <a:lstStyle/>
          <a:p>
            <a:pPr marL="225425" indent="-225425">
              <a:lnSpc>
                <a:spcPct val="90000"/>
              </a:lnSpc>
              <a:spcBef>
                <a:spcPts val="600"/>
              </a:spcBef>
              <a:spcAft>
                <a:spcPts val="600"/>
              </a:spcAft>
              <a:buFont typeface="Arial" panose="020B0604020202020204" pitchFamily="34" charset="0"/>
              <a:buChar char="•"/>
            </a:pPr>
            <a:r>
              <a:rPr lang="en-GB" sz="1200" spc="50" dirty="0">
                <a:solidFill>
                  <a:srgbClr val="767171"/>
                </a:solidFill>
                <a:latin typeface="Calibri" panose="020F0502020204030204" pitchFamily="34" charset="0"/>
                <a:cs typeface="Calibri" panose="020F0502020204030204" pitchFamily="34" charset="0"/>
              </a:rPr>
              <a:t>Only 9 residents (6%) had not used a park or open space in the last month.</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 The majority either did not have time or used the gym instead</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 3 had used a park or open space previously – 1 did so at least once a week and 2 at least once a month</a:t>
            </a:r>
          </a:p>
        </p:txBody>
      </p:sp>
    </p:spTree>
    <p:extLst>
      <p:ext uri="{BB962C8B-B14F-4D97-AF65-F5344CB8AC3E}">
        <p14:creationId xmlns:p14="http://schemas.microsoft.com/office/powerpoint/2010/main" val="3806337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101341"/>
            <a:ext cx="7886700" cy="919810"/>
          </a:xfrm>
        </p:spPr>
        <p:txBody>
          <a:bodyPr>
            <a:noAutofit/>
          </a:bodyPr>
          <a:lstStyle/>
          <a:p>
            <a:r>
              <a:rPr lang="en-GB" sz="2400" b="1" i="0" dirty="0">
                <a:solidFill>
                  <a:schemeClr val="accent3"/>
                </a:solidFill>
                <a:latin typeface="Core Mellow" panose="020F0503030302020204" pitchFamily="34" charset="0"/>
              </a:rPr>
              <a:t>Regularity of use compared to before the pandemic</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557761" y="1186390"/>
            <a:ext cx="3538752" cy="3428100"/>
          </a:xfrm>
        </p:spPr>
        <p:txBody>
          <a:bodyPr vert="horz" lIns="91440" tIns="45720" rIns="91440" bIns="45720" rtlCol="0">
            <a:noAutofit/>
          </a:bodyPr>
          <a:lstStyle/>
          <a:p>
            <a:r>
              <a:rPr lang="en-GB" sz="1400" dirty="0">
                <a:solidFill>
                  <a:srgbClr val="767171"/>
                </a:solidFill>
                <a:latin typeface="Calibri" panose="020F0502020204030204" pitchFamily="34" charset="0"/>
                <a:ea typeface="+mn-ea"/>
                <a:cs typeface="Calibri" panose="020F0502020204030204" pitchFamily="34" charset="0"/>
              </a:rPr>
              <a:t>Half of residents have increased the frequency of their visits to parks and open spaces compared with before the COVID-19 pandemic.</a:t>
            </a:r>
          </a:p>
          <a:p>
            <a:pPr lvl="1">
              <a:lnSpc>
                <a:spcPct val="80000"/>
              </a:lnSpc>
              <a:buFont typeface="Calibri" panose="020F0502020204030204" pitchFamily="34" charset="0"/>
              <a:buChar char="-"/>
            </a:pPr>
            <a:r>
              <a:rPr lang="en-GB" sz="1050" dirty="0">
                <a:solidFill>
                  <a:srgbClr val="767171"/>
                </a:solidFill>
                <a:latin typeface="Calibri" panose="020F0502020204030204" pitchFamily="34" charset="0"/>
                <a:ea typeface="+mn-ea"/>
                <a:cs typeface="Calibri" panose="020F0502020204030204" pitchFamily="34" charset="0"/>
              </a:rPr>
              <a:t>50% of residents in active communities areas have slightly increased their use of parks and open spaces compared with 26% of non active community residents. </a:t>
            </a:r>
          </a:p>
          <a:p>
            <a:pPr lvl="1">
              <a:lnSpc>
                <a:spcPct val="80000"/>
              </a:lnSpc>
              <a:buFont typeface="Calibri" panose="020F0502020204030204" pitchFamily="34" charset="0"/>
              <a:buChar char="-"/>
            </a:pPr>
            <a:r>
              <a:rPr lang="en-GB" sz="1050" dirty="0">
                <a:solidFill>
                  <a:srgbClr val="767171"/>
                </a:solidFill>
                <a:latin typeface="Calibri" panose="020F0502020204030204" pitchFamily="34" charset="0"/>
                <a:ea typeface="+mn-ea"/>
                <a:cs typeface="Calibri" panose="020F0502020204030204" pitchFamily="34" charset="0"/>
              </a:rPr>
              <a:t>Just under 1 in 5 (17%) active community residents have not changed the frequency of their visits compared with over 2 in 5 (44%) non active communities residents.</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ea typeface="+mn-ea"/>
                <a:cs typeface="Calibri" panose="020F0502020204030204" pitchFamily="34" charset="0"/>
              </a:rPr>
              <a:t>Encouragingly, only 6% of residents have decreased the frequency of their visits to parks and open spaces.</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12159"/>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826963"/>
            <a:ext cx="9308592"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Q4. How regularly does your use of parks or open spaces, such as areas of grassland and woodland, in Doncaster compare now to before the COVID-19 pandemic? N=148</a:t>
            </a:r>
          </a:p>
        </p:txBody>
      </p:sp>
      <p:graphicFrame>
        <p:nvGraphicFramePr>
          <p:cNvPr id="8" name="Chart 7">
            <a:extLst>
              <a:ext uri="{FF2B5EF4-FFF2-40B4-BE49-F238E27FC236}">
                <a16:creationId xmlns:a16="http://schemas.microsoft.com/office/drawing/2014/main" id="{6C992697-F7ED-4187-9628-CE59F1E5AB21}"/>
              </a:ext>
            </a:extLst>
          </p:cNvPr>
          <p:cNvGraphicFramePr>
            <a:graphicFrameLocks/>
          </p:cNvGraphicFramePr>
          <p:nvPr>
            <p:extLst>
              <p:ext uri="{D42A27DB-BD31-4B8C-83A1-F6EECF244321}">
                <p14:modId xmlns:p14="http://schemas.microsoft.com/office/powerpoint/2010/main" val="1553362914"/>
              </p:ext>
            </p:extLst>
          </p:nvPr>
        </p:nvGraphicFramePr>
        <p:xfrm>
          <a:off x="4242816" y="1181899"/>
          <a:ext cx="4645152" cy="33502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89830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p:txBody>
          <a:bodyPr>
            <a:noAutofit/>
          </a:bodyPr>
          <a:lstStyle/>
          <a:p>
            <a:r>
              <a:rPr lang="en-GB" sz="2400" b="1" i="0" dirty="0">
                <a:solidFill>
                  <a:schemeClr val="accent3"/>
                </a:solidFill>
                <a:latin typeface="Core Mellow" panose="020F0503030302020204" pitchFamily="34" charset="0"/>
              </a:rPr>
              <a:t>Length of time spent in parks and open spaces</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557760" y="1453896"/>
            <a:ext cx="3850689" cy="3160594"/>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Most (92%) residents spend 30 minutes or more (on average) in a park or open space each time they visit.</a:t>
            </a:r>
          </a:p>
          <a:p>
            <a:r>
              <a:rPr lang="en-GB" sz="1200" dirty="0">
                <a:solidFill>
                  <a:srgbClr val="767171"/>
                </a:solidFill>
                <a:latin typeface="Calibri" panose="020F0502020204030204" pitchFamily="34" charset="0"/>
                <a:ea typeface="+mn-ea"/>
                <a:cs typeface="Calibri" panose="020F0502020204030204" pitchFamily="34" charset="0"/>
              </a:rPr>
              <a:t>Active community residents spend longer in parks and open spaces each time they visit than non active community residents, with almost half (49%) spending 1 to 2 hours per visit compared with just 1 in 3 (31%) non active community residents. Therefore, they may use parks less but stay there longer when they visit. </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967607"/>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826963"/>
            <a:ext cx="9308592"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Q11. How long do you/did you usually spend on average in a park or open space, such as areas of grassland and woodland, in Doncaster each time you visit? N=151</a:t>
            </a:r>
          </a:p>
        </p:txBody>
      </p:sp>
      <p:graphicFrame>
        <p:nvGraphicFramePr>
          <p:cNvPr id="9" name="Chart 8">
            <a:extLst>
              <a:ext uri="{FF2B5EF4-FFF2-40B4-BE49-F238E27FC236}">
                <a16:creationId xmlns:a16="http://schemas.microsoft.com/office/drawing/2014/main" id="{F92E558B-FAD6-4EB2-ACBD-7307B4CF0063}"/>
              </a:ext>
            </a:extLst>
          </p:cNvPr>
          <p:cNvGraphicFramePr>
            <a:graphicFrameLocks/>
          </p:cNvGraphicFramePr>
          <p:nvPr>
            <p:extLst>
              <p:ext uri="{D42A27DB-BD31-4B8C-83A1-F6EECF244321}">
                <p14:modId xmlns:p14="http://schemas.microsoft.com/office/powerpoint/2010/main" val="2269439524"/>
              </p:ext>
            </p:extLst>
          </p:nvPr>
        </p:nvGraphicFramePr>
        <p:xfrm>
          <a:off x="4735553" y="1453896"/>
          <a:ext cx="4572000" cy="2752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6331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54107"/>
            <a:ext cx="7886700" cy="717900"/>
          </a:xfrm>
        </p:spPr>
        <p:txBody>
          <a:bodyPr>
            <a:noAutofit/>
          </a:bodyPr>
          <a:lstStyle/>
          <a:p>
            <a:r>
              <a:rPr lang="en-GB" sz="2400" b="1" i="0" dirty="0">
                <a:solidFill>
                  <a:schemeClr val="accent3"/>
                </a:solidFill>
                <a:latin typeface="Core Mellow" panose="020F0503030302020204" pitchFamily="34" charset="0"/>
              </a:rPr>
              <a:t>Travelling to parks and open spaces</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628650" y="913148"/>
            <a:ext cx="3850689" cy="3441472"/>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Almost 2 in 3 residents travel by foot to reach parks and open spaces in Doncaster</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More female residents (67%) travel by foot, compared with males (49%).</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More males (49%) travel by car or motorbike, compared with females (27%).</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788880"/>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802634"/>
            <a:ext cx="9308592" cy="507831"/>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Q12. What is/was the main way you travel to reach a park or open space, such as areas of grassland and woodland, in Doncaster? N=151</a:t>
            </a:r>
          </a:p>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Q13. How many minutes are you willing to spend travelling to a park or open space, such as areas of grassland and woodland, in Doncaster? N=157</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graphicFrame>
        <p:nvGraphicFramePr>
          <p:cNvPr id="7" name="Chart 6">
            <a:extLst>
              <a:ext uri="{FF2B5EF4-FFF2-40B4-BE49-F238E27FC236}">
                <a16:creationId xmlns:a16="http://schemas.microsoft.com/office/drawing/2014/main" id="{261B2D80-92B2-4D21-8C13-FD53FD7B41F1}"/>
              </a:ext>
            </a:extLst>
          </p:cNvPr>
          <p:cNvGraphicFramePr>
            <a:graphicFrameLocks/>
          </p:cNvGraphicFramePr>
          <p:nvPr>
            <p:extLst>
              <p:ext uri="{D42A27DB-BD31-4B8C-83A1-F6EECF244321}">
                <p14:modId xmlns:p14="http://schemas.microsoft.com/office/powerpoint/2010/main" val="3545064765"/>
              </p:ext>
            </p:extLst>
          </p:nvPr>
        </p:nvGraphicFramePr>
        <p:xfrm>
          <a:off x="459471" y="2571750"/>
          <a:ext cx="4112529" cy="2255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EB25FB48-E499-439A-82EE-B1895214CFE9}"/>
              </a:ext>
            </a:extLst>
          </p:cNvPr>
          <p:cNvGraphicFramePr>
            <a:graphicFrameLocks/>
          </p:cNvGraphicFramePr>
          <p:nvPr>
            <p:extLst>
              <p:ext uri="{D42A27DB-BD31-4B8C-83A1-F6EECF244321}">
                <p14:modId xmlns:p14="http://schemas.microsoft.com/office/powerpoint/2010/main" val="2901902037"/>
              </p:ext>
            </p:extLst>
          </p:nvPr>
        </p:nvGraphicFramePr>
        <p:xfrm>
          <a:off x="4014240" y="2571750"/>
          <a:ext cx="4572000" cy="2238340"/>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a:extLst>
              <a:ext uri="{FF2B5EF4-FFF2-40B4-BE49-F238E27FC236}">
                <a16:creationId xmlns:a16="http://schemas.microsoft.com/office/drawing/2014/main" id="{80498909-CDF2-4781-9FAB-00BE2E6A3BF6}"/>
              </a:ext>
            </a:extLst>
          </p:cNvPr>
          <p:cNvSpPr txBox="1">
            <a:spLocks/>
          </p:cNvSpPr>
          <p:nvPr/>
        </p:nvSpPr>
        <p:spPr>
          <a:xfrm>
            <a:off x="4479339" y="913148"/>
            <a:ext cx="3850689" cy="342810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200" dirty="0">
                <a:solidFill>
                  <a:srgbClr val="767171"/>
                </a:solidFill>
                <a:latin typeface="Calibri" panose="020F0502020204030204" pitchFamily="34" charset="0"/>
                <a:ea typeface="+mn-ea"/>
                <a:cs typeface="Calibri" panose="020F0502020204030204" pitchFamily="34" charset="0"/>
              </a:rPr>
              <a:t>The majority of residents want to visit a local park or open space – they do not want to spend much time travelling.</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6 residents (4%) do not want to spend any time travelling (most of these do not use the park).</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Only 1 in 5 (18%) residents are willing to travel for more than 30 minutes.</a:t>
            </a:r>
          </a:p>
        </p:txBody>
      </p:sp>
      <p:sp>
        <p:nvSpPr>
          <p:cNvPr id="12" name="TextBox 11">
            <a:extLst>
              <a:ext uri="{FF2B5EF4-FFF2-40B4-BE49-F238E27FC236}">
                <a16:creationId xmlns:a16="http://schemas.microsoft.com/office/drawing/2014/main" id="{1347F6A4-253E-4591-AA91-4F050E421FEE}"/>
              </a:ext>
            </a:extLst>
          </p:cNvPr>
          <p:cNvSpPr txBox="1"/>
          <p:nvPr/>
        </p:nvSpPr>
        <p:spPr>
          <a:xfrm>
            <a:off x="759962" y="2418018"/>
            <a:ext cx="3511545" cy="24622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Method of transport</a:t>
            </a:r>
          </a:p>
        </p:txBody>
      </p:sp>
      <p:sp>
        <p:nvSpPr>
          <p:cNvPr id="13" name="TextBox 12">
            <a:extLst>
              <a:ext uri="{FF2B5EF4-FFF2-40B4-BE49-F238E27FC236}">
                <a16:creationId xmlns:a16="http://schemas.microsoft.com/office/drawing/2014/main" id="{6902C2D2-5D5C-4B68-81CE-2C285F122A68}"/>
              </a:ext>
            </a:extLst>
          </p:cNvPr>
          <p:cNvSpPr txBox="1"/>
          <p:nvPr/>
        </p:nvSpPr>
        <p:spPr>
          <a:xfrm>
            <a:off x="4610651" y="2387663"/>
            <a:ext cx="3511545" cy="24622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Length of time residents are willing to spend travelling</a:t>
            </a:r>
          </a:p>
        </p:txBody>
      </p:sp>
    </p:spTree>
    <p:extLst>
      <p:ext uri="{BB962C8B-B14F-4D97-AF65-F5344CB8AC3E}">
        <p14:creationId xmlns:p14="http://schemas.microsoft.com/office/powerpoint/2010/main" val="582555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5A381D45-C199-4A87-B92B-7452DE103376}"/>
              </a:ext>
            </a:extLst>
          </p:cNvPr>
          <p:cNvGraphicFramePr>
            <a:graphicFrameLocks/>
          </p:cNvGraphicFramePr>
          <p:nvPr>
            <p:extLst>
              <p:ext uri="{D42A27DB-BD31-4B8C-83A1-F6EECF244321}">
                <p14:modId xmlns:p14="http://schemas.microsoft.com/office/powerpoint/2010/main" val="3376136976"/>
              </p:ext>
            </p:extLst>
          </p:nvPr>
        </p:nvGraphicFramePr>
        <p:xfrm>
          <a:off x="3598168" y="1041521"/>
          <a:ext cx="5424655" cy="3739659"/>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17531"/>
            <a:ext cx="7886700" cy="688407"/>
          </a:xfrm>
        </p:spPr>
        <p:txBody>
          <a:bodyPr>
            <a:noAutofit/>
          </a:bodyPr>
          <a:lstStyle/>
          <a:p>
            <a:r>
              <a:rPr lang="en-GB" sz="2400" b="1" i="0" dirty="0">
                <a:solidFill>
                  <a:schemeClr val="accent3"/>
                </a:solidFill>
                <a:latin typeface="Core Mellow" panose="020F0503030302020204" pitchFamily="34" charset="0"/>
              </a:rPr>
              <a:t>Reasons for using parks and open spaces in Doncaster</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539473" y="1017497"/>
            <a:ext cx="3172991" cy="3428100"/>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Residents use parks and open spaces for a variety of reasons.</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Playing with children/family outings, and for relaxation and contemplation were the most frequently cited reasons.</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Undertaking exercise or exercising a pet were also commonly cited reasons, as were observing wildlife and meeting with friends.</a:t>
            </a:r>
          </a:p>
          <a:p>
            <a:r>
              <a:rPr lang="en-GB" sz="1200" dirty="0">
                <a:solidFill>
                  <a:srgbClr val="767171"/>
                </a:solidFill>
                <a:latin typeface="Calibri" panose="020F0502020204030204" pitchFamily="34" charset="0"/>
                <a:ea typeface="+mn-ea"/>
                <a:cs typeface="Calibri" panose="020F0502020204030204" pitchFamily="34" charset="0"/>
              </a:rPr>
              <a:t>When asked what the main reason was, over 1 in 4 residents (28%) reported they did so to play with their children or to go for a family outing and 1 in 4 (25%) did so to exercise a pet. Only 15% stated physical activity when not exercising a pet.</a:t>
            </a:r>
          </a:p>
          <a:p>
            <a:r>
              <a:rPr lang="en-GB" sz="1200" dirty="0">
                <a:solidFill>
                  <a:srgbClr val="767171"/>
                </a:solidFill>
                <a:latin typeface="Calibri" panose="020F0502020204030204" pitchFamily="34" charset="0"/>
                <a:ea typeface="+mn-ea"/>
                <a:cs typeface="Calibri" panose="020F0502020204030204" pitchFamily="34" charset="0"/>
              </a:rPr>
              <a:t>Whilst observing wildlife or nature, and meeting friends were common reasons to visit a park or open space, they were not the main reason to do so for the majority of residents</a:t>
            </a:r>
          </a:p>
          <a:p>
            <a:endParaRPr lang="en-GB" sz="1200" dirty="0">
              <a:solidFill>
                <a:srgbClr val="767171"/>
              </a:solidFill>
              <a:latin typeface="Calibri" panose="020F0502020204030204" pitchFamily="34" charset="0"/>
              <a:ea typeface="+mn-ea"/>
              <a:cs typeface="Calibri" panose="020F0502020204030204" pitchFamily="34" charset="0"/>
            </a:endParaRP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539473" y="722568"/>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826963"/>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Q7. How For which of the following reasons do you/did you use parks or open spaces in Doncaster? N=151</a:t>
            </a:r>
          </a:p>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Q8. Which is/was the main reason you used parks or open spaces in Doncaster? N=151</a:t>
            </a:r>
          </a:p>
        </p:txBody>
      </p:sp>
      <p:sp>
        <p:nvSpPr>
          <p:cNvPr id="9" name="TextBox 8">
            <a:extLst>
              <a:ext uri="{FF2B5EF4-FFF2-40B4-BE49-F238E27FC236}">
                <a16:creationId xmlns:a16="http://schemas.microsoft.com/office/drawing/2014/main" id="{066E3C46-6361-4564-B813-DA902CB7B516}"/>
              </a:ext>
            </a:extLst>
          </p:cNvPr>
          <p:cNvSpPr txBox="1"/>
          <p:nvPr/>
        </p:nvSpPr>
        <p:spPr>
          <a:xfrm>
            <a:off x="7829552" y="767468"/>
            <a:ext cx="872942" cy="246221"/>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Main reason</a:t>
            </a:r>
          </a:p>
        </p:txBody>
      </p:sp>
      <p:sp>
        <p:nvSpPr>
          <p:cNvPr id="8" name="Rectangle: Rounded Corners 7">
            <a:extLst>
              <a:ext uri="{FF2B5EF4-FFF2-40B4-BE49-F238E27FC236}">
                <a16:creationId xmlns:a16="http://schemas.microsoft.com/office/drawing/2014/main" id="{55808F37-E5CF-45D7-BAD5-4DD9C0FD0F1B}"/>
              </a:ext>
            </a:extLst>
          </p:cNvPr>
          <p:cNvSpPr/>
          <p:nvPr/>
        </p:nvSpPr>
        <p:spPr>
          <a:xfrm>
            <a:off x="3682097" y="1074177"/>
            <a:ext cx="4196443" cy="648000"/>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Rounded Corners 10">
            <a:extLst>
              <a:ext uri="{FF2B5EF4-FFF2-40B4-BE49-F238E27FC236}">
                <a16:creationId xmlns:a16="http://schemas.microsoft.com/office/drawing/2014/main" id="{D96DBFB0-9B14-4CA8-8A3D-7D063CC8AAE1}"/>
              </a:ext>
            </a:extLst>
          </p:cNvPr>
          <p:cNvSpPr/>
          <p:nvPr/>
        </p:nvSpPr>
        <p:spPr>
          <a:xfrm>
            <a:off x="3682097" y="1764296"/>
            <a:ext cx="4196443" cy="640152"/>
          </a:xfrm>
          <a:prstGeom prst="roundRect">
            <a:avLst>
              <a:gd name="adj" fmla="val 5056"/>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649B05C5-74EE-4268-8C2D-88C1B5DE2C63}"/>
              </a:ext>
            </a:extLst>
          </p:cNvPr>
          <p:cNvSpPr/>
          <p:nvPr/>
        </p:nvSpPr>
        <p:spPr>
          <a:xfrm>
            <a:off x="3682097" y="2443628"/>
            <a:ext cx="4196443" cy="648000"/>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5" name="Chart 14">
            <a:extLst>
              <a:ext uri="{FF2B5EF4-FFF2-40B4-BE49-F238E27FC236}">
                <a16:creationId xmlns:a16="http://schemas.microsoft.com/office/drawing/2014/main" id="{78513CB7-26D1-4E25-84B1-EFF6958A151C}"/>
              </a:ext>
            </a:extLst>
          </p:cNvPr>
          <p:cNvGraphicFramePr>
            <a:graphicFrameLocks/>
          </p:cNvGraphicFramePr>
          <p:nvPr>
            <p:extLst>
              <p:ext uri="{D42A27DB-BD31-4B8C-83A1-F6EECF244321}">
                <p14:modId xmlns:p14="http://schemas.microsoft.com/office/powerpoint/2010/main" val="3712244350"/>
              </p:ext>
            </p:extLst>
          </p:nvPr>
        </p:nvGraphicFramePr>
        <p:xfrm>
          <a:off x="7893254" y="1066012"/>
          <a:ext cx="1351307" cy="40278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2790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201925"/>
            <a:ext cx="7886700" cy="919810"/>
          </a:xfrm>
        </p:spPr>
        <p:txBody>
          <a:bodyPr>
            <a:noAutofit/>
          </a:bodyPr>
          <a:lstStyle/>
          <a:p>
            <a:r>
              <a:rPr lang="en-GB" sz="2400" b="1" i="0" dirty="0">
                <a:solidFill>
                  <a:schemeClr val="accent3"/>
                </a:solidFill>
                <a:latin typeface="Core Mellow" panose="020F0503030302020204" pitchFamily="34" charset="0"/>
              </a:rPr>
              <a:t>Physical activity or sport in parks and open spaces</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568801" y="830720"/>
            <a:ext cx="3610008" cy="3304987"/>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Over 2 in 3 residents had used a park or open space to undertake physical activity or sport within the last month.</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71157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344896" y="4632913"/>
            <a:ext cx="3959352" cy="646331"/>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Q9. How regularly have you used a park or open space, such as areas of grassland and woodland, to take part in physical activity or sport in Doncaster in the last month? N=148</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graphicFrame>
        <p:nvGraphicFramePr>
          <p:cNvPr id="7" name="Chart 6">
            <a:extLst>
              <a:ext uri="{FF2B5EF4-FFF2-40B4-BE49-F238E27FC236}">
                <a16:creationId xmlns:a16="http://schemas.microsoft.com/office/drawing/2014/main" id="{B9CFEC09-74FE-4D04-BBC8-A09EE4FA217E}"/>
              </a:ext>
            </a:extLst>
          </p:cNvPr>
          <p:cNvGraphicFramePr>
            <a:graphicFrameLocks/>
          </p:cNvGraphicFramePr>
          <p:nvPr>
            <p:extLst>
              <p:ext uri="{D42A27DB-BD31-4B8C-83A1-F6EECF244321}">
                <p14:modId xmlns:p14="http://schemas.microsoft.com/office/powerpoint/2010/main" val="2419275781"/>
              </p:ext>
            </p:extLst>
          </p:nvPr>
        </p:nvGraphicFramePr>
        <p:xfrm>
          <a:off x="459472" y="2047545"/>
          <a:ext cx="3719338" cy="258956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B1C458D2-C261-47F0-83A2-8521317A4B42}"/>
              </a:ext>
            </a:extLst>
          </p:cNvPr>
          <p:cNvSpPr txBox="1"/>
          <p:nvPr/>
        </p:nvSpPr>
        <p:spPr>
          <a:xfrm>
            <a:off x="618032" y="1713086"/>
            <a:ext cx="3511545" cy="24622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Regularity of use</a:t>
            </a:r>
          </a:p>
        </p:txBody>
      </p:sp>
      <p:graphicFrame>
        <p:nvGraphicFramePr>
          <p:cNvPr id="9" name="Chart 8">
            <a:extLst>
              <a:ext uri="{FF2B5EF4-FFF2-40B4-BE49-F238E27FC236}">
                <a16:creationId xmlns:a16="http://schemas.microsoft.com/office/drawing/2014/main" id="{F87A9D4A-FDEA-4F7F-8D1A-7E10F52CAFA0}"/>
              </a:ext>
            </a:extLst>
          </p:cNvPr>
          <p:cNvGraphicFramePr>
            <a:graphicFrameLocks/>
          </p:cNvGraphicFramePr>
          <p:nvPr>
            <p:extLst>
              <p:ext uri="{D42A27DB-BD31-4B8C-83A1-F6EECF244321}">
                <p14:modId xmlns:p14="http://schemas.microsoft.com/office/powerpoint/2010/main" val="1576592825"/>
              </p:ext>
            </p:extLst>
          </p:nvPr>
        </p:nvGraphicFramePr>
        <p:xfrm>
          <a:off x="4408449" y="2047546"/>
          <a:ext cx="4276080" cy="258956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84F221DD-F461-48EE-B1F7-98A6A659C040}"/>
              </a:ext>
            </a:extLst>
          </p:cNvPr>
          <p:cNvSpPr txBox="1"/>
          <p:nvPr/>
        </p:nvSpPr>
        <p:spPr>
          <a:xfrm>
            <a:off x="4725177" y="4632913"/>
            <a:ext cx="3959352" cy="507831"/>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Q10. Which of the following types of physical activity have you participated in within Doncaster’s parks and open spaces? N=101</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3" name="Content Placeholder 2">
            <a:extLst>
              <a:ext uri="{FF2B5EF4-FFF2-40B4-BE49-F238E27FC236}">
                <a16:creationId xmlns:a16="http://schemas.microsoft.com/office/drawing/2014/main" id="{36CD28BF-5CEE-46D9-908C-CDF49037EC5D}"/>
              </a:ext>
            </a:extLst>
          </p:cNvPr>
          <p:cNvSpPr txBox="1">
            <a:spLocks/>
          </p:cNvSpPr>
          <p:nvPr/>
        </p:nvSpPr>
        <p:spPr>
          <a:xfrm>
            <a:off x="4426961" y="830720"/>
            <a:ext cx="4148237" cy="342810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200" dirty="0">
                <a:solidFill>
                  <a:srgbClr val="767171"/>
                </a:solidFill>
                <a:latin typeface="Calibri" panose="020F0502020204030204" pitchFamily="34" charset="0"/>
                <a:ea typeface="+mn-ea"/>
                <a:cs typeface="Calibri" panose="020F0502020204030204" pitchFamily="34" charset="0"/>
              </a:rPr>
              <a:t>Walking was by far the most common type of physical activity undertaken, as reported by over 8 in 10 (85%) residents, followed by informal sports, as reported by 1 in 5 residents (20%).</a:t>
            </a:r>
          </a:p>
          <a:p>
            <a:endParaRPr lang="en-GB" sz="1200" dirty="0">
              <a:solidFill>
                <a:srgbClr val="767171"/>
              </a:solidFill>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021A344E-50AB-4A2C-B493-D094E48DC852}"/>
              </a:ext>
            </a:extLst>
          </p:cNvPr>
          <p:cNvSpPr txBox="1"/>
          <p:nvPr/>
        </p:nvSpPr>
        <p:spPr>
          <a:xfrm>
            <a:off x="4497672" y="1713086"/>
            <a:ext cx="3511545" cy="24622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Physical activity undertaken</a:t>
            </a:r>
          </a:p>
        </p:txBody>
      </p:sp>
    </p:spTree>
    <p:extLst>
      <p:ext uri="{BB962C8B-B14F-4D97-AF65-F5344CB8AC3E}">
        <p14:creationId xmlns:p14="http://schemas.microsoft.com/office/powerpoint/2010/main" val="1718409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Perceptions about parks and open spaces in Doncaster</a:t>
            </a:r>
          </a:p>
        </p:txBody>
      </p:sp>
    </p:spTree>
    <p:extLst>
      <p:ext uri="{BB962C8B-B14F-4D97-AF65-F5344CB8AC3E}">
        <p14:creationId xmlns:p14="http://schemas.microsoft.com/office/powerpoint/2010/main" val="1141397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B1CDAD75-4010-4354-AD6E-8906A2295E1C}"/>
              </a:ext>
            </a:extLst>
          </p:cNvPr>
          <p:cNvGraphicFramePr>
            <a:graphicFrameLocks/>
          </p:cNvGraphicFramePr>
          <p:nvPr>
            <p:extLst>
              <p:ext uri="{D42A27DB-BD31-4B8C-83A1-F6EECF244321}">
                <p14:modId xmlns:p14="http://schemas.microsoft.com/office/powerpoint/2010/main" val="2374627297"/>
              </p:ext>
            </p:extLst>
          </p:nvPr>
        </p:nvGraphicFramePr>
        <p:xfrm>
          <a:off x="362989" y="2152073"/>
          <a:ext cx="8418022" cy="286120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362989" y="-47489"/>
            <a:ext cx="8415251" cy="753137"/>
          </a:xfrm>
        </p:spPr>
        <p:txBody>
          <a:bodyPr>
            <a:normAutofit/>
          </a:bodyPr>
          <a:lstStyle/>
          <a:p>
            <a:r>
              <a:rPr lang="en-GB" sz="2600" b="1" i="0" dirty="0">
                <a:solidFill>
                  <a:schemeClr val="accent3"/>
                </a:solidFill>
                <a:latin typeface="Core Mellow" panose="020F0503030302020204" pitchFamily="34" charset="0"/>
              </a:rPr>
              <a:t>Access to and appeal of parks in Doncaster</a:t>
            </a:r>
          </a:p>
        </p:txBody>
      </p:sp>
      <p:sp>
        <p:nvSpPr>
          <p:cNvPr id="3" name="Content Placeholder 2"/>
          <p:cNvSpPr>
            <a:spLocks noGrp="1"/>
          </p:cNvSpPr>
          <p:nvPr>
            <p:ph idx="1"/>
          </p:nvPr>
        </p:nvSpPr>
        <p:spPr>
          <a:xfrm>
            <a:off x="362989" y="705648"/>
            <a:ext cx="7934344" cy="1585690"/>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The majority of residents agree that they are aware of parks and open spaces available in Doncaster, there is a park or open space within walking distance to their home, feel able to access them for physical activity, and are prepared to travel to parks and open spaces. But for a significant minority this is not the case.</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However, 2 in 3 (67%) residents agree that other parts of the country have better parks and open spaces (34 residents also stated ‘don’t know’).</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Whilst 2 in 3 (62%) agree that parks and open spaces in Doncaster have something for everyone, 1 in 3 (33%) disagree that there are sufficient activities on offer to encourage them to use parks and activities on a regular basis. There is also a perception for many that parks are mainly used by parents (58%).</a:t>
            </a:r>
          </a:p>
        </p:txBody>
      </p:sp>
      <p:cxnSp>
        <p:nvCxnSpPr>
          <p:cNvPr id="4" name="Straight Connector 3"/>
          <p:cNvCxnSpPr>
            <a:cxnSpLocks/>
          </p:cNvCxnSpPr>
          <p:nvPr/>
        </p:nvCxnSpPr>
        <p:spPr>
          <a:xfrm flipV="1">
            <a:off x="452582" y="680866"/>
            <a:ext cx="8062768"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TextBox 5">
            <a:extLst>
              <a:ext uri="{FF2B5EF4-FFF2-40B4-BE49-F238E27FC236}">
                <a16:creationId xmlns:a16="http://schemas.microsoft.com/office/drawing/2014/main" id="{83803AA7-2F3C-4C4C-BE28-6D9DBB68BEB9}"/>
              </a:ext>
            </a:extLst>
          </p:cNvPr>
          <p:cNvSpPr txBox="1"/>
          <p:nvPr/>
        </p:nvSpPr>
        <p:spPr>
          <a:xfrm>
            <a:off x="0" y="4897861"/>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Q14. To what extent do you agree or disagree with the following statements about parks and open spaces, such as areas of grassland and woodland, in Doncaster? </a:t>
            </a:r>
          </a:p>
        </p:txBody>
      </p:sp>
      <p:sp>
        <p:nvSpPr>
          <p:cNvPr id="12" name="TextBox 11">
            <a:extLst>
              <a:ext uri="{FF2B5EF4-FFF2-40B4-BE49-F238E27FC236}">
                <a16:creationId xmlns:a16="http://schemas.microsoft.com/office/drawing/2014/main" id="{DEB51609-7797-49E2-BF8E-9669C67E1909}"/>
              </a:ext>
            </a:extLst>
          </p:cNvPr>
          <p:cNvSpPr txBox="1"/>
          <p:nvPr/>
        </p:nvSpPr>
        <p:spPr>
          <a:xfrm>
            <a:off x="8211212" y="1835846"/>
            <a:ext cx="872942" cy="400110"/>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agreeing</a:t>
            </a:r>
          </a:p>
        </p:txBody>
      </p:sp>
      <p:sp>
        <p:nvSpPr>
          <p:cNvPr id="14" name="Rectangle: Rounded Corners 13">
            <a:extLst>
              <a:ext uri="{FF2B5EF4-FFF2-40B4-BE49-F238E27FC236}">
                <a16:creationId xmlns:a16="http://schemas.microsoft.com/office/drawing/2014/main" id="{44594102-ABA5-4C47-88F4-E9CA466F8844}"/>
              </a:ext>
            </a:extLst>
          </p:cNvPr>
          <p:cNvSpPr/>
          <p:nvPr/>
        </p:nvSpPr>
        <p:spPr>
          <a:xfrm>
            <a:off x="362989" y="2264908"/>
            <a:ext cx="8309956" cy="1278837"/>
          </a:xfrm>
          <a:prstGeom prst="roundRect">
            <a:avLst>
              <a:gd name="adj" fmla="val 4413"/>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Rounded Corners 14">
            <a:extLst>
              <a:ext uri="{FF2B5EF4-FFF2-40B4-BE49-F238E27FC236}">
                <a16:creationId xmlns:a16="http://schemas.microsoft.com/office/drawing/2014/main" id="{7221C50A-9DB5-4888-A628-DBAA4FE9924E}"/>
              </a:ext>
            </a:extLst>
          </p:cNvPr>
          <p:cNvSpPr/>
          <p:nvPr/>
        </p:nvSpPr>
        <p:spPr>
          <a:xfrm>
            <a:off x="362989" y="3572697"/>
            <a:ext cx="8309956" cy="287275"/>
          </a:xfrm>
          <a:prstGeom prst="roundRect">
            <a:avLst>
              <a:gd name="adj" fmla="val 8882"/>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Rounded Corners 15">
            <a:extLst>
              <a:ext uri="{FF2B5EF4-FFF2-40B4-BE49-F238E27FC236}">
                <a16:creationId xmlns:a16="http://schemas.microsoft.com/office/drawing/2014/main" id="{E1FBD7A2-1651-4007-A943-1FD8B4206A71}"/>
              </a:ext>
            </a:extLst>
          </p:cNvPr>
          <p:cNvSpPr/>
          <p:nvPr/>
        </p:nvSpPr>
        <p:spPr>
          <a:xfrm>
            <a:off x="362989" y="3888924"/>
            <a:ext cx="8309956" cy="257147"/>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Rounded Corners 16">
            <a:extLst>
              <a:ext uri="{FF2B5EF4-FFF2-40B4-BE49-F238E27FC236}">
                <a16:creationId xmlns:a16="http://schemas.microsoft.com/office/drawing/2014/main" id="{F8CFB1B4-044F-413C-8E45-876CB2C66729}"/>
              </a:ext>
            </a:extLst>
          </p:cNvPr>
          <p:cNvSpPr/>
          <p:nvPr/>
        </p:nvSpPr>
        <p:spPr>
          <a:xfrm>
            <a:off x="362989" y="4486752"/>
            <a:ext cx="8309956" cy="295693"/>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24146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562004C4-2EF2-463D-8890-8F36519E2031}"/>
              </a:ext>
            </a:extLst>
          </p:cNvPr>
          <p:cNvGraphicFramePr>
            <a:graphicFrameLocks/>
          </p:cNvGraphicFramePr>
          <p:nvPr>
            <p:extLst>
              <p:ext uri="{D42A27DB-BD31-4B8C-83A1-F6EECF244321}">
                <p14:modId xmlns:p14="http://schemas.microsoft.com/office/powerpoint/2010/main" val="1164811269"/>
              </p:ext>
            </p:extLst>
          </p:nvPr>
        </p:nvGraphicFramePr>
        <p:xfrm>
          <a:off x="249383" y="2571750"/>
          <a:ext cx="8672944" cy="245374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378691" y="-116598"/>
            <a:ext cx="7886700" cy="753137"/>
          </a:xfrm>
        </p:spPr>
        <p:txBody>
          <a:bodyPr>
            <a:normAutofit/>
          </a:bodyPr>
          <a:lstStyle/>
          <a:p>
            <a:r>
              <a:rPr lang="en-GB" sz="2600" b="1" i="0" dirty="0">
                <a:solidFill>
                  <a:schemeClr val="accent3"/>
                </a:solidFill>
                <a:latin typeface="Core Mellow" panose="020F0503030302020204" pitchFamily="34" charset="0"/>
              </a:rPr>
              <a:t>Barriers to using parks in Doncaster</a:t>
            </a:r>
          </a:p>
        </p:txBody>
      </p:sp>
      <p:sp>
        <p:nvSpPr>
          <p:cNvPr id="3" name="Content Placeholder 2"/>
          <p:cNvSpPr>
            <a:spLocks noGrp="1"/>
          </p:cNvSpPr>
          <p:nvPr>
            <p:ph idx="1"/>
          </p:nvPr>
        </p:nvSpPr>
        <p:spPr>
          <a:xfrm>
            <a:off x="249383" y="735251"/>
            <a:ext cx="8265967" cy="1757725"/>
          </a:xfrm>
          <a:noFill/>
        </p:spPr>
        <p:txBody>
          <a:bodyPr wrap="square" rtlCol="0">
            <a:spAutoFit/>
          </a:bodyPr>
          <a:lstStyle/>
          <a:p>
            <a:pPr>
              <a:lnSpc>
                <a:spcPct val="80000"/>
              </a:lnSpc>
            </a:pPr>
            <a:r>
              <a:rPr lang="en-GB" sz="1100" dirty="0">
                <a:solidFill>
                  <a:srgbClr val="767171"/>
                </a:solidFill>
                <a:latin typeface="Calibri" panose="020F0502020204030204" pitchFamily="34" charset="0"/>
                <a:ea typeface="+mn-ea"/>
                <a:cs typeface="Calibri" panose="020F0502020204030204" pitchFamily="34" charset="0"/>
              </a:rPr>
              <a:t>Only half (53%) of residents feel safe in Doncaster’s parks and open spaces all the time and over 8 in 10 (85%) residents avoid Doncaster’s parks and open spaces at night. More males (40%) strongly agree (scoring 8-10) that they feel safe in parks and open spaces all the time compared to females (22%).</a:t>
            </a:r>
          </a:p>
          <a:p>
            <a:pPr>
              <a:lnSpc>
                <a:spcPct val="80000"/>
              </a:lnSpc>
            </a:pPr>
            <a:r>
              <a:rPr lang="en-GB" sz="1100" dirty="0">
                <a:solidFill>
                  <a:srgbClr val="767171"/>
                </a:solidFill>
                <a:latin typeface="Calibri" panose="020F0502020204030204" pitchFamily="34" charset="0"/>
                <a:ea typeface="+mn-ea"/>
                <a:cs typeface="Calibri" panose="020F0502020204030204" pitchFamily="34" charset="0"/>
              </a:rPr>
              <a:t>Almost 2 in 3 residents agree that the behaviour of others discourages them from using Doncaster’s parks and open spaces. More residents from the active communities (60%) strongly agree with this (scoring 8-10) compared with non active community residents (33%).</a:t>
            </a:r>
          </a:p>
          <a:p>
            <a:pPr>
              <a:lnSpc>
                <a:spcPct val="80000"/>
              </a:lnSpc>
            </a:pPr>
            <a:r>
              <a:rPr lang="en-GB" sz="1100" dirty="0">
                <a:solidFill>
                  <a:srgbClr val="767171"/>
                </a:solidFill>
                <a:latin typeface="Calibri" panose="020F0502020204030204" pitchFamily="34" charset="0"/>
                <a:ea typeface="+mn-ea"/>
                <a:cs typeface="Calibri" panose="020F0502020204030204" pitchFamily="34" charset="0"/>
              </a:rPr>
              <a:t>Over half (55%) of residents do not see people like them exercising in Doncaster’s parks and open spaces. More residents with a disability that has a substantial impact on their daily life (56%) strongly agree with this (scoring 8-10) compared with those who do not have a disability (31%). More residents who are physically inactive (53%) also strongly agree with this compared with those who are physically active (32%).</a:t>
            </a:r>
          </a:p>
        </p:txBody>
      </p:sp>
      <p:cxnSp>
        <p:nvCxnSpPr>
          <p:cNvPr id="4" name="Straight Connector 3"/>
          <p:cNvCxnSpPr>
            <a:cxnSpLocks/>
          </p:cNvCxnSpPr>
          <p:nvPr/>
        </p:nvCxnSpPr>
        <p:spPr>
          <a:xfrm>
            <a:off x="378691" y="636539"/>
            <a:ext cx="8136659"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TextBox 5">
            <a:extLst>
              <a:ext uri="{FF2B5EF4-FFF2-40B4-BE49-F238E27FC236}">
                <a16:creationId xmlns:a16="http://schemas.microsoft.com/office/drawing/2014/main" id="{83803AA7-2F3C-4C4C-BE28-6D9DBB68BEB9}"/>
              </a:ext>
            </a:extLst>
          </p:cNvPr>
          <p:cNvSpPr txBox="1"/>
          <p:nvPr/>
        </p:nvSpPr>
        <p:spPr>
          <a:xfrm>
            <a:off x="0" y="4942965"/>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Q14. To what extent do you agree or disagree with the following statements about parks and open spaces, such as areas of grassland and woodland, in Doncaster? </a:t>
            </a:r>
          </a:p>
        </p:txBody>
      </p:sp>
      <p:sp>
        <p:nvSpPr>
          <p:cNvPr id="12" name="TextBox 11">
            <a:extLst>
              <a:ext uri="{FF2B5EF4-FFF2-40B4-BE49-F238E27FC236}">
                <a16:creationId xmlns:a16="http://schemas.microsoft.com/office/drawing/2014/main" id="{DEB51609-7797-49E2-BF8E-9669C67E1909}"/>
              </a:ext>
            </a:extLst>
          </p:cNvPr>
          <p:cNvSpPr txBox="1"/>
          <p:nvPr/>
        </p:nvSpPr>
        <p:spPr>
          <a:xfrm>
            <a:off x="8390607" y="2189425"/>
            <a:ext cx="872942" cy="400110"/>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agreeing</a:t>
            </a:r>
          </a:p>
        </p:txBody>
      </p:sp>
      <p:sp>
        <p:nvSpPr>
          <p:cNvPr id="10" name="Rectangle: Rounded Corners 9">
            <a:extLst>
              <a:ext uri="{FF2B5EF4-FFF2-40B4-BE49-F238E27FC236}">
                <a16:creationId xmlns:a16="http://schemas.microsoft.com/office/drawing/2014/main" id="{0E7F2B20-DBD1-4B31-8928-1695522CF256}"/>
              </a:ext>
            </a:extLst>
          </p:cNvPr>
          <p:cNvSpPr/>
          <p:nvPr/>
        </p:nvSpPr>
        <p:spPr>
          <a:xfrm>
            <a:off x="221673" y="2580299"/>
            <a:ext cx="8672944" cy="285766"/>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Rounded Corners 10">
            <a:extLst>
              <a:ext uri="{FF2B5EF4-FFF2-40B4-BE49-F238E27FC236}">
                <a16:creationId xmlns:a16="http://schemas.microsoft.com/office/drawing/2014/main" id="{7502D6A5-1307-4AC7-BECB-DA147A2A0027}"/>
              </a:ext>
            </a:extLst>
          </p:cNvPr>
          <p:cNvSpPr/>
          <p:nvPr/>
        </p:nvSpPr>
        <p:spPr>
          <a:xfrm>
            <a:off x="221673" y="3526808"/>
            <a:ext cx="8672944" cy="285766"/>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Rounded Corners 13">
            <a:extLst>
              <a:ext uri="{FF2B5EF4-FFF2-40B4-BE49-F238E27FC236}">
                <a16:creationId xmlns:a16="http://schemas.microsoft.com/office/drawing/2014/main" id="{1AC8259C-770C-4573-9F9E-6887A2B2E342}"/>
              </a:ext>
            </a:extLst>
          </p:cNvPr>
          <p:cNvSpPr/>
          <p:nvPr/>
        </p:nvSpPr>
        <p:spPr>
          <a:xfrm>
            <a:off x="221673" y="2893086"/>
            <a:ext cx="8672944" cy="285766"/>
          </a:xfrm>
          <a:prstGeom prst="roundRect">
            <a:avLst>
              <a:gd name="adj" fmla="val 8882"/>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Rounded Corners 14">
            <a:extLst>
              <a:ext uri="{FF2B5EF4-FFF2-40B4-BE49-F238E27FC236}">
                <a16:creationId xmlns:a16="http://schemas.microsoft.com/office/drawing/2014/main" id="{E5A78816-6EDB-4B4E-A674-78482433000E}"/>
              </a:ext>
            </a:extLst>
          </p:cNvPr>
          <p:cNvSpPr/>
          <p:nvPr/>
        </p:nvSpPr>
        <p:spPr>
          <a:xfrm>
            <a:off x="221673" y="3211235"/>
            <a:ext cx="8672944" cy="285766"/>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43178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4BEA7367-1D06-4BF6-A57F-D749E99B320D}"/>
              </a:ext>
            </a:extLst>
          </p:cNvPr>
          <p:cNvGraphicFramePr>
            <a:graphicFrameLocks/>
          </p:cNvGraphicFramePr>
          <p:nvPr>
            <p:extLst>
              <p:ext uri="{D42A27DB-BD31-4B8C-83A1-F6EECF244321}">
                <p14:modId xmlns:p14="http://schemas.microsoft.com/office/powerpoint/2010/main" val="49629653"/>
              </p:ext>
            </p:extLst>
          </p:nvPr>
        </p:nvGraphicFramePr>
        <p:xfrm>
          <a:off x="336553" y="2919350"/>
          <a:ext cx="8484173" cy="206621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336554" y="-75199"/>
            <a:ext cx="8178796" cy="753137"/>
          </a:xfrm>
        </p:spPr>
        <p:txBody>
          <a:bodyPr>
            <a:normAutofit fontScale="90000"/>
          </a:bodyPr>
          <a:lstStyle/>
          <a:p>
            <a:r>
              <a:rPr lang="en-GB" sz="2600" b="1" i="0" dirty="0">
                <a:solidFill>
                  <a:schemeClr val="accent3"/>
                </a:solidFill>
                <a:latin typeface="Core Mellow" panose="020F0503030302020204" pitchFamily="34" charset="0"/>
              </a:rPr>
              <a:t>Factors to engage residents in using parks in Doncaster </a:t>
            </a:r>
          </a:p>
        </p:txBody>
      </p:sp>
      <p:sp>
        <p:nvSpPr>
          <p:cNvPr id="3" name="Content Placeholder 2"/>
          <p:cNvSpPr>
            <a:spLocks noGrp="1"/>
          </p:cNvSpPr>
          <p:nvPr>
            <p:ph idx="1"/>
          </p:nvPr>
        </p:nvSpPr>
        <p:spPr>
          <a:xfrm>
            <a:off x="336554" y="809938"/>
            <a:ext cx="8003306" cy="2035044"/>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Residents agree that they would undertake a range of activities in parks and open spaces, and almost 3 in 4 residents (72%) agreeing that parks and open spaces need to be about more than just physical activity and playing.</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8 in 10 residents (81%) agree that they would attend entertainment events, and 2 in 3 residents (63%) agree they would attend education events in parks and open spaces.</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2 in 3 residents (64%) also agree that they would make more use of parks and open spaces if they were more welcoming in appearance.</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Half of residents (49%) agree that they would participate in physical activity in parks and open spaces if sessions were organised. More active community residents (48%) strongly agree with this (scoring 8-10) than non active community residents (25%).</a:t>
            </a:r>
          </a:p>
        </p:txBody>
      </p:sp>
      <p:cxnSp>
        <p:nvCxnSpPr>
          <p:cNvPr id="4" name="Straight Connector 3"/>
          <p:cNvCxnSpPr>
            <a:cxnSpLocks/>
          </p:cNvCxnSpPr>
          <p:nvPr/>
        </p:nvCxnSpPr>
        <p:spPr>
          <a:xfrm>
            <a:off x="336554" y="671628"/>
            <a:ext cx="8178796"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TextBox 5">
            <a:extLst>
              <a:ext uri="{FF2B5EF4-FFF2-40B4-BE49-F238E27FC236}">
                <a16:creationId xmlns:a16="http://schemas.microsoft.com/office/drawing/2014/main" id="{83803AA7-2F3C-4C4C-BE28-6D9DBB68BEB9}"/>
              </a:ext>
            </a:extLst>
          </p:cNvPr>
          <p:cNvSpPr txBox="1"/>
          <p:nvPr/>
        </p:nvSpPr>
        <p:spPr>
          <a:xfrm>
            <a:off x="0" y="4897861"/>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Q14. To what extent do you agree or disagree with the following statements about parks and open spaces, such as areas of grassland and woodland, in Doncaster? </a:t>
            </a:r>
          </a:p>
        </p:txBody>
      </p:sp>
      <p:sp>
        <p:nvSpPr>
          <p:cNvPr id="12" name="TextBox 11">
            <a:extLst>
              <a:ext uri="{FF2B5EF4-FFF2-40B4-BE49-F238E27FC236}">
                <a16:creationId xmlns:a16="http://schemas.microsoft.com/office/drawing/2014/main" id="{DEB51609-7797-49E2-BF8E-9669C67E1909}"/>
              </a:ext>
            </a:extLst>
          </p:cNvPr>
          <p:cNvSpPr txBox="1"/>
          <p:nvPr/>
        </p:nvSpPr>
        <p:spPr>
          <a:xfrm>
            <a:off x="8233535" y="2600875"/>
            <a:ext cx="872942" cy="400110"/>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agreeing</a:t>
            </a:r>
          </a:p>
        </p:txBody>
      </p:sp>
    </p:spTree>
    <p:extLst>
      <p:ext uri="{BB962C8B-B14F-4D97-AF65-F5344CB8AC3E}">
        <p14:creationId xmlns:p14="http://schemas.microsoft.com/office/powerpoint/2010/main" val="3557843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Volunteering in parks</a:t>
            </a:r>
          </a:p>
        </p:txBody>
      </p:sp>
    </p:spTree>
    <p:extLst>
      <p:ext uri="{BB962C8B-B14F-4D97-AF65-F5344CB8AC3E}">
        <p14:creationId xmlns:p14="http://schemas.microsoft.com/office/powerpoint/2010/main" val="3136087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p:txBody>
          <a:bodyPr>
            <a:noAutofit/>
          </a:bodyPr>
          <a:lstStyle/>
          <a:p>
            <a:r>
              <a:rPr lang="en-GB" sz="2400" b="1" i="0" dirty="0">
                <a:solidFill>
                  <a:schemeClr val="accent3"/>
                </a:solidFill>
                <a:latin typeface="Core Mellow" panose="020F0503030302020204" pitchFamily="34" charset="0"/>
              </a:rPr>
              <a:t>Current and future volunteering in parks </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552132" y="1334171"/>
            <a:ext cx="3850689" cy="3428100"/>
          </a:xfrm>
        </p:spPr>
        <p:txBody>
          <a:bodyPr vert="horz" lIns="91440" tIns="45720" rIns="91440" bIns="45720" rtlCol="0">
            <a:noAutofit/>
          </a:bodyPr>
          <a:lstStyle/>
          <a:p>
            <a:r>
              <a:rPr lang="en-GB" sz="1400" dirty="0">
                <a:solidFill>
                  <a:srgbClr val="767171"/>
                </a:solidFill>
                <a:latin typeface="Calibri" panose="020F0502020204030204" pitchFamily="34" charset="0"/>
                <a:ea typeface="+mn-ea"/>
                <a:cs typeface="Calibri" panose="020F0502020204030204" pitchFamily="34" charset="0"/>
              </a:rPr>
              <a:t>19 residents (12%) currently volunteer their time to activities in the park e.g. litter picking, events or as part of a Friends of Park group.</a:t>
            </a:r>
          </a:p>
          <a:p>
            <a:r>
              <a:rPr lang="en-GB" sz="1400" dirty="0">
                <a:solidFill>
                  <a:srgbClr val="767171"/>
                </a:solidFill>
                <a:latin typeface="Calibri" panose="020F0502020204030204" pitchFamily="34" charset="0"/>
                <a:ea typeface="+mn-ea"/>
                <a:cs typeface="Calibri" panose="020F0502020204030204" pitchFamily="34" charset="0"/>
              </a:rPr>
              <a:t>Encouragingly, the majority of those who already volunteer either plan to continue doing so in the future (68%) or will possibly do so (26%).</a:t>
            </a:r>
          </a:p>
          <a:p>
            <a:r>
              <a:rPr lang="en-GB" sz="1400" dirty="0">
                <a:solidFill>
                  <a:srgbClr val="767171"/>
                </a:solidFill>
                <a:latin typeface="Calibri" panose="020F0502020204030204" pitchFamily="34" charset="0"/>
                <a:ea typeface="+mn-ea"/>
                <a:cs typeface="Calibri" panose="020F0502020204030204" pitchFamily="34" charset="0"/>
              </a:rPr>
              <a:t>1 in 10 (11%) of those who do not currently volunteer would do so in the future and a further 4 in 10 (40%) possibly would.</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967607"/>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826963"/>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Q15. Do you currently volunteer your time to any activities in the park, such as litter picking, events of as part of a Friends of Park group? N=157</a:t>
            </a:r>
          </a:p>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Q16. Would you volunteer/continue to volunteer your time to any activities in the park, such as litter picking, events or as part of a Friends of Park group? N=157</a:t>
            </a:r>
          </a:p>
        </p:txBody>
      </p:sp>
      <p:graphicFrame>
        <p:nvGraphicFramePr>
          <p:cNvPr id="7" name="Chart 6">
            <a:extLst>
              <a:ext uri="{FF2B5EF4-FFF2-40B4-BE49-F238E27FC236}">
                <a16:creationId xmlns:a16="http://schemas.microsoft.com/office/drawing/2014/main" id="{9C712EC4-2EA3-4CD4-8919-555CAD5B5C4E}"/>
              </a:ext>
            </a:extLst>
          </p:cNvPr>
          <p:cNvGraphicFramePr>
            <a:graphicFrameLocks/>
          </p:cNvGraphicFramePr>
          <p:nvPr>
            <p:extLst>
              <p:ext uri="{D42A27DB-BD31-4B8C-83A1-F6EECF244321}">
                <p14:modId xmlns:p14="http://schemas.microsoft.com/office/powerpoint/2010/main" val="4145800391"/>
              </p:ext>
            </p:extLst>
          </p:nvPr>
        </p:nvGraphicFramePr>
        <p:xfrm>
          <a:off x="4495482" y="1403553"/>
          <a:ext cx="4019868" cy="29937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2348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Key insights</a:t>
            </a:r>
          </a:p>
        </p:txBody>
      </p:sp>
    </p:spTree>
    <p:extLst>
      <p:ext uri="{BB962C8B-B14F-4D97-AF65-F5344CB8AC3E}">
        <p14:creationId xmlns:p14="http://schemas.microsoft.com/office/powerpoint/2010/main" val="4130272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So, what does this mean?</a:t>
            </a:r>
          </a:p>
        </p:txBody>
      </p:sp>
      <p:sp>
        <p:nvSpPr>
          <p:cNvPr id="3" name="Content Placeholder 2"/>
          <p:cNvSpPr>
            <a:spLocks noGrp="1"/>
          </p:cNvSpPr>
          <p:nvPr>
            <p:ph idx="1"/>
          </p:nvPr>
        </p:nvSpPr>
        <p:spPr>
          <a:xfrm>
            <a:off x="544452" y="902325"/>
            <a:ext cx="7970898" cy="3573607"/>
          </a:xfrm>
          <a:noFill/>
        </p:spPr>
        <p:txBody>
          <a:bodyPr wrap="square" rtlCol="0">
            <a:spAutoFit/>
          </a:bodyPr>
          <a:lstStyle/>
          <a:p>
            <a:pPr>
              <a:lnSpc>
                <a:spcPct val="80000"/>
              </a:lnSpc>
            </a:pPr>
            <a:r>
              <a:rPr lang="en-GB" sz="1100" dirty="0">
                <a:solidFill>
                  <a:srgbClr val="767171"/>
                </a:solidFill>
                <a:latin typeface="Calibri" panose="020F0502020204030204" pitchFamily="34" charset="0"/>
                <a:ea typeface="+mn-ea"/>
                <a:cs typeface="Calibri" panose="020F0502020204030204" pitchFamily="34" charset="0"/>
              </a:rPr>
              <a:t>Residents recognise the value of parks and open spaces, and appreciate them more now than they did prior to COVID-19. But they feel others do not value them and they are not as well looked after as they were in the past.</a:t>
            </a:r>
          </a:p>
          <a:p>
            <a:pPr>
              <a:lnSpc>
                <a:spcPct val="80000"/>
              </a:lnSpc>
            </a:pPr>
            <a:r>
              <a:rPr lang="en-GB" sz="1100" dirty="0">
                <a:solidFill>
                  <a:srgbClr val="767171"/>
                </a:solidFill>
                <a:latin typeface="Calibri" panose="020F0502020204030204" pitchFamily="34" charset="0"/>
                <a:ea typeface="+mn-ea"/>
                <a:cs typeface="Calibri" panose="020F0502020204030204" pitchFamily="34" charset="0"/>
              </a:rPr>
              <a:t>Half of residents have increased the frequency of their visits to parks and open spaces compared with before COVID-19. Whilst active community residents still use parks and open spaces less frequently than non-active community residents, they are more likely to have increased the frequency of their visits since the outbreak of the pandemic, and the average length of their visits is longer. There is also no difference by how frequently they use a park or open space to undertake physical activity and not everyone feels able to access the park for this purpose.</a:t>
            </a:r>
          </a:p>
          <a:p>
            <a:pPr>
              <a:lnSpc>
                <a:spcPct val="80000"/>
              </a:lnSpc>
            </a:pPr>
            <a:r>
              <a:rPr lang="en-GB" sz="1100" dirty="0">
                <a:solidFill>
                  <a:srgbClr val="767171"/>
                </a:solidFill>
                <a:latin typeface="Calibri" panose="020F0502020204030204" pitchFamily="34" charset="0"/>
                <a:ea typeface="+mn-ea"/>
                <a:cs typeface="Calibri" panose="020F0502020204030204" pitchFamily="34" charset="0"/>
              </a:rPr>
              <a:t>Most residents are aware of parks and open spaces in Doncaster and agree there is a park within walking distance to their home. This is important as most residents do not want to spend much time travelling to parks and open spaces.</a:t>
            </a:r>
          </a:p>
          <a:p>
            <a:pPr>
              <a:lnSpc>
                <a:spcPct val="80000"/>
              </a:lnSpc>
            </a:pPr>
            <a:r>
              <a:rPr lang="en-GB" sz="1100" dirty="0">
                <a:solidFill>
                  <a:srgbClr val="767171"/>
                </a:solidFill>
                <a:latin typeface="Calibri" panose="020F0502020204030204" pitchFamily="34" charset="0"/>
                <a:ea typeface="+mn-ea"/>
                <a:cs typeface="Calibri" panose="020F0502020204030204" pitchFamily="34" charset="0"/>
              </a:rPr>
              <a:t>Residents currently use parks and open spaces to play with children/go on a family outing, or to undertake outdoor physical activity or sport. However, they agree that parks and open spaces need to be about more than physical activity and playing, and agree that they would use parks for various other activities if these were available.</a:t>
            </a:r>
          </a:p>
          <a:p>
            <a:pPr>
              <a:lnSpc>
                <a:spcPct val="80000"/>
              </a:lnSpc>
            </a:pPr>
            <a:r>
              <a:rPr lang="en-GB" sz="1100" dirty="0">
                <a:solidFill>
                  <a:srgbClr val="767171"/>
                </a:solidFill>
                <a:latin typeface="Calibri" panose="020F0502020204030204" pitchFamily="34" charset="0"/>
                <a:ea typeface="+mn-ea"/>
                <a:cs typeface="Calibri" panose="020F0502020204030204" pitchFamily="34" charset="0"/>
              </a:rPr>
              <a:t>However, there are various barriers which prevent residents from using parks and open spaces, including others’ behaviour and safety, and residents avoiding using them at night. Residents also highlighted that they would make more use of them if they were more welcoming in appearance. There is also the perception that parks are mainly used by, and are important for, parents and/or families. </a:t>
            </a:r>
          </a:p>
          <a:p>
            <a:pPr>
              <a:lnSpc>
                <a:spcPct val="80000"/>
              </a:lnSpc>
            </a:pPr>
            <a:r>
              <a:rPr lang="en-GB" sz="1100" dirty="0">
                <a:solidFill>
                  <a:srgbClr val="767171"/>
                </a:solidFill>
                <a:latin typeface="Calibri" panose="020F0502020204030204" pitchFamily="34" charset="0"/>
                <a:ea typeface="+mn-ea"/>
                <a:cs typeface="Calibri" panose="020F0502020204030204" pitchFamily="34" charset="0"/>
              </a:rPr>
              <a:t>Residents recognise that communities have a role to play in supporting parks and open spaces, but only a minority currently volunteer to help with their upkeep. Half of residents who do not currently volunteer, would either do so or possibly do so. Therefore, there is potential appetite to increase the number of people who volunteer in parks and open spaces to meet the Future Parks objectives.</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138498001"/>
      </p:ext>
    </p:extLst>
  </p:cSld>
  <p:clrMapOvr>
    <a:masterClrMapping/>
  </p:clrMapOvr>
</p:sld>
</file>

<file path=ppt/theme/theme1.xml><?xml version="1.0" encoding="utf-8"?>
<a:theme xmlns:a="http://schemas.openxmlformats.org/drawingml/2006/main" name="1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F445715E4A324CB4F78C2C04A9E80F" ma:contentTypeVersion="15" ma:contentTypeDescription="Create a new document." ma:contentTypeScope="" ma:versionID="7af71a49a25809d1bf7d5cb7d6c24785">
  <xsd:schema xmlns:xsd="http://www.w3.org/2001/XMLSchema" xmlns:xs="http://www.w3.org/2001/XMLSchema" xmlns:p="http://schemas.microsoft.com/office/2006/metadata/properties" xmlns:ns2="a1c8b9fa-367e-4056-b339-4ecc6c3ff8ff" xmlns:ns3="7b70a978-4add-40a1-9fb8-0df12ed3c428" targetNamespace="http://schemas.microsoft.com/office/2006/metadata/properties" ma:root="true" ma:fieldsID="2218d8b077b48ecc8cb0362e6f3571cd" ns2:_="" ns3:_="">
    <xsd:import namespace="a1c8b9fa-367e-4056-b339-4ecc6c3ff8ff"/>
    <xsd:import namespace="7b70a978-4add-40a1-9fb8-0df12ed3c42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8b9fa-367e-4056-b339-4ecc6c3ff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6c40f8d-8524-4845-a2fc-30090feebe3d"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70a978-4add-40a1-9fb8-0df12ed3c42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dbc63d2-0d9c-48d0-9a60-2087520337f9}" ma:internalName="TaxCatchAll" ma:showField="CatchAllData" ma:web="7b70a978-4add-40a1-9fb8-0df12ed3c428">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c8b9fa-367e-4056-b339-4ecc6c3ff8ff">
      <Terms xmlns="http://schemas.microsoft.com/office/infopath/2007/PartnerControls"/>
    </lcf76f155ced4ddcb4097134ff3c332f>
    <TaxCatchAll xmlns="7b70a978-4add-40a1-9fb8-0df12ed3c428" xsi:nil="true"/>
  </documentManagement>
</p:properties>
</file>

<file path=customXml/itemProps1.xml><?xml version="1.0" encoding="utf-8"?>
<ds:datastoreItem xmlns:ds="http://schemas.openxmlformats.org/officeDocument/2006/customXml" ds:itemID="{B02325F4-7582-4891-841B-446371BD4550}"/>
</file>

<file path=customXml/itemProps2.xml><?xml version="1.0" encoding="utf-8"?>
<ds:datastoreItem xmlns:ds="http://schemas.openxmlformats.org/officeDocument/2006/customXml" ds:itemID="{1BA45BAF-83AD-4F0E-9155-B65CB5E62C40}"/>
</file>

<file path=customXml/itemProps3.xml><?xml version="1.0" encoding="utf-8"?>
<ds:datastoreItem xmlns:ds="http://schemas.openxmlformats.org/officeDocument/2006/customXml" ds:itemID="{4E27C902-1786-45E6-AE67-CBAAB96EDE7D}"/>
</file>

<file path=docProps/app.xml><?xml version="1.0" encoding="utf-8"?>
<Properties xmlns="http://schemas.openxmlformats.org/officeDocument/2006/extended-properties" xmlns:vt="http://schemas.openxmlformats.org/officeDocument/2006/docPropsVTypes">
  <Template/>
  <TotalTime>0</TotalTime>
  <Words>2874</Words>
  <Application>Microsoft Office PowerPoint</Application>
  <PresentationFormat>On-screen Show (16:9)</PresentationFormat>
  <Paragraphs>249</Paragraphs>
  <Slides>22</Slides>
  <Notes>13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.AppleSystemUIFont</vt:lpstr>
      <vt:lpstr>Arial</vt:lpstr>
      <vt:lpstr>Calibri</vt:lpstr>
      <vt:lpstr>Core Mellow</vt:lpstr>
      <vt:lpstr>Open Sans</vt:lpstr>
      <vt:lpstr>Open Sans Semibold</vt:lpstr>
      <vt:lpstr>Playfair Display</vt:lpstr>
      <vt:lpstr>1_Office Theme</vt:lpstr>
      <vt:lpstr>2_Office Theme</vt:lpstr>
      <vt:lpstr>PowerPoint Presentation</vt:lpstr>
      <vt:lpstr>Contents</vt:lpstr>
      <vt:lpstr>PowerPoint Presentation</vt:lpstr>
      <vt:lpstr>Demographics of respondents</vt:lpstr>
      <vt:lpstr>Demographics of respondents</vt:lpstr>
      <vt:lpstr>PowerPoint Presentation</vt:lpstr>
      <vt:lpstr>Residents’ perceptions of parks and open spaces </vt:lpstr>
      <vt:lpstr>PowerPoint Presentation</vt:lpstr>
      <vt:lpstr>Regularity of use</vt:lpstr>
      <vt:lpstr>Regularity of use compared to before the pandemic</vt:lpstr>
      <vt:lpstr>Length of time spent in parks and open spaces</vt:lpstr>
      <vt:lpstr>Travelling to parks and open spaces</vt:lpstr>
      <vt:lpstr>Reasons for using parks and open spaces in Doncaster</vt:lpstr>
      <vt:lpstr>Physical activity or sport in parks and open spaces</vt:lpstr>
      <vt:lpstr>PowerPoint Presentation</vt:lpstr>
      <vt:lpstr>Access to and appeal of parks in Doncaster</vt:lpstr>
      <vt:lpstr>Barriers to using parks in Doncaster</vt:lpstr>
      <vt:lpstr>Factors to engage residents in using parks in Doncaster </vt:lpstr>
      <vt:lpstr>PowerPoint Presentation</vt:lpstr>
      <vt:lpstr>Current and future volunteering in parks </vt:lpstr>
      <vt:lpstr>PowerPoint Presentation</vt:lpstr>
      <vt:lpstr>So, what does this mean?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Hitesh Patel</dc:creator>
  <cp:lastModifiedBy>Sarah Leonardi</cp:lastModifiedBy>
  <cp:revision>1290</cp:revision>
  <cp:lastPrinted>2020-03-11T13:40:28Z</cp:lastPrinted>
  <dcterms:created xsi:type="dcterms:W3CDTF">2016-07-29T12:22:32Z</dcterms:created>
  <dcterms:modified xsi:type="dcterms:W3CDTF">2021-07-28T17:03:24Z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0x01010048935D3E380A824487F9FD825E8C0EF6</vt:lpwstr>
  </property>
</Properties>
</file>