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Override5.xml" ContentType="application/vnd.openxmlformats-officedocument.themeOverr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style5.xml" ContentType="application/vnd.ms-office.chartstyle+xml"/>
  <Override PartName="/ppt/charts/chart5.xml" ContentType="application/vnd.openxmlformats-officedocument.drawingml.chart+xml"/>
  <Override PartName="/ppt/theme/themeOverride4.xml" ContentType="application/vnd.openxmlformats-officedocument.themeOverride+xml"/>
  <Override PartName="/ppt/charts/style4.xml" ContentType="application/vnd.ms-office.chartstyle+xml"/>
  <Override PartName="/ppt/charts/chart4.xml" ContentType="application/vnd.openxmlformats-officedocument.drawingml.chart+xml"/>
  <Override PartName="/ppt/theme/themeOverride3.xml" ContentType="application/vnd.openxmlformats-officedocument.themeOverride+xml"/>
  <Override PartName="/ppt/charts/colors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3.xml" ContentType="application/vnd.openxmlformats-officedocument.drawingml.chart+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style13.xml" ContentType="application/vnd.ms-office.chartstyle+xml"/>
  <Override PartName="/ppt/charts/colors5.xml" ContentType="application/vnd.ms-office.chartcolorstyle+xml"/>
  <Override PartName="/ppt/charts/colors12.xml" ContentType="application/vnd.ms-office.chartcolorstyle+xml"/>
  <Override PartName="/ppt/charts/style12.xml" ContentType="application/vnd.ms-office.chartstyle+xml"/>
  <Override PartName="/ppt/charts/colors13.xml" ContentType="application/vnd.ms-office.chartcolorstyle+xml"/>
  <Override PartName="/ppt/theme/themeOverride12.xml" ContentType="application/vnd.openxmlformats-officedocument.themeOverride+xml"/>
  <Override PartName="/ppt/charts/chart12.xml" ContentType="application/vnd.openxmlformats-officedocument.drawingml.chart+xml"/>
  <Override PartName="/ppt/theme/themeOverride11.xml" ContentType="application/vnd.openxmlformats-officedocument.themeOverride+xml"/>
  <Override PartName="/ppt/charts/colors11.xml" ContentType="application/vnd.ms-office.chartcolorstyle+xml"/>
  <Override PartName="/ppt/charts/style11.xml" ContentType="application/vnd.ms-office.chartstyle+xml"/>
  <Override PartName="/ppt/charts/chart11.xml" ContentType="application/vnd.openxmlformats-officedocument.drawingml.chart+xml"/>
  <Override PartName="/ppt/theme/themeOverride10.xml" ContentType="application/vnd.openxmlformats-officedocument.themeOverride+xml"/>
  <Override PartName="/ppt/charts/colors10.xml" ContentType="application/vnd.ms-office.chartcolorstyle+xml"/>
  <Override PartName="/ppt/charts/style10.xml" ContentType="application/vnd.ms-office.chartstyle+xml"/>
  <Override PartName="/ppt/charts/chart10.xml" ContentType="application/vnd.openxmlformats-officedocument.drawingml.chart+xml"/>
  <Override PartName="/ppt/charts/colors4.xml" ContentType="application/vnd.ms-office.chartcolorstyle+xml"/>
  <Override PartName="/ppt/theme/themeOverride9.xml" ContentType="application/vnd.openxmlformats-officedocument.themeOverride+xml"/>
  <Override PartName="/ppt/charts/colors9.xml" ContentType="application/vnd.ms-office.chartcolorstyle+xml"/>
  <Override PartName="/ppt/charts/style9.xml" ContentType="application/vnd.ms-office.chartstyle+xml"/>
  <Override PartName="/ppt/charts/chart9.xml" ContentType="application/vnd.openxmlformats-officedocument.drawingml.chart+xml"/>
  <Override PartName="/ppt/theme/themeOverride8.xml" ContentType="application/vnd.openxmlformats-officedocument.themeOverride+xml"/>
  <Override PartName="/ppt/charts/colors8.xml" ContentType="application/vnd.ms-office.chartcolorstyle+xml"/>
  <Override PartName="/ppt/charts/style8.xml" ContentType="application/vnd.ms-office.chartstyle+xml"/>
  <Override PartName="/ppt/charts/chart8.xml" ContentType="application/vnd.openxmlformats-officedocument.drawingml.chart+xml"/>
  <Override PartName="/ppt/theme/themeOverride7.xml" ContentType="application/vnd.openxmlformats-officedocument.themeOverride+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theme/themeOverride6.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699" r:id="rId2"/>
  </p:sldMasterIdLst>
  <p:notesMasterIdLst>
    <p:notesMasterId r:id="rId38"/>
  </p:notesMasterIdLst>
  <p:handoutMasterIdLst>
    <p:handoutMasterId r:id="rId39"/>
  </p:handoutMasterIdLst>
  <p:sldIdLst>
    <p:sldId id="412" r:id="rId3"/>
    <p:sldId id="586" r:id="rId4"/>
    <p:sldId id="671" r:id="rId5"/>
    <p:sldId id="712" r:id="rId6"/>
    <p:sldId id="713" r:id="rId7"/>
    <p:sldId id="678" r:id="rId8"/>
    <p:sldId id="726" r:id="rId9"/>
    <p:sldId id="729" r:id="rId10"/>
    <p:sldId id="728" r:id="rId11"/>
    <p:sldId id="731" r:id="rId12"/>
    <p:sldId id="732" r:id="rId13"/>
    <p:sldId id="733" r:id="rId14"/>
    <p:sldId id="730" r:id="rId15"/>
    <p:sldId id="734" r:id="rId16"/>
    <p:sldId id="735" r:id="rId17"/>
    <p:sldId id="736" r:id="rId18"/>
    <p:sldId id="685" r:id="rId19"/>
    <p:sldId id="720" r:id="rId20"/>
    <p:sldId id="745" r:id="rId21"/>
    <p:sldId id="737" r:id="rId22"/>
    <p:sldId id="746" r:id="rId23"/>
    <p:sldId id="739" r:id="rId24"/>
    <p:sldId id="738" r:id="rId25"/>
    <p:sldId id="740" r:id="rId26"/>
    <p:sldId id="741" r:id="rId27"/>
    <p:sldId id="742" r:id="rId28"/>
    <p:sldId id="686" r:id="rId29"/>
    <p:sldId id="723" r:id="rId30"/>
    <p:sldId id="744" r:id="rId31"/>
    <p:sldId id="747" r:id="rId32"/>
    <p:sldId id="743" r:id="rId33"/>
    <p:sldId id="748" r:id="rId34"/>
    <p:sldId id="687" r:id="rId35"/>
    <p:sldId id="596" r:id="rId36"/>
    <p:sldId id="749" r:id="rId37"/>
  </p:sldIdLst>
  <p:sldSz cx="9144000" cy="5143500" type="screen16x9"/>
  <p:notesSz cx="6797675" cy="99266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ophie Spong" initials="SS" lastIdx="8" clrIdx="6">
    <p:extLst>
      <p:ext uri="{19B8F6BF-5375-455C-9EA6-DF929625EA0E}">
        <p15:presenceInfo xmlns:p15="http://schemas.microsoft.com/office/powerpoint/2012/main" userId="S-1-5-21-1207424383-2107809566-1107051310-3675" providerId="AD"/>
      </p:ext>
    </p:extLst>
  </p:cmAuthor>
  <p:cmAuthor id="1" name="Abigail Diamond" initials="AD" lastIdx="4" clrIdx="0"/>
  <p:cmAuthor id="8" name="Rachael Archer" initials="RA" lastIdx="10" clrIdx="7">
    <p:extLst>
      <p:ext uri="{19B8F6BF-5375-455C-9EA6-DF929625EA0E}">
        <p15:presenceInfo xmlns:p15="http://schemas.microsoft.com/office/powerpoint/2012/main" userId="S-1-5-21-1207424383-2107809566-1107051310-4778" providerId="AD"/>
      </p:ext>
    </p:extLst>
  </p:cmAuthor>
  <p:cmAuthor id="2" name="pantelis solomon" initials="ps" lastIdx="1" clrIdx="1"/>
  <p:cmAuthor id="9" name="Arifa Choudhoury" initials="AC" lastIdx="10" clrIdx="8">
    <p:extLst>
      <p:ext uri="{19B8F6BF-5375-455C-9EA6-DF929625EA0E}">
        <p15:presenceInfo xmlns:p15="http://schemas.microsoft.com/office/powerpoint/2012/main" userId="S::Arifa.Choudhoury@cfe.org.uk::8c0dc443-3680-4c3e-a486-98f05b9c7361" providerId="AD"/>
      </p:ext>
    </p:extLst>
  </p:cmAuthor>
  <p:cmAuthor id="3" name="pantelis solomon" initials="ps [2]" lastIdx="1" clrIdx="2"/>
  <p:cmAuthor id="10" name="Sarah Leonardi" initials="SL" lastIdx="5" clrIdx="9">
    <p:extLst>
      <p:ext uri="{19B8F6BF-5375-455C-9EA6-DF929625EA0E}">
        <p15:presenceInfo xmlns:p15="http://schemas.microsoft.com/office/powerpoint/2012/main" userId="Sarah Leonardi" providerId="None"/>
      </p:ext>
    </p:extLst>
  </p:cmAuthor>
  <p:cmAuthor id="4" name="pantelis solomon" initials="ps [3]" lastIdx="1" clrIdx="3"/>
  <p:cmAuthor id="11" name="Sophie Spong" initials="SS [2]" lastIdx="19" clrIdx="10">
    <p:extLst>
      <p:ext uri="{19B8F6BF-5375-455C-9EA6-DF929625EA0E}">
        <p15:presenceInfo xmlns:p15="http://schemas.microsoft.com/office/powerpoint/2012/main" userId="S::Sophie.Spong@cfe.org.uk::cd9c75bd-22b1-47e7-8b60-b3d81e2d80b3" providerId="AD"/>
      </p:ext>
    </p:extLst>
  </p:cmAuthor>
  <p:cmAuthor id="5" name="pantelis solomon" initials="ps [4]" lastIdx="1" clrIdx="4"/>
  <p:cmAuthor id="12" name="Sarah Leonardi" initials="SL [2]" lastIdx="16" clrIdx="11">
    <p:extLst>
      <p:ext uri="{19B8F6BF-5375-455C-9EA6-DF929625EA0E}">
        <p15:presenceInfo xmlns:p15="http://schemas.microsoft.com/office/powerpoint/2012/main" userId="S::Sarah.Leonardi@cfe.org.uk::2d88616e-6c41-4571-8508-5eaa40a9151f" providerId="AD"/>
      </p:ext>
    </p:extLst>
  </p:cmAuthor>
  <p:cmAuthor id="6" name="Rebecca Steer" initials="RS" lastIdx="3" clrIdx="5">
    <p:extLst>
      <p:ext uri="{19B8F6BF-5375-455C-9EA6-DF929625EA0E}">
        <p15:presenceInfo xmlns:p15="http://schemas.microsoft.com/office/powerpoint/2012/main" userId="S-1-5-21-1207424383-2107809566-1107051310-5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171"/>
    <a:srgbClr val="EBE8EA"/>
    <a:srgbClr val="000000"/>
    <a:srgbClr val="C4AAD2"/>
    <a:srgbClr val="D5C3DF"/>
    <a:srgbClr val="69C4CE"/>
    <a:srgbClr val="6D2A62"/>
    <a:srgbClr val="F16A1F"/>
    <a:srgbClr val="F5935D"/>
    <a:srgbClr val="E45A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59" autoAdjust="0"/>
    <p:restoredTop sz="95226" autoAdjust="0"/>
  </p:normalViewPr>
  <p:slideViewPr>
    <p:cSldViewPr snapToGrid="0" snapToObjects="1" showGuides="1">
      <p:cViewPr>
        <p:scale>
          <a:sx n="110" d="100"/>
          <a:sy n="110" d="100"/>
        </p:scale>
        <p:origin x="725" y="106"/>
      </p:cViewPr>
      <p:guideLst>
        <p:guide orient="horz" pos="1620"/>
        <p:guide pos="2880"/>
      </p:guideLst>
    </p:cSldViewPr>
  </p:slideViewPr>
  <p:outlineViewPr>
    <p:cViewPr>
      <p:scale>
        <a:sx n="33" d="100"/>
        <a:sy n="33" d="100"/>
      </p:scale>
      <p:origin x="0" y="-5094"/>
    </p:cViewPr>
  </p:outlineViewPr>
  <p:notesTextViewPr>
    <p:cViewPr>
      <p:scale>
        <a:sx n="3" d="2"/>
        <a:sy n="3" d="2"/>
      </p:scale>
      <p:origin x="0" y="0"/>
    </p:cViewPr>
  </p:notesTextViewPr>
  <p:sorterViewPr>
    <p:cViewPr>
      <p:scale>
        <a:sx n="100" d="100"/>
        <a:sy n="100" d="100"/>
      </p:scale>
      <p:origin x="0" y="-2256"/>
    </p:cViewPr>
  </p:sorterViewPr>
  <p:notesViewPr>
    <p:cSldViewPr snapToGrid="0" snapToObjects="1">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47"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45"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customXml" Target="../customXml/item2.xml"/><Relationship Id="rId20" Type="http://schemas.openxmlformats.org/officeDocument/2006/relationships/slide" Target="slides/slide18.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_SL%20edits.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_SL%20edit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_SL%20edits.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_SL%20edit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_SL%20edits.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_SL%20edits.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FE-DC\Projects\Research%20&amp;%20Evaluation\Doncaster%20-%20LDP%20evaluation\5.%20Fieldwork\5.%20Residents%20Panel\Surveys%20and%20polls\Survey%206%20-%20Active%20Travel\Data%20and%20analysis\Active%20travel%20analysis_SL%20edits.xlsx"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20and%20polls\Survey%206%20-%20Active%20Travel\Data%20and%20analysis\Active%20travel%20analysis.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347778472107548"/>
          <c:y val="3.273809523809524E-2"/>
          <c:w val="0.5681223679745403"/>
          <c:h val="0.79622499391274848"/>
        </c:manualLayout>
      </c:layout>
      <c:barChart>
        <c:barDir val="bar"/>
        <c:grouping val="percentStacked"/>
        <c:varyColors val="0"/>
        <c:ser>
          <c:idx val="0"/>
          <c:order val="0"/>
          <c:tx>
            <c:strRef>
              <c:f>'q1'!$P$4</c:f>
              <c:strCache>
                <c:ptCount val="1"/>
                <c:pt idx="0">
                  <c:v>Not at all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'q1'!$P$5:$P$10</c:f>
              <c:numCache>
                <c:formatCode>###0%</c:formatCode>
                <c:ptCount val="6"/>
                <c:pt idx="0">
                  <c:v>0.22602739726027393</c:v>
                </c:pt>
                <c:pt idx="1">
                  <c:v>0.19178082191780821</c:v>
                </c:pt>
                <c:pt idx="2">
                  <c:v>0.25342465753424659</c:v>
                </c:pt>
                <c:pt idx="3">
                  <c:v>0.77397260273972601</c:v>
                </c:pt>
                <c:pt idx="4">
                  <c:v>0.78767123287671237</c:v>
                </c:pt>
                <c:pt idx="5">
                  <c:v>0.82191780821917804</c:v>
                </c:pt>
              </c:numCache>
            </c:numRef>
          </c:val>
          <c:extLst>
            <c:ext xmlns:c16="http://schemas.microsoft.com/office/drawing/2014/chart" uri="{C3380CC4-5D6E-409C-BE32-E72D297353CC}">
              <c16:uniqueId val="{00000000-7278-4F52-8B4A-F7F7FE64203C}"/>
            </c:ext>
          </c:extLst>
        </c:ser>
        <c:ser>
          <c:idx val="1"/>
          <c:order val="1"/>
          <c:tx>
            <c:strRef>
              <c:f>'q1'!$Q$4</c:f>
              <c:strCache>
                <c:ptCount val="1"/>
                <c:pt idx="0">
                  <c:v>At least once in the last 3 months</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1-1780-4652-8293-DF96141762D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'q1'!$Q$5:$Q$10</c:f>
              <c:numCache>
                <c:formatCode>###0%</c:formatCode>
                <c:ptCount val="6"/>
                <c:pt idx="0">
                  <c:v>5.4794520547945202E-2</c:v>
                </c:pt>
                <c:pt idx="1">
                  <c:v>2.7397260273972601E-2</c:v>
                </c:pt>
                <c:pt idx="2">
                  <c:v>6.1643835616438353E-2</c:v>
                </c:pt>
                <c:pt idx="3">
                  <c:v>3.4246575342465752E-2</c:v>
                </c:pt>
                <c:pt idx="4">
                  <c:v>2.0547945205479451E-2</c:v>
                </c:pt>
                <c:pt idx="5">
                  <c:v>4.7945205479452052E-2</c:v>
                </c:pt>
              </c:numCache>
            </c:numRef>
          </c:val>
          <c:extLst>
            <c:ext xmlns:c16="http://schemas.microsoft.com/office/drawing/2014/chart" uri="{C3380CC4-5D6E-409C-BE32-E72D297353CC}">
              <c16:uniqueId val="{00000001-7278-4F52-8B4A-F7F7FE64203C}"/>
            </c:ext>
          </c:extLst>
        </c:ser>
        <c:ser>
          <c:idx val="2"/>
          <c:order val="2"/>
          <c:tx>
            <c:strRef>
              <c:f>'q1'!$R$4</c:f>
              <c:strCache>
                <c:ptCount val="1"/>
                <c:pt idx="0">
                  <c:v>At least once a month</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'q1'!$R$5:$R$10</c:f>
              <c:numCache>
                <c:formatCode>###0%</c:formatCode>
                <c:ptCount val="6"/>
                <c:pt idx="0">
                  <c:v>5.4794520547945202E-2</c:v>
                </c:pt>
                <c:pt idx="1">
                  <c:v>7.5342465753424653E-2</c:v>
                </c:pt>
                <c:pt idx="2">
                  <c:v>0.13698630136986301</c:v>
                </c:pt>
                <c:pt idx="3">
                  <c:v>3.4246575342465752E-2</c:v>
                </c:pt>
                <c:pt idx="4">
                  <c:v>4.1095890410958902E-2</c:v>
                </c:pt>
                <c:pt idx="5">
                  <c:v>3.4246575342465752E-2</c:v>
                </c:pt>
              </c:numCache>
            </c:numRef>
          </c:val>
          <c:extLst>
            <c:ext xmlns:c16="http://schemas.microsoft.com/office/drawing/2014/chart" uri="{C3380CC4-5D6E-409C-BE32-E72D297353CC}">
              <c16:uniqueId val="{00000002-7278-4F52-8B4A-F7F7FE64203C}"/>
            </c:ext>
          </c:extLst>
        </c:ser>
        <c:ser>
          <c:idx val="3"/>
          <c:order val="3"/>
          <c:tx>
            <c:strRef>
              <c:f>'q1'!$S$4</c:f>
              <c:strCache>
                <c:ptCount val="1"/>
                <c:pt idx="0">
                  <c:v>At least once a fortnight</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'q1'!$S$5:$S$10</c:f>
              <c:numCache>
                <c:formatCode>###0%</c:formatCode>
                <c:ptCount val="6"/>
                <c:pt idx="0">
                  <c:v>4.7945205479452052E-2</c:v>
                </c:pt>
                <c:pt idx="1">
                  <c:v>5.4794520547945202E-2</c:v>
                </c:pt>
                <c:pt idx="2">
                  <c:v>9.5890410958904104E-2</c:v>
                </c:pt>
                <c:pt idx="3">
                  <c:v>4.1095890410958902E-2</c:v>
                </c:pt>
                <c:pt idx="4">
                  <c:v>3.4246575342465752E-2</c:v>
                </c:pt>
                <c:pt idx="5">
                  <c:v>4.7945205479452052E-2</c:v>
                </c:pt>
              </c:numCache>
            </c:numRef>
          </c:val>
          <c:extLst>
            <c:ext xmlns:c16="http://schemas.microsoft.com/office/drawing/2014/chart" uri="{C3380CC4-5D6E-409C-BE32-E72D297353CC}">
              <c16:uniqueId val="{00000003-7278-4F52-8B4A-F7F7FE64203C}"/>
            </c:ext>
          </c:extLst>
        </c:ser>
        <c:ser>
          <c:idx val="4"/>
          <c:order val="4"/>
          <c:tx>
            <c:strRef>
              <c:f>'q1'!$T$4</c:f>
              <c:strCache>
                <c:ptCount val="1"/>
                <c:pt idx="0">
                  <c:v>At least once a week</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'q1'!$T$5:$T$10</c:f>
              <c:numCache>
                <c:formatCode>###0%</c:formatCode>
                <c:ptCount val="6"/>
                <c:pt idx="0">
                  <c:v>0.30136986301369861</c:v>
                </c:pt>
                <c:pt idx="1">
                  <c:v>0.28767123287671231</c:v>
                </c:pt>
                <c:pt idx="2">
                  <c:v>0.26027397260273971</c:v>
                </c:pt>
                <c:pt idx="3">
                  <c:v>8.2191780821917804E-2</c:v>
                </c:pt>
                <c:pt idx="4">
                  <c:v>7.5342465753424653E-2</c:v>
                </c:pt>
                <c:pt idx="5">
                  <c:v>2.7397260273972601E-2</c:v>
                </c:pt>
              </c:numCache>
            </c:numRef>
          </c:val>
          <c:extLst>
            <c:ext xmlns:c16="http://schemas.microsoft.com/office/drawing/2014/chart" uri="{C3380CC4-5D6E-409C-BE32-E72D297353CC}">
              <c16:uniqueId val="{00000004-7278-4F52-8B4A-F7F7FE64203C}"/>
            </c:ext>
          </c:extLst>
        </c:ser>
        <c:ser>
          <c:idx val="5"/>
          <c:order val="5"/>
          <c:tx>
            <c:strRef>
              <c:f>'q1'!$U$4</c:f>
              <c:strCache>
                <c:ptCount val="1"/>
                <c:pt idx="0">
                  <c:v>At least 4 times a week</c:v>
                </c:pt>
              </c:strCache>
            </c:strRef>
          </c:tx>
          <c:spPr>
            <a:solidFill>
              <a:schemeClr val="accent1"/>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0-1780-4652-8293-DF96141762D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'q1'!$U$5:$U$10</c:f>
              <c:numCache>
                <c:formatCode>###0%</c:formatCode>
                <c:ptCount val="6"/>
                <c:pt idx="0">
                  <c:v>0.30821917808219179</c:v>
                </c:pt>
                <c:pt idx="1">
                  <c:v>0.36301369863013699</c:v>
                </c:pt>
                <c:pt idx="2">
                  <c:v>0.17808219178082191</c:v>
                </c:pt>
                <c:pt idx="3">
                  <c:v>2.7397260273972601E-2</c:v>
                </c:pt>
                <c:pt idx="4">
                  <c:v>2.7397260273972601E-2</c:v>
                </c:pt>
                <c:pt idx="5">
                  <c:v>1.3698630136986301E-2</c:v>
                </c:pt>
              </c:numCache>
            </c:numRef>
          </c:val>
          <c:extLst>
            <c:ext xmlns:c16="http://schemas.microsoft.com/office/drawing/2014/chart" uri="{C3380CC4-5D6E-409C-BE32-E72D297353CC}">
              <c16:uniqueId val="{00000005-7278-4F52-8B4A-F7F7FE64203C}"/>
            </c:ext>
          </c:extLst>
        </c:ser>
        <c:ser>
          <c:idx val="6"/>
          <c:order val="6"/>
          <c:tx>
            <c:strRef>
              <c:f>'q1'!$V$4</c:f>
              <c:strCache>
                <c:ptCount val="1"/>
                <c:pt idx="0">
                  <c:v>Don’t know</c:v>
                </c:pt>
              </c:strCache>
            </c:strRef>
          </c:tx>
          <c:spPr>
            <a:solidFill>
              <a:srgbClr val="767171"/>
            </a:solidFill>
            <a:ln>
              <a:noFill/>
            </a:ln>
            <a:effectLst/>
          </c:spPr>
          <c:invertIfNegative val="0"/>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'q1'!$V$5:$V$10</c:f>
              <c:numCache>
                <c:formatCode>###0%</c:formatCode>
                <c:ptCount val="6"/>
                <c:pt idx="0">
                  <c:v>6.8493150684931503E-3</c:v>
                </c:pt>
                <c:pt idx="1">
                  <c:v>0</c:v>
                </c:pt>
                <c:pt idx="2">
                  <c:v>1.3698630136986301E-2</c:v>
                </c:pt>
                <c:pt idx="3">
                  <c:v>6.8493150684931503E-3</c:v>
                </c:pt>
                <c:pt idx="4">
                  <c:v>1.3698630136986301E-2</c:v>
                </c:pt>
                <c:pt idx="5">
                  <c:v>6.8493150684931503E-3</c:v>
                </c:pt>
              </c:numCache>
            </c:numRef>
          </c:val>
          <c:extLst>
            <c:ext xmlns:c16="http://schemas.microsoft.com/office/drawing/2014/chart" uri="{C3380CC4-5D6E-409C-BE32-E72D297353CC}">
              <c16:uniqueId val="{00000006-7278-4F52-8B4A-F7F7FE64203C}"/>
            </c:ext>
          </c:extLst>
        </c:ser>
        <c:ser>
          <c:idx val="7"/>
          <c:order val="7"/>
          <c:tx>
            <c:strRef>
              <c:f>'q1'!$W$4</c:f>
              <c:strCache>
                <c:ptCount val="1"/>
              </c:strCache>
            </c:strRef>
          </c:tx>
          <c:spPr>
            <a:noFill/>
            <a:ln>
              <a:noFill/>
            </a:ln>
            <a:effectLst/>
          </c:spPr>
          <c:invertIfNegative val="0"/>
          <c:dLbls>
            <c:dLbl>
              <c:idx val="0"/>
              <c:tx>
                <c:rich>
                  <a:bodyPr/>
                  <a:lstStyle/>
                  <a:p>
                    <a:fld id="{DFBDB9FE-A1F7-4211-8FB3-B2A7EB4538C7}" type="CELLRANGE">
                      <a:rPr lang="en-US" dirty="0"/>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7278-4F52-8B4A-F7F7FE64203C}"/>
                </c:ext>
              </c:extLst>
            </c:dLbl>
            <c:dLbl>
              <c:idx val="1"/>
              <c:tx>
                <c:rich>
                  <a:bodyPr/>
                  <a:lstStyle/>
                  <a:p>
                    <a:fld id="{6E3C5C18-1D59-42E7-B790-651ABECEA67C}"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7278-4F52-8B4A-F7F7FE64203C}"/>
                </c:ext>
              </c:extLst>
            </c:dLbl>
            <c:dLbl>
              <c:idx val="2"/>
              <c:tx>
                <c:rich>
                  <a:bodyPr/>
                  <a:lstStyle/>
                  <a:p>
                    <a:fld id="{66B50B2A-BB0E-4899-98DF-587C8F5C683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278-4F52-8B4A-F7F7FE64203C}"/>
                </c:ext>
              </c:extLst>
            </c:dLbl>
            <c:dLbl>
              <c:idx val="3"/>
              <c:tx>
                <c:rich>
                  <a:bodyPr/>
                  <a:lstStyle/>
                  <a:p>
                    <a:fld id="{1C47484E-231F-4A12-AC90-0B5D2F9D349B}"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7278-4F52-8B4A-F7F7FE64203C}"/>
                </c:ext>
              </c:extLst>
            </c:dLbl>
            <c:dLbl>
              <c:idx val="4"/>
              <c:tx>
                <c:rich>
                  <a:bodyPr/>
                  <a:lstStyle/>
                  <a:p>
                    <a:fld id="{0761671B-FE5B-43B4-AD63-D03B28C171C8}"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278-4F52-8B4A-F7F7FE64203C}"/>
                </c:ext>
              </c:extLst>
            </c:dLbl>
            <c:dLbl>
              <c:idx val="5"/>
              <c:tx>
                <c:rich>
                  <a:bodyPr/>
                  <a:lstStyle/>
                  <a:p>
                    <a:fld id="{74E30764-686A-4BC3-8789-D881AAAC741C}"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278-4F52-8B4A-F7F7FE64203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'q1'!$O$5:$O$10</c:f>
              <c:strCache>
                <c:ptCount val="6"/>
                <c:pt idx="0">
                  <c:v>Walk, jog or run for fun or leisure</c:v>
                </c:pt>
                <c:pt idx="1">
                  <c:v>A short walk, jog or run to travel somewhere (less than 20 minutes)</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'q1'!$W$5:$W$10</c:f>
              <c:numCache>
                <c:formatCode>###0%</c:formatCode>
                <c:ptCount val="6"/>
                <c:pt idx="0">
                  <c:v>0.01</c:v>
                </c:pt>
                <c:pt idx="1">
                  <c:v>0.01</c:v>
                </c:pt>
                <c:pt idx="2">
                  <c:v>0.01</c:v>
                </c:pt>
                <c:pt idx="3">
                  <c:v>0.01</c:v>
                </c:pt>
                <c:pt idx="4">
                  <c:v>0.01</c:v>
                </c:pt>
                <c:pt idx="5">
                  <c:v>0.01</c:v>
                </c:pt>
              </c:numCache>
            </c:numRef>
          </c:val>
          <c:extLst>
            <c:ext xmlns:c15="http://schemas.microsoft.com/office/drawing/2012/chart" uri="{02D57815-91ED-43cb-92C2-25804820EDAC}">
              <c15:datalabelsRange>
                <c15:f>'q1'!$Y$5:$Y$10</c15:f>
                <c15:dlblRangeCache>
                  <c:ptCount val="6"/>
                  <c:pt idx="0">
                    <c:v>77%</c:v>
                  </c:pt>
                  <c:pt idx="1">
                    <c:v>81%</c:v>
                  </c:pt>
                  <c:pt idx="2">
                    <c:v>73%</c:v>
                  </c:pt>
                  <c:pt idx="3">
                    <c:v>22%</c:v>
                  </c:pt>
                  <c:pt idx="4">
                    <c:v>20%</c:v>
                  </c:pt>
                  <c:pt idx="5">
                    <c:v>17%</c:v>
                  </c:pt>
                </c15:dlblRangeCache>
              </c15:datalabelsRange>
            </c:ext>
            <c:ext xmlns:c16="http://schemas.microsoft.com/office/drawing/2014/chart" uri="{C3380CC4-5D6E-409C-BE32-E72D297353CC}">
              <c16:uniqueId val="{0000000D-7278-4F52-8B4A-F7F7FE64203C}"/>
            </c:ext>
          </c:extLst>
        </c:ser>
        <c:dLbls>
          <c:showLegendKey val="0"/>
          <c:showVal val="0"/>
          <c:showCatName val="0"/>
          <c:showSerName val="0"/>
          <c:showPercent val="0"/>
          <c:showBubbleSize val="0"/>
        </c:dLbls>
        <c:gapWidth val="50"/>
        <c:overlap val="100"/>
        <c:axId val="647205904"/>
        <c:axId val="647212144"/>
      </c:barChart>
      <c:catAx>
        <c:axId val="647205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647212144"/>
        <c:crosses val="autoZero"/>
        <c:auto val="1"/>
        <c:lblAlgn val="ctr"/>
        <c:lblOffset val="100"/>
        <c:noMultiLvlLbl val="0"/>
      </c:catAx>
      <c:valAx>
        <c:axId val="647212144"/>
        <c:scaling>
          <c:orientation val="minMax"/>
        </c:scaling>
        <c:delete val="1"/>
        <c:axPos val="t"/>
        <c:numFmt formatCode="0%" sourceLinked="1"/>
        <c:majorTickMark val="none"/>
        <c:minorTickMark val="none"/>
        <c:tickLblPos val="nextTo"/>
        <c:crossAx val="647205904"/>
        <c:crosses val="autoZero"/>
        <c:crossBetween val="between"/>
      </c:valAx>
      <c:spPr>
        <a:noFill/>
        <a:ln>
          <a:noFill/>
        </a:ln>
        <a:effectLst/>
      </c:spPr>
    </c:plotArea>
    <c:legend>
      <c:legendPos val="b"/>
      <c:layout>
        <c:manualLayout>
          <c:xMode val="edge"/>
          <c:yMode val="edge"/>
          <c:x val="7.2245739665656325E-2"/>
          <c:y val="0.87065557990456099"/>
          <c:w val="0.92511996480337944"/>
          <c:h val="0.11164517478793412"/>
        </c:manualLayout>
      </c:layout>
      <c:overlay val="0"/>
      <c:spPr>
        <a:noFill/>
        <a:ln>
          <a:noFill/>
        </a:ln>
        <a:effectLst/>
      </c:spPr>
      <c:txPr>
        <a:bodyPr rot="0" spcFirstLastPara="1" vertOverflow="ellipsis" vert="horz" wrap="square" anchor="ctr" anchorCtr="1"/>
        <a:lstStyle/>
        <a:p>
          <a:pPr algn="ctr">
            <a:defRPr lang="en-US"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8706213536779399"/>
          <c:y val="2.9216467463479414E-2"/>
          <c:w val="0.57692513565338011"/>
          <c:h val="0.67615857901483245"/>
        </c:manualLayout>
      </c:layout>
      <c:barChart>
        <c:barDir val="bar"/>
        <c:grouping val="percentStacked"/>
        <c:varyColors val="0"/>
        <c:ser>
          <c:idx val="0"/>
          <c:order val="0"/>
          <c:tx>
            <c:strRef>
              <c:f>'q2'!$S$7</c:f>
              <c:strCache>
                <c:ptCount val="1"/>
                <c:pt idx="0">
                  <c:v>I have done none during both periods</c:v>
                </c:pt>
              </c:strCache>
            </c:strRef>
          </c:tx>
          <c:spPr>
            <a:solidFill>
              <a:schemeClr val="accent3"/>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0-273A-486F-9E1E-E78C02ED8B48}"/>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'q2'!$R$8:$R$9</c:f>
              <c:strCache>
                <c:ptCount val="2"/>
                <c:pt idx="0">
                  <c:v>A walk, jog or run to travel somewhere</c:v>
                </c:pt>
                <c:pt idx="1">
                  <c:v>A bike ride to travel somewhere</c:v>
                </c:pt>
              </c:strCache>
            </c:strRef>
          </c:cat>
          <c:val>
            <c:numRef>
              <c:f>'q2'!$S$8:$S$9</c:f>
              <c:numCache>
                <c:formatCode>###0%</c:formatCode>
                <c:ptCount val="2"/>
                <c:pt idx="0">
                  <c:v>0.17808219178082191</c:v>
                </c:pt>
                <c:pt idx="1">
                  <c:v>0.75342465753424659</c:v>
                </c:pt>
              </c:numCache>
            </c:numRef>
          </c:val>
          <c:extLst>
            <c:ext xmlns:c16="http://schemas.microsoft.com/office/drawing/2014/chart" uri="{C3380CC4-5D6E-409C-BE32-E72D297353CC}">
              <c16:uniqueId val="{00000001-273A-486F-9E1E-E78C02ED8B48}"/>
            </c:ext>
          </c:extLst>
        </c:ser>
        <c:ser>
          <c:idx val="1"/>
          <c:order val="1"/>
          <c:tx>
            <c:strRef>
              <c:f>'q2'!$T$7</c:f>
              <c:strCache>
                <c:ptCount val="1"/>
                <c:pt idx="0">
                  <c:v>I have done less or stopped</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73A-486F-9E1E-E78C02ED8B48}"/>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73A-486F-9E1E-E78C02ED8B48}"/>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73A-486F-9E1E-E78C02ED8B48}"/>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73A-486F-9E1E-E78C02ED8B48}"/>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73A-486F-9E1E-E78C02ED8B48}"/>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73A-486F-9E1E-E78C02ED8B48}"/>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73A-486F-9E1E-E78C02ED8B48}"/>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'q2'!$R$8:$R$9</c:f>
              <c:strCache>
                <c:ptCount val="2"/>
                <c:pt idx="0">
                  <c:v>A walk, jog or run to travel somewhere</c:v>
                </c:pt>
                <c:pt idx="1">
                  <c:v>A bike ride to travel somewhere</c:v>
                </c:pt>
              </c:strCache>
            </c:strRef>
          </c:cat>
          <c:val>
            <c:numRef>
              <c:f>'q2'!$T$8:$T$9</c:f>
              <c:numCache>
                <c:formatCode>###0%</c:formatCode>
                <c:ptCount val="2"/>
                <c:pt idx="0">
                  <c:v>0.17123287671232876</c:v>
                </c:pt>
                <c:pt idx="1">
                  <c:v>8.2191780821917804E-2</c:v>
                </c:pt>
              </c:numCache>
            </c:numRef>
          </c:val>
          <c:extLst>
            <c:ext xmlns:c16="http://schemas.microsoft.com/office/drawing/2014/chart" uri="{C3380CC4-5D6E-409C-BE32-E72D297353CC}">
              <c16:uniqueId val="{00000009-273A-486F-9E1E-E78C02ED8B48}"/>
            </c:ext>
          </c:extLst>
        </c:ser>
        <c:ser>
          <c:idx val="2"/>
          <c:order val="2"/>
          <c:tx>
            <c:strRef>
              <c:f>'q2'!$U$7</c:f>
              <c:strCache>
                <c:ptCount val="1"/>
                <c:pt idx="0">
                  <c:v>I have done the same</c:v>
                </c:pt>
              </c:strCache>
            </c:strRef>
          </c:tx>
          <c:spPr>
            <a:solidFill>
              <a:srgbClr val="955E86"/>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73A-486F-9E1E-E78C02ED8B48}"/>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73A-486F-9E1E-E78C02ED8B48}"/>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'q2'!$R$8:$R$9</c:f>
              <c:strCache>
                <c:ptCount val="2"/>
                <c:pt idx="0">
                  <c:v>A walk, jog or run to travel somewhere</c:v>
                </c:pt>
                <c:pt idx="1">
                  <c:v>A bike ride to travel somewhere</c:v>
                </c:pt>
              </c:strCache>
            </c:strRef>
          </c:cat>
          <c:val>
            <c:numRef>
              <c:f>'q2'!$U$8:$U$9</c:f>
              <c:numCache>
                <c:formatCode>###0%</c:formatCode>
                <c:ptCount val="2"/>
                <c:pt idx="0">
                  <c:v>0.34931506849315069</c:v>
                </c:pt>
                <c:pt idx="1">
                  <c:v>6.1643835616438353E-2</c:v>
                </c:pt>
              </c:numCache>
            </c:numRef>
          </c:val>
          <c:extLst>
            <c:ext xmlns:c16="http://schemas.microsoft.com/office/drawing/2014/chart" uri="{C3380CC4-5D6E-409C-BE32-E72D297353CC}">
              <c16:uniqueId val="{0000000C-273A-486F-9E1E-E78C02ED8B48}"/>
            </c:ext>
          </c:extLst>
        </c:ser>
        <c:ser>
          <c:idx val="3"/>
          <c:order val="3"/>
          <c:tx>
            <c:strRef>
              <c:f>'q2'!$V$7</c:f>
              <c:strCache>
                <c:ptCount val="1"/>
                <c:pt idx="0">
                  <c:v>I have done more or started</c:v>
                </c:pt>
              </c:strCache>
            </c:strRef>
          </c:tx>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'q2'!$R$8:$R$9</c:f>
              <c:strCache>
                <c:ptCount val="2"/>
                <c:pt idx="0">
                  <c:v>A walk, jog or run to travel somewhere</c:v>
                </c:pt>
                <c:pt idx="1">
                  <c:v>A bike ride to travel somewhere</c:v>
                </c:pt>
              </c:strCache>
            </c:strRef>
          </c:cat>
          <c:val>
            <c:numRef>
              <c:f>'q2'!$V$8:$V$9</c:f>
              <c:numCache>
                <c:formatCode>###0%</c:formatCode>
                <c:ptCount val="2"/>
                <c:pt idx="0">
                  <c:v>0.26712328767123289</c:v>
                </c:pt>
                <c:pt idx="1">
                  <c:v>4.7945205479452052E-2</c:v>
                </c:pt>
              </c:numCache>
            </c:numRef>
          </c:val>
          <c:extLst>
            <c:ext xmlns:c16="http://schemas.microsoft.com/office/drawing/2014/chart" uri="{C3380CC4-5D6E-409C-BE32-E72D297353CC}">
              <c16:uniqueId val="{0000000D-273A-486F-9E1E-E78C02ED8B48}"/>
            </c:ext>
          </c:extLst>
        </c:ser>
        <c:ser>
          <c:idx val="4"/>
          <c:order val="4"/>
          <c:tx>
            <c:strRef>
              <c:f>'q2'!$W$7</c:f>
              <c:strCache>
                <c:ptCount val="1"/>
                <c:pt idx="0">
                  <c:v>Don’t know</c:v>
                </c:pt>
              </c:strCache>
            </c:strRef>
          </c:tx>
          <c:spPr>
            <a:solidFill>
              <a:srgbClr val="76717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'q2'!$R$8:$R$9</c:f>
              <c:strCache>
                <c:ptCount val="2"/>
                <c:pt idx="0">
                  <c:v>A walk, jog or run to travel somewhere</c:v>
                </c:pt>
                <c:pt idx="1">
                  <c:v>A bike ride to travel somewhere</c:v>
                </c:pt>
              </c:strCache>
            </c:strRef>
          </c:cat>
          <c:val>
            <c:numRef>
              <c:f>'q2'!$W$8:$W$9</c:f>
              <c:numCache>
                <c:formatCode>###0%</c:formatCode>
                <c:ptCount val="2"/>
                <c:pt idx="0">
                  <c:v>3.4246575342465752E-2</c:v>
                </c:pt>
                <c:pt idx="1">
                  <c:v>5.4794520547945202E-2</c:v>
                </c:pt>
              </c:numCache>
            </c:numRef>
          </c:val>
          <c:extLst>
            <c:ext xmlns:c16="http://schemas.microsoft.com/office/drawing/2014/chart" uri="{C3380CC4-5D6E-409C-BE32-E72D297353CC}">
              <c16:uniqueId val="{0000000E-273A-486F-9E1E-E78C02ED8B48}"/>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solidFill>
            <a:sysClr val="window" lastClr="FFFFFF"/>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4.8034802514130837E-2"/>
          <c:y val="0.74153016010644723"/>
          <c:w val="0.94318789467024244"/>
          <c:h val="0.21003663505362821"/>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ysClr val="window" lastClr="FFFFFF">
        <a:alpha val="92000"/>
      </a:sysClr>
    </a:solid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027920305282148"/>
          <c:y val="3.5940147434357132E-2"/>
          <c:w val="0.48535657154624096"/>
          <c:h val="0.95117285281416242"/>
        </c:manualLayout>
      </c:layout>
      <c:barChart>
        <c:barDir val="bar"/>
        <c:grouping val="stacked"/>
        <c:varyColors val="0"/>
        <c:ser>
          <c:idx val="0"/>
          <c:order val="0"/>
          <c:spPr>
            <a:solidFill>
              <a:srgbClr val="6D2A62"/>
            </a:solidFill>
            <a:ln>
              <a:noFill/>
            </a:ln>
            <a:effectLst/>
          </c:spPr>
          <c:invertIfNegative val="0"/>
          <c:dLbls>
            <c:dLbl>
              <c:idx val="11"/>
              <c:layout>
                <c:manualLayout>
                  <c:x val="3.530326718296746E-2"/>
                  <c:y val="2.5048513450843732E-3"/>
                </c:manualLayout>
              </c:layout>
              <c:spPr>
                <a:noFill/>
                <a:ln>
                  <a:noFill/>
                </a:ln>
                <a:effectLst/>
              </c:spPr>
              <c:txPr>
                <a:bodyPr rot="0" spcFirstLastPara="1" vertOverflow="ellipsis" vert="horz" wrap="square" lIns="38100" tIns="19050" rIns="38100" bIns="19050" anchor="ctr" anchorCtr="1">
                  <a:noAutofit/>
                </a:bodyPr>
                <a:lstStyle/>
                <a:p>
                  <a:pPr>
                    <a:defRPr lang="en-US" sz="900" b="1" i="0" u="none" strike="noStrike" kern="1200" baseline="0" dirty="0">
                      <a:solidFill>
                        <a:srgbClr val="76717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4.6931151570670959E-2"/>
                      <c:h val="5.0702827857070469E-2"/>
                    </c:manualLayout>
                  </c15:layout>
                </c:ext>
                <c:ext xmlns:c16="http://schemas.microsoft.com/office/drawing/2014/chart" uri="{C3380CC4-5D6E-409C-BE32-E72D297353CC}">
                  <c16:uniqueId val="{00000002-B1BB-4CCE-8BA6-FC562B49A60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'q3'!$K$63:$K$74</c:f>
              <c:strCache>
                <c:ptCount val="12"/>
                <c:pt idx="0">
                  <c:v>To keep fit and healthy</c:v>
                </c:pt>
                <c:pt idx="1">
                  <c:v>I enjoy it</c:v>
                </c:pt>
                <c:pt idx="2">
                  <c:v>It is a convenient way to get to places</c:v>
                </c:pt>
                <c:pt idx="3">
                  <c:v>I have more time to get to places by myself</c:v>
                </c:pt>
                <c:pt idx="4">
                  <c:v>To help maintain social distancing due to the COVID-19 pandemic</c:v>
                </c:pt>
                <c:pt idx="5">
                  <c:v>It is more cost effective</c:v>
                </c:pt>
                <c:pt idx="6">
                  <c:v>There are no alternatives available to me</c:v>
                </c:pt>
                <c:pt idx="7">
                  <c:v>I have more time to get to places with my family</c:v>
                </c:pt>
                <c:pt idx="8">
                  <c:v>To support the environment</c:v>
                </c:pt>
                <c:pt idx="9">
                  <c:v>The local footpaths and amenities support this</c:v>
                </c:pt>
                <c:pt idx="10">
                  <c:v>Other</c:v>
                </c:pt>
                <c:pt idx="11">
                  <c:v>Don’t know</c:v>
                </c:pt>
              </c:strCache>
            </c:strRef>
          </c:cat>
          <c:val>
            <c:numRef>
              <c:f>'q3'!$L$63:$L$74</c:f>
              <c:numCache>
                <c:formatCode>0%</c:formatCode>
                <c:ptCount val="12"/>
                <c:pt idx="0">
                  <c:v>0.55555555555555514</c:v>
                </c:pt>
                <c:pt idx="1">
                  <c:v>0.47777777777777775</c:v>
                </c:pt>
                <c:pt idx="2">
                  <c:v>0.32222222222222235</c:v>
                </c:pt>
                <c:pt idx="3">
                  <c:v>0.16666666666666669</c:v>
                </c:pt>
                <c:pt idx="4">
                  <c:v>0.15555555555555564</c:v>
                </c:pt>
                <c:pt idx="5">
                  <c:v>0.14444444444444438</c:v>
                </c:pt>
                <c:pt idx="6">
                  <c:v>0.11111111111111109</c:v>
                </c:pt>
                <c:pt idx="7">
                  <c:v>9.9999999999999978E-2</c:v>
                </c:pt>
                <c:pt idx="8">
                  <c:v>8.8888888888888892E-2</c:v>
                </c:pt>
                <c:pt idx="9">
                  <c:v>7.7777777777777779E-2</c:v>
                </c:pt>
                <c:pt idx="10">
                  <c:v>0.10000000000000003</c:v>
                </c:pt>
                <c:pt idx="11">
                  <c:v>3.3333333333333326E-2</c:v>
                </c:pt>
              </c:numCache>
            </c:numRef>
          </c:val>
          <c:extLst>
            <c:ext xmlns:c16="http://schemas.microsoft.com/office/drawing/2014/chart" uri="{C3380CC4-5D6E-409C-BE32-E72D297353CC}">
              <c16:uniqueId val="{00000000-B1BB-4CCE-8BA6-FC562B49A60C}"/>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7385381216344145"/>
          <c:y val="3.9176370787383355E-2"/>
          <c:w val="0.4261461878365585"/>
          <c:h val="0.94687369666249599"/>
        </c:manualLayout>
      </c:layout>
      <c:barChart>
        <c:barDir val="bar"/>
        <c:grouping val="stacked"/>
        <c:varyColors val="0"/>
        <c:ser>
          <c:idx val="0"/>
          <c:order val="0"/>
          <c:spPr>
            <a:solidFill>
              <a:srgbClr val="6D2A62"/>
            </a:solidFill>
            <a:ln>
              <a:noFill/>
            </a:ln>
            <a:effectLst/>
          </c:spPr>
          <c:invertIfNegative val="0"/>
          <c:dLbls>
            <c:dLbl>
              <c:idx val="8"/>
              <c:layout>
                <c:manualLayout>
                  <c:x val="1.6991726615542404E-2"/>
                  <c:y val="-6.391876543514247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546-4C6B-8B17-7E91E7118DC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'q4'!$P$5:$P$15</c:f>
              <c:strCache>
                <c:ptCount val="11"/>
                <c:pt idx="0">
                  <c:v>I am unable to because of health concerns, illness or disability</c:v>
                </c:pt>
                <c:pt idx="1">
                  <c:v>I have lost my motivation</c:v>
                </c:pt>
                <c:pt idx="2">
                  <c:v>I do not have the time that I did to get to places by myself </c:v>
                </c:pt>
                <c:pt idx="3">
                  <c:v>I do not have the time that I did to get to places with my family </c:v>
                </c:pt>
                <c:pt idx="4">
                  <c:v>It is no longer a convenient way to get to places</c:v>
                </c:pt>
                <c:pt idx="5">
                  <c:v>The local footpaths and amenities hinder this </c:v>
                </c:pt>
                <c:pt idx="6">
                  <c:v>I feel comfortable using alternate modes of transport now that lock down is lifted</c:v>
                </c:pt>
                <c:pt idx="7">
                  <c:v>I no longer feel safe now that traffic levels have increased due to the easing of COVID-19 restrictions</c:v>
                </c:pt>
                <c:pt idx="8">
                  <c:v>I no longer enjoy it</c:v>
                </c:pt>
                <c:pt idx="9">
                  <c:v>Other</c:v>
                </c:pt>
                <c:pt idx="10">
                  <c:v>Don’t know</c:v>
                </c:pt>
              </c:strCache>
            </c:strRef>
          </c:cat>
          <c:val>
            <c:numRef>
              <c:f>'q4'!$Q$5:$Q$15</c:f>
              <c:numCache>
                <c:formatCode>###0</c:formatCode>
                <c:ptCount val="11"/>
                <c:pt idx="0">
                  <c:v>8</c:v>
                </c:pt>
                <c:pt idx="1">
                  <c:v>8</c:v>
                </c:pt>
                <c:pt idx="2">
                  <c:v>3.9999999999999996</c:v>
                </c:pt>
                <c:pt idx="3">
                  <c:v>3</c:v>
                </c:pt>
                <c:pt idx="4">
                  <c:v>2.0000000000000004</c:v>
                </c:pt>
                <c:pt idx="5">
                  <c:v>2</c:v>
                </c:pt>
                <c:pt idx="6">
                  <c:v>0.99999999999999989</c:v>
                </c:pt>
                <c:pt idx="7">
                  <c:v>0.99999999999999989</c:v>
                </c:pt>
                <c:pt idx="8">
                  <c:v>0</c:v>
                </c:pt>
                <c:pt idx="9">
                  <c:v>1.9999999999999998</c:v>
                </c:pt>
                <c:pt idx="10">
                  <c:v>0.99999999999999989</c:v>
                </c:pt>
              </c:numCache>
            </c:numRef>
          </c:val>
          <c:extLst>
            <c:ext xmlns:c16="http://schemas.microsoft.com/office/drawing/2014/chart" uri="{C3380CC4-5D6E-409C-BE32-E72D297353CC}">
              <c16:uniqueId val="{00000001-8A4F-42B6-BA23-0F84F4FC3A49}"/>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'q5'!$Q$5:$Q$9</c:f>
              <c:strCache>
                <c:ptCount val="5"/>
                <c:pt idx="0">
                  <c:v>I am unable to because of health concerns, illness or disability</c:v>
                </c:pt>
                <c:pt idx="1">
                  <c:v>It is not a convenient way to get to places</c:v>
                </c:pt>
                <c:pt idx="2">
                  <c:v>I do not wish to walk for travel purposes/prefer alternate modes of transport</c:v>
                </c:pt>
                <c:pt idx="3">
                  <c:v>I do not have time to get to places with my family</c:v>
                </c:pt>
                <c:pt idx="4">
                  <c:v>Don’t know</c:v>
                </c:pt>
              </c:strCache>
            </c:strRef>
          </c:cat>
          <c:val>
            <c:numRef>
              <c:f>'q5'!$R$5:$R$9</c:f>
              <c:numCache>
                <c:formatCode>###0</c:formatCode>
                <c:ptCount val="5"/>
                <c:pt idx="0">
                  <c:v>13</c:v>
                </c:pt>
                <c:pt idx="1">
                  <c:v>5</c:v>
                </c:pt>
                <c:pt idx="2">
                  <c:v>4</c:v>
                </c:pt>
                <c:pt idx="3">
                  <c:v>1.0000000000000002</c:v>
                </c:pt>
                <c:pt idx="4">
                  <c:v>2</c:v>
                </c:pt>
              </c:numCache>
            </c:numRef>
          </c:val>
          <c:extLst>
            <c:ext xmlns:c16="http://schemas.microsoft.com/office/drawing/2014/chart" uri="{C3380CC4-5D6E-409C-BE32-E72D297353CC}">
              <c16:uniqueId val="{00000000-B553-4101-8546-ABA760186E40}"/>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935580489893806"/>
          <c:y val="1.7440967817157132E-2"/>
          <c:w val="0.45990232579735763"/>
          <c:h val="0.94775729753439653"/>
        </c:manualLayout>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'q6'!$P$4:$P$13</c:f>
              <c:strCache>
                <c:ptCount val="10"/>
                <c:pt idx="0">
                  <c:v>To keep fit and healthy</c:v>
                </c:pt>
                <c:pt idx="1">
                  <c:v>I enjoy it</c:v>
                </c:pt>
                <c:pt idx="2">
                  <c:v>It is more cost effective</c:v>
                </c:pt>
                <c:pt idx="3">
                  <c:v>It is a convenient way to get to places</c:v>
                </c:pt>
                <c:pt idx="4">
                  <c:v>To support the environment</c:v>
                </c:pt>
                <c:pt idx="5">
                  <c:v>There are no alternatives available to me</c:v>
                </c:pt>
                <c:pt idx="6">
                  <c:v>The local cycle lanes and amenities support this</c:v>
                </c:pt>
                <c:pt idx="7">
                  <c:v>I have more time to get to places by myself</c:v>
                </c:pt>
                <c:pt idx="8">
                  <c:v>To help maintain social distancing due to the COVID-19 pandemic</c:v>
                </c:pt>
                <c:pt idx="9">
                  <c:v>I have more time to get to places with my family</c:v>
                </c:pt>
              </c:strCache>
            </c:strRef>
          </c:cat>
          <c:val>
            <c:numRef>
              <c:f>'q6'!$Q$4:$Q$13</c:f>
              <c:numCache>
                <c:formatCode>###0</c:formatCode>
                <c:ptCount val="10"/>
                <c:pt idx="0">
                  <c:v>11</c:v>
                </c:pt>
                <c:pt idx="1">
                  <c:v>7</c:v>
                </c:pt>
                <c:pt idx="2">
                  <c:v>6</c:v>
                </c:pt>
                <c:pt idx="3">
                  <c:v>5.9999999999999991</c:v>
                </c:pt>
                <c:pt idx="4">
                  <c:v>4.0000000000000009</c:v>
                </c:pt>
                <c:pt idx="5">
                  <c:v>3</c:v>
                </c:pt>
                <c:pt idx="6">
                  <c:v>3</c:v>
                </c:pt>
                <c:pt idx="7">
                  <c:v>2.9999999999999996</c:v>
                </c:pt>
                <c:pt idx="8">
                  <c:v>2.0000000000000004</c:v>
                </c:pt>
                <c:pt idx="9">
                  <c:v>2</c:v>
                </c:pt>
              </c:numCache>
            </c:numRef>
          </c:val>
          <c:extLst>
            <c:ext xmlns:c16="http://schemas.microsoft.com/office/drawing/2014/chart" uri="{C3380CC4-5D6E-409C-BE32-E72D297353CC}">
              <c16:uniqueId val="{00000000-3C3E-4FA7-B916-A4D7B68EF3B7}"/>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238224399327973"/>
          <c:y val="2.6407744926049491E-2"/>
          <c:w val="0.47934012104528068"/>
          <c:h val="0.95565857803376109"/>
        </c:manualLayout>
      </c:layout>
      <c:barChart>
        <c:barDir val="bar"/>
        <c:grouping val="stacked"/>
        <c:varyColors val="0"/>
        <c:ser>
          <c:idx val="0"/>
          <c:order val="0"/>
          <c:spPr>
            <a:solidFill>
              <a:srgbClr val="6D2A62"/>
            </a:solidFill>
            <a:ln>
              <a:noFill/>
            </a:ln>
            <a:effectLst/>
          </c:spPr>
          <c:invertIfNegative val="0"/>
          <c:dLbls>
            <c:dLbl>
              <c:idx val="6"/>
              <c:layout>
                <c:manualLayout>
                  <c:x val="1.5424164524421594E-2"/>
                  <c:y val="-"/>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A5A5A5"/>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28-49FB-A050-8E674BEA947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'q7'!$Q$5:$Q$12</c:f>
              <c:strCache>
                <c:ptCount val="8"/>
                <c:pt idx="0">
                  <c:v>I do not have the time that I did to get to places by myself</c:v>
                </c:pt>
                <c:pt idx="1">
                  <c:v>I no longer own or have access to a bike</c:v>
                </c:pt>
                <c:pt idx="2">
                  <c:v>I feel comfortable using alternate modes of transport now that lock down is lifted</c:v>
                </c:pt>
                <c:pt idx="3">
                  <c:v>I do not have the time that I did to get to places with my family</c:v>
                </c:pt>
                <c:pt idx="4">
                  <c:v>I have lost my motivation</c:v>
                </c:pt>
                <c:pt idx="5">
                  <c:v>I am unable to because of health concerns, illness or disability</c:v>
                </c:pt>
                <c:pt idx="6">
                  <c:v>I no longer enjoy it</c:v>
                </c:pt>
                <c:pt idx="7">
                  <c:v>Other</c:v>
                </c:pt>
              </c:strCache>
            </c:strRef>
          </c:cat>
          <c:val>
            <c:numRef>
              <c:f>'q7'!$R$5:$R$12</c:f>
              <c:numCache>
                <c:formatCode>###0</c:formatCode>
                <c:ptCount val="8"/>
                <c:pt idx="0">
                  <c:v>5</c:v>
                </c:pt>
                <c:pt idx="1">
                  <c:v>5</c:v>
                </c:pt>
                <c:pt idx="2">
                  <c:v>2</c:v>
                </c:pt>
                <c:pt idx="3">
                  <c:v>2</c:v>
                </c:pt>
                <c:pt idx="4">
                  <c:v>2</c:v>
                </c:pt>
                <c:pt idx="5">
                  <c:v>1</c:v>
                </c:pt>
                <c:pt idx="6">
                  <c:v>0</c:v>
                </c:pt>
                <c:pt idx="7">
                  <c:v>2</c:v>
                </c:pt>
              </c:numCache>
            </c:numRef>
          </c:val>
          <c:extLst>
            <c:ext xmlns:c16="http://schemas.microsoft.com/office/drawing/2014/chart" uri="{C3380CC4-5D6E-409C-BE32-E72D297353CC}">
              <c16:uniqueId val="{00000001-1228-49FB-A050-8E674BEA9470}"/>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3334048176702631"/>
          <c:y val="3.9734074656827864E-2"/>
          <c:w val="0.44818580441594491"/>
          <c:h val="0.92053185068634424"/>
        </c:manualLayout>
      </c:layout>
      <c:barChart>
        <c:barDir val="bar"/>
        <c:grouping val="stacked"/>
        <c:varyColors val="0"/>
        <c:ser>
          <c:idx val="0"/>
          <c:order val="0"/>
          <c:spPr>
            <a:solidFill>
              <a:srgbClr val="6D2A62"/>
            </a:solidFill>
            <a:ln>
              <a:noFill/>
            </a:ln>
            <a:effectLst/>
          </c:spPr>
          <c:invertIfNegative val="0"/>
          <c:dLbls>
            <c:dLbl>
              <c:idx val="0"/>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6-8BDE-4F3B-B3E1-A2DBC7F5DFE4}"/>
                </c:ext>
              </c:extLst>
            </c:dLbl>
            <c:dLbl>
              <c:idx val="1"/>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7-8BDE-4F3B-B3E1-A2DBC7F5DFE4}"/>
                </c:ext>
              </c:extLst>
            </c:dLbl>
            <c:dLbl>
              <c:idx val="2"/>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8-8BDE-4F3B-B3E1-A2DBC7F5DFE4}"/>
                </c:ext>
              </c:extLst>
            </c:dLbl>
            <c:dLbl>
              <c:idx val="3"/>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9-8BDE-4F3B-B3E1-A2DBC7F5DFE4}"/>
                </c:ext>
              </c:extLst>
            </c:dLbl>
            <c:dLbl>
              <c:idx val="4"/>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A-8BDE-4F3B-B3E1-A2DBC7F5DFE4}"/>
                </c:ext>
              </c:extLst>
            </c:dLbl>
            <c:dLbl>
              <c:idx val="5"/>
              <c:layout>
                <c:manualLayout>
                  <c:x val="3.243512974051895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DE-4F3B-B3E1-A2DBC7F5DFE4}"/>
                </c:ext>
              </c:extLst>
            </c:dLbl>
            <c:dLbl>
              <c:idx val="6"/>
              <c:layout>
                <c:manualLayout>
                  <c:x val="3.2435129740518868E-2"/>
                  <c:y val="1.3904529046301697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DE-4F3B-B3E1-A2DBC7F5DFE4}"/>
                </c:ext>
              </c:extLst>
            </c:dLbl>
            <c:dLbl>
              <c:idx val="7"/>
              <c:layout>
                <c:manualLayout>
                  <c:x val="3.2435129740518959E-2"/>
                  <c:y val="3.792188092529389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BDE-4F3B-B3E1-A2DBC7F5DFE4}"/>
                </c:ext>
              </c:extLst>
            </c:dLbl>
            <c:dLbl>
              <c:idx val="8"/>
              <c:layout>
                <c:manualLayout>
                  <c:x val="3.2435129740518959E-2"/>
                  <c:y val="1.3904529046301697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BDE-4F3B-B3E1-A2DBC7F5DFE4}"/>
                </c:ext>
              </c:extLst>
            </c:dLbl>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'q8'!$J$21:$J$29</c:f>
              <c:strCache>
                <c:ptCount val="9"/>
                <c:pt idx="0">
                  <c:v>I do not own or have access to a bike</c:v>
                </c:pt>
                <c:pt idx="1">
                  <c:v>I am unable to because of health concerns, illness or disability</c:v>
                </c:pt>
                <c:pt idx="2">
                  <c:v>I am unable to ride a bike</c:v>
                </c:pt>
                <c:pt idx="3">
                  <c:v>I do not wish to cycle for travel purposes/prefer alternate modes of transport</c:v>
                </c:pt>
                <c:pt idx="4">
                  <c:v>It is not a convenient way to get to places</c:v>
                </c:pt>
                <c:pt idx="5">
                  <c:v>The local cycle paths and amenities hinder this</c:v>
                </c:pt>
                <c:pt idx="6">
                  <c:v>I do not have time to get to places by myself</c:v>
                </c:pt>
                <c:pt idx="7">
                  <c:v>Don’t know</c:v>
                </c:pt>
                <c:pt idx="8">
                  <c:v>Other</c:v>
                </c:pt>
              </c:strCache>
            </c:strRef>
          </c:cat>
          <c:val>
            <c:numRef>
              <c:f>'q8'!$K$21:$K$29</c:f>
              <c:numCache>
                <c:formatCode>0%</c:formatCode>
                <c:ptCount val="9"/>
                <c:pt idx="0">
                  <c:v>0.53191489361702105</c:v>
                </c:pt>
                <c:pt idx="1">
                  <c:v>0.28723404255319146</c:v>
                </c:pt>
                <c:pt idx="2">
                  <c:v>0.12765957446808512</c:v>
                </c:pt>
                <c:pt idx="3">
                  <c:v>0.1170212765957447</c:v>
                </c:pt>
                <c:pt idx="4">
                  <c:v>7.4468085106382975E-2</c:v>
                </c:pt>
                <c:pt idx="5">
                  <c:v>3.1914893617021288E-2</c:v>
                </c:pt>
                <c:pt idx="6">
                  <c:v>1.0638297872340429E-2</c:v>
                </c:pt>
                <c:pt idx="7">
                  <c:v>3.1914893617021274E-2</c:v>
                </c:pt>
                <c:pt idx="8">
                  <c:v>2.1276595744680875E-2</c:v>
                </c:pt>
              </c:numCache>
            </c:numRef>
          </c:val>
          <c:extLst>
            <c:ext xmlns:c16="http://schemas.microsoft.com/office/drawing/2014/chart" uri="{C3380CC4-5D6E-409C-BE32-E72D297353CC}">
              <c16:uniqueId val="{00000004-8BDE-4F3B-B3E1-A2DBC7F5DFE4}"/>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765704286964131"/>
          <c:y val="1.8518518518518517E-2"/>
          <c:w val="0.52178740157480319"/>
          <c:h val="0.87924577136191306"/>
        </c:manualLayout>
      </c:layout>
      <c:barChart>
        <c:barDir val="bar"/>
        <c:grouping val="clustered"/>
        <c:varyColors val="0"/>
        <c:ser>
          <c:idx val="0"/>
          <c:order val="0"/>
          <c:tx>
            <c:strRef>
              <c:f>'q9'!$AF$6</c:f>
              <c:strCache>
                <c:ptCount val="1"/>
                <c:pt idx="0">
                  <c:v>In the last 3 months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'q9'!$AD$7:$AD$12</c:f>
              <c:strCache>
                <c:ptCount val="6"/>
                <c:pt idx="0">
                  <c:v>To the shops</c:v>
                </c:pt>
                <c:pt idx="1">
                  <c:v>To a park or outdoor space</c:v>
                </c:pt>
                <c:pt idx="2">
                  <c:v>The homes of my friends and family</c:v>
                </c:pt>
                <c:pt idx="3">
                  <c:v>My place of work or school/college</c:v>
                </c:pt>
                <c:pt idx="4">
                  <c:v>To take my children to school</c:v>
                </c:pt>
                <c:pt idx="5">
                  <c:v>Other</c:v>
                </c:pt>
              </c:strCache>
            </c:strRef>
          </c:cat>
          <c:val>
            <c:numRef>
              <c:f>'q9'!$AF$7:$AF$12</c:f>
              <c:numCache>
                <c:formatCode>0%</c:formatCode>
                <c:ptCount val="6"/>
                <c:pt idx="0">
                  <c:v>0.75652173913043497</c:v>
                </c:pt>
                <c:pt idx="1">
                  <c:v>0.70434782608695645</c:v>
                </c:pt>
                <c:pt idx="2">
                  <c:v>0.47826086956521735</c:v>
                </c:pt>
                <c:pt idx="3">
                  <c:v>0.28695652173913044</c:v>
                </c:pt>
                <c:pt idx="4">
                  <c:v>0.28695652173913061</c:v>
                </c:pt>
                <c:pt idx="5">
                  <c:v>0.19130434782608691</c:v>
                </c:pt>
              </c:numCache>
            </c:numRef>
          </c:val>
          <c:extLst>
            <c:ext xmlns:c16="http://schemas.microsoft.com/office/drawing/2014/chart" uri="{C3380CC4-5D6E-409C-BE32-E72D297353CC}">
              <c16:uniqueId val="{00000000-49F1-4EDE-9E6E-DE4EF72E20B7}"/>
            </c:ext>
          </c:extLst>
        </c:ser>
        <c:dLbls>
          <c:dLblPos val="outEnd"/>
          <c:showLegendKey val="0"/>
          <c:showVal val="1"/>
          <c:showCatName val="0"/>
          <c:showSerName val="0"/>
          <c:showPercent val="0"/>
          <c:showBubbleSize val="0"/>
        </c:dLbls>
        <c:gapWidth val="50"/>
        <c:axId val="1865608975"/>
        <c:axId val="1865614383"/>
      </c:barChart>
      <c:catAx>
        <c:axId val="1865608975"/>
        <c:scaling>
          <c:orientation val="maxMin"/>
        </c:scaling>
        <c:delete val="1"/>
        <c:axPos val="l"/>
        <c:numFmt formatCode="General" sourceLinked="1"/>
        <c:majorTickMark val="none"/>
        <c:minorTickMark val="none"/>
        <c:tickLblPos val="nextTo"/>
        <c:crossAx val="1865614383"/>
        <c:crosses val="autoZero"/>
        <c:auto val="1"/>
        <c:lblAlgn val="ctr"/>
        <c:lblOffset val="100"/>
        <c:noMultiLvlLbl val="0"/>
      </c:catAx>
      <c:valAx>
        <c:axId val="1865614383"/>
        <c:scaling>
          <c:orientation val="minMax"/>
        </c:scaling>
        <c:delete val="1"/>
        <c:axPos val="t"/>
        <c:numFmt formatCode="0%" sourceLinked="1"/>
        <c:majorTickMark val="none"/>
        <c:minorTickMark val="none"/>
        <c:tickLblPos val="nextTo"/>
        <c:crossAx val="1865608975"/>
        <c:crosses val="autoZero"/>
        <c:crossBetween val="between"/>
      </c:valAx>
      <c:spPr>
        <a:noFill/>
        <a:ln>
          <a:noFill/>
        </a:ln>
        <a:effectLst/>
      </c:spPr>
    </c:plotArea>
    <c:legend>
      <c:legendPos val="b"/>
      <c:layout>
        <c:manualLayout>
          <c:xMode val="edge"/>
          <c:yMode val="edge"/>
          <c:x val="0.41788363954505686"/>
          <c:y val="0.88850503062117236"/>
          <c:w val="0.34756583552055992"/>
          <c:h val="8.371719160104987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765704286964131"/>
          <c:y val="1.8518518518518517E-2"/>
          <c:w val="0.4940096237970254"/>
          <c:h val="0.87924577136191306"/>
        </c:manualLayout>
      </c:layout>
      <c:barChart>
        <c:barDir val="bar"/>
        <c:grouping val="clustered"/>
        <c:varyColors val="0"/>
        <c:ser>
          <c:idx val="0"/>
          <c:order val="0"/>
          <c:tx>
            <c:strRef>
              <c:f>'q9'!$AE$6</c:f>
              <c:strCache>
                <c:ptCount val="1"/>
                <c:pt idx="0">
                  <c:v>January to March 2021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'q9'!$AD$7:$AD$12</c:f>
              <c:strCache>
                <c:ptCount val="6"/>
                <c:pt idx="0">
                  <c:v>To the shops</c:v>
                </c:pt>
                <c:pt idx="1">
                  <c:v>To a park or outdoor space</c:v>
                </c:pt>
                <c:pt idx="2">
                  <c:v>The homes of my friends and family</c:v>
                </c:pt>
                <c:pt idx="3">
                  <c:v>My place of work or school/college</c:v>
                </c:pt>
                <c:pt idx="4">
                  <c:v>To take my children to school</c:v>
                </c:pt>
                <c:pt idx="5">
                  <c:v>Other</c:v>
                </c:pt>
              </c:strCache>
            </c:strRef>
          </c:cat>
          <c:val>
            <c:numRef>
              <c:f>'q9'!$AE$7:$AE$12</c:f>
              <c:numCache>
                <c:formatCode>0%</c:formatCode>
                <c:ptCount val="6"/>
                <c:pt idx="0">
                  <c:v>0.55652173913043435</c:v>
                </c:pt>
                <c:pt idx="1">
                  <c:v>0.5391304347826088</c:v>
                </c:pt>
                <c:pt idx="2">
                  <c:v>0.35652173913043478</c:v>
                </c:pt>
                <c:pt idx="3">
                  <c:v>0.24347826086956528</c:v>
                </c:pt>
                <c:pt idx="4">
                  <c:v>0.182608695652174</c:v>
                </c:pt>
                <c:pt idx="5">
                  <c:v>8.6956521739130432E-2</c:v>
                </c:pt>
              </c:numCache>
            </c:numRef>
          </c:val>
          <c:extLst>
            <c:ext xmlns:c16="http://schemas.microsoft.com/office/drawing/2014/chart" uri="{C3380CC4-5D6E-409C-BE32-E72D297353CC}">
              <c16:uniqueId val="{00000000-D40C-4FE5-A904-83F8709257F4}"/>
            </c:ext>
          </c:extLst>
        </c:ser>
        <c:dLbls>
          <c:dLblPos val="outEnd"/>
          <c:showLegendKey val="0"/>
          <c:showVal val="1"/>
          <c:showCatName val="0"/>
          <c:showSerName val="0"/>
          <c:showPercent val="0"/>
          <c:showBubbleSize val="0"/>
        </c:dLbls>
        <c:gapWidth val="50"/>
        <c:axId val="1865608975"/>
        <c:axId val="1865614383"/>
      </c:barChart>
      <c:catAx>
        <c:axId val="18656089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865614383"/>
        <c:crosses val="autoZero"/>
        <c:auto val="1"/>
        <c:lblAlgn val="ctr"/>
        <c:lblOffset val="100"/>
        <c:noMultiLvlLbl val="0"/>
      </c:catAx>
      <c:valAx>
        <c:axId val="1865614383"/>
        <c:scaling>
          <c:orientation val="minMax"/>
          <c:max val="0.8"/>
        </c:scaling>
        <c:delete val="1"/>
        <c:axPos val="t"/>
        <c:numFmt formatCode="0%" sourceLinked="1"/>
        <c:majorTickMark val="out"/>
        <c:minorTickMark val="none"/>
        <c:tickLblPos val="nextTo"/>
        <c:crossAx val="1865608975"/>
        <c:crosses val="autoZero"/>
        <c:crossBetween val="between"/>
      </c:valAx>
      <c:spPr>
        <a:noFill/>
        <a:ln>
          <a:noFill/>
        </a:ln>
        <a:effectLst/>
      </c:spPr>
    </c:plotArea>
    <c:legend>
      <c:legendPos val="b"/>
      <c:layout>
        <c:manualLayout>
          <c:xMode val="edge"/>
          <c:yMode val="edge"/>
          <c:x val="0.43455030621172347"/>
          <c:y val="0.88850503062117236"/>
          <c:w val="0.34756583552055992"/>
          <c:h val="8.371719160104987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765704286964131"/>
          <c:y val="1.8518518518518517E-2"/>
          <c:w val="0.52178740157480319"/>
          <c:h val="0.87924577136191306"/>
        </c:manualLayout>
      </c:layout>
      <c:barChart>
        <c:barDir val="bar"/>
        <c:grouping val="clustered"/>
        <c:varyColors val="0"/>
        <c:ser>
          <c:idx val="0"/>
          <c:order val="0"/>
          <c:tx>
            <c:strRef>
              <c:f>'q10'!$AB$5</c:f>
              <c:strCache>
                <c:ptCount val="1"/>
                <c:pt idx="0">
                  <c:v>In the last 3 months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rgbClr val="7671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'q10'!$Z$6:$Z$11</c:f>
              <c:strCache>
                <c:ptCount val="6"/>
                <c:pt idx="0">
                  <c:v>To the shops</c:v>
                </c:pt>
                <c:pt idx="1">
                  <c:v>To a park or outdoor space</c:v>
                </c:pt>
                <c:pt idx="2">
                  <c:v>The homes of my friends or family</c:v>
                </c:pt>
                <c:pt idx="3">
                  <c:v>My place of work or school/college</c:v>
                </c:pt>
                <c:pt idx="4">
                  <c:v>To take my children to school</c:v>
                </c:pt>
                <c:pt idx="5">
                  <c:v>Other</c:v>
                </c:pt>
              </c:strCache>
            </c:strRef>
          </c:cat>
          <c:val>
            <c:numRef>
              <c:f>'q10'!$AB$6:$AB$11</c:f>
              <c:numCache>
                <c:formatCode>###0</c:formatCode>
                <c:ptCount val="6"/>
                <c:pt idx="0">
                  <c:v>17</c:v>
                </c:pt>
                <c:pt idx="1">
                  <c:v>17</c:v>
                </c:pt>
                <c:pt idx="2">
                  <c:v>16</c:v>
                </c:pt>
                <c:pt idx="3">
                  <c:v>13</c:v>
                </c:pt>
                <c:pt idx="4">
                  <c:v>8</c:v>
                </c:pt>
                <c:pt idx="5">
                  <c:v>2</c:v>
                </c:pt>
              </c:numCache>
            </c:numRef>
          </c:val>
          <c:extLst>
            <c:ext xmlns:c16="http://schemas.microsoft.com/office/drawing/2014/chart" uri="{C3380CC4-5D6E-409C-BE32-E72D297353CC}">
              <c16:uniqueId val="{00000000-4589-4B60-B645-7DE5333344C9}"/>
            </c:ext>
          </c:extLst>
        </c:ser>
        <c:dLbls>
          <c:dLblPos val="outEnd"/>
          <c:showLegendKey val="0"/>
          <c:showVal val="1"/>
          <c:showCatName val="0"/>
          <c:showSerName val="0"/>
          <c:showPercent val="0"/>
          <c:showBubbleSize val="0"/>
        </c:dLbls>
        <c:gapWidth val="50"/>
        <c:axId val="1865608975"/>
        <c:axId val="1865614383"/>
      </c:barChart>
      <c:catAx>
        <c:axId val="1865608975"/>
        <c:scaling>
          <c:orientation val="maxMin"/>
        </c:scaling>
        <c:delete val="1"/>
        <c:axPos val="l"/>
        <c:numFmt formatCode="General" sourceLinked="1"/>
        <c:majorTickMark val="none"/>
        <c:minorTickMark val="none"/>
        <c:tickLblPos val="nextTo"/>
        <c:crossAx val="1865614383"/>
        <c:crosses val="autoZero"/>
        <c:auto val="1"/>
        <c:lblAlgn val="ctr"/>
        <c:lblOffset val="100"/>
        <c:noMultiLvlLbl val="0"/>
      </c:catAx>
      <c:valAx>
        <c:axId val="1865614383"/>
        <c:scaling>
          <c:orientation val="minMax"/>
        </c:scaling>
        <c:delete val="1"/>
        <c:axPos val="t"/>
        <c:numFmt formatCode="###0" sourceLinked="1"/>
        <c:majorTickMark val="out"/>
        <c:minorTickMark val="none"/>
        <c:tickLblPos val="nextTo"/>
        <c:crossAx val="1865608975"/>
        <c:crosses val="autoZero"/>
        <c:crossBetween val="between"/>
      </c:valAx>
      <c:spPr>
        <a:noFill/>
        <a:ln>
          <a:noFill/>
        </a:ln>
        <a:effectLst/>
      </c:spPr>
    </c:plotArea>
    <c:legend>
      <c:legendPos val="b"/>
      <c:layout>
        <c:manualLayout>
          <c:xMode val="edge"/>
          <c:yMode val="edge"/>
          <c:x val="0.40399475065616791"/>
          <c:y val="0.88850503062117236"/>
          <c:w val="0.34756583552055992"/>
          <c:h val="8.371719160104987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765704286964131"/>
          <c:y val="1.8518518518518517E-2"/>
          <c:w val="0.52178740157480319"/>
          <c:h val="0.87924577136191306"/>
        </c:manualLayout>
      </c:layout>
      <c:barChart>
        <c:barDir val="bar"/>
        <c:grouping val="clustered"/>
        <c:varyColors val="0"/>
        <c:ser>
          <c:idx val="0"/>
          <c:order val="0"/>
          <c:tx>
            <c:strRef>
              <c:f>'q10'!$AA$5</c:f>
              <c:strCache>
                <c:ptCount val="1"/>
                <c:pt idx="0">
                  <c:v>January to March 2021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'q10'!$Z$6:$Z$11</c:f>
              <c:strCache>
                <c:ptCount val="6"/>
                <c:pt idx="0">
                  <c:v>To the shops</c:v>
                </c:pt>
                <c:pt idx="1">
                  <c:v>To a park or outdoor space</c:v>
                </c:pt>
                <c:pt idx="2">
                  <c:v>The homes of my friends or family</c:v>
                </c:pt>
                <c:pt idx="3">
                  <c:v>My place of work or school/college</c:v>
                </c:pt>
                <c:pt idx="4">
                  <c:v>To take my children to school</c:v>
                </c:pt>
                <c:pt idx="5">
                  <c:v>Other</c:v>
                </c:pt>
              </c:strCache>
            </c:strRef>
          </c:cat>
          <c:val>
            <c:numRef>
              <c:f>'q10'!$AA$6:$AA$11</c:f>
              <c:numCache>
                <c:formatCode>###0</c:formatCode>
                <c:ptCount val="6"/>
                <c:pt idx="0">
                  <c:v>11</c:v>
                </c:pt>
                <c:pt idx="1">
                  <c:v>15</c:v>
                </c:pt>
                <c:pt idx="2">
                  <c:v>11</c:v>
                </c:pt>
                <c:pt idx="3">
                  <c:v>8</c:v>
                </c:pt>
                <c:pt idx="4">
                  <c:v>6.0000000000000018</c:v>
                </c:pt>
                <c:pt idx="5">
                  <c:v>1.0000000000000002</c:v>
                </c:pt>
              </c:numCache>
            </c:numRef>
          </c:val>
          <c:extLst>
            <c:ext xmlns:c16="http://schemas.microsoft.com/office/drawing/2014/chart" uri="{C3380CC4-5D6E-409C-BE32-E72D297353CC}">
              <c16:uniqueId val="{00000000-EF83-413B-9C3D-2278055B52B0}"/>
            </c:ext>
          </c:extLst>
        </c:ser>
        <c:dLbls>
          <c:dLblPos val="outEnd"/>
          <c:showLegendKey val="0"/>
          <c:showVal val="1"/>
          <c:showCatName val="0"/>
          <c:showSerName val="0"/>
          <c:showPercent val="0"/>
          <c:showBubbleSize val="0"/>
        </c:dLbls>
        <c:gapWidth val="50"/>
        <c:axId val="1865608975"/>
        <c:axId val="1865614383"/>
      </c:barChart>
      <c:catAx>
        <c:axId val="18656089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865614383"/>
        <c:crosses val="autoZero"/>
        <c:auto val="1"/>
        <c:lblAlgn val="ctr"/>
        <c:lblOffset val="100"/>
        <c:noMultiLvlLbl val="0"/>
      </c:catAx>
      <c:valAx>
        <c:axId val="1865614383"/>
        <c:scaling>
          <c:orientation val="minMax"/>
        </c:scaling>
        <c:delete val="1"/>
        <c:axPos val="t"/>
        <c:numFmt formatCode="###0" sourceLinked="1"/>
        <c:majorTickMark val="out"/>
        <c:minorTickMark val="none"/>
        <c:tickLblPos val="nextTo"/>
        <c:crossAx val="1865608975"/>
        <c:crosses val="autoZero"/>
        <c:crossBetween val="between"/>
      </c:valAx>
      <c:spPr>
        <a:noFill/>
        <a:ln>
          <a:noFill/>
        </a:ln>
        <a:effectLst/>
      </c:spPr>
    </c:plotArea>
    <c:legend>
      <c:legendPos val="b"/>
      <c:layout>
        <c:manualLayout>
          <c:xMode val="edge"/>
          <c:yMode val="edge"/>
          <c:x val="0.43455030621172347"/>
          <c:y val="0.88850503062117236"/>
          <c:w val="0.34756583552055992"/>
          <c:h val="8.371719160104987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'q12'!$H$4</c:f>
              <c:strCache>
                <c:ptCount val="1"/>
                <c:pt idx="0">
                  <c:v>Before the COVID-19 pandemic</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'q12'!$G$5:$G$10</c:f>
              <c:strCache>
                <c:ptCount val="6"/>
                <c:pt idx="0">
                  <c:v>By car </c:v>
                </c:pt>
                <c:pt idx="1">
                  <c:v>Walking</c:v>
                </c:pt>
                <c:pt idx="2">
                  <c:v>By bus </c:v>
                </c:pt>
                <c:pt idx="3">
                  <c:v>By train</c:v>
                </c:pt>
                <c:pt idx="4">
                  <c:v>By bicycle </c:v>
                </c:pt>
                <c:pt idx="5">
                  <c:v>By motorbike or moped </c:v>
                </c:pt>
              </c:strCache>
            </c:strRef>
          </c:cat>
          <c:val>
            <c:numRef>
              <c:f>'q12'!$H$5:$H$10</c:f>
              <c:numCache>
                <c:formatCode>0%</c:formatCode>
                <c:ptCount val="6"/>
                <c:pt idx="0">
                  <c:v>0.69178082191780799</c:v>
                </c:pt>
                <c:pt idx="1">
                  <c:v>0.47260273972602751</c:v>
                </c:pt>
                <c:pt idx="2">
                  <c:v>0.42465753424657537</c:v>
                </c:pt>
                <c:pt idx="3">
                  <c:v>0.36986301369863023</c:v>
                </c:pt>
                <c:pt idx="4">
                  <c:v>0.16438356164383564</c:v>
                </c:pt>
                <c:pt idx="5">
                  <c:v>7.5342465753424681E-2</c:v>
                </c:pt>
              </c:numCache>
            </c:numRef>
          </c:val>
          <c:extLst>
            <c:ext xmlns:c16="http://schemas.microsoft.com/office/drawing/2014/chart" uri="{C3380CC4-5D6E-409C-BE32-E72D297353CC}">
              <c16:uniqueId val="{00000000-6C33-4E50-8647-D478BA2078A7}"/>
            </c:ext>
          </c:extLst>
        </c:ser>
        <c:ser>
          <c:idx val="1"/>
          <c:order val="1"/>
          <c:tx>
            <c:strRef>
              <c:f>'q12'!$I$4</c:f>
              <c:strCache>
                <c:ptCount val="1"/>
                <c:pt idx="0">
                  <c:v>Now</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'q12'!$G$5:$G$10</c:f>
              <c:strCache>
                <c:ptCount val="6"/>
                <c:pt idx="0">
                  <c:v>By car </c:v>
                </c:pt>
                <c:pt idx="1">
                  <c:v>Walking</c:v>
                </c:pt>
                <c:pt idx="2">
                  <c:v>By bus </c:v>
                </c:pt>
                <c:pt idx="3">
                  <c:v>By train</c:v>
                </c:pt>
                <c:pt idx="4">
                  <c:v>By bicycle </c:v>
                </c:pt>
                <c:pt idx="5">
                  <c:v>By motorbike or moped </c:v>
                </c:pt>
              </c:strCache>
            </c:strRef>
          </c:cat>
          <c:val>
            <c:numRef>
              <c:f>'q12'!$I$5:$I$10</c:f>
              <c:numCache>
                <c:formatCode>0%</c:formatCode>
                <c:ptCount val="6"/>
                <c:pt idx="0">
                  <c:v>0.69178082191780843</c:v>
                </c:pt>
                <c:pt idx="1">
                  <c:v>0.6095890410958904</c:v>
                </c:pt>
                <c:pt idx="2">
                  <c:v>0.20547945205479454</c:v>
                </c:pt>
                <c:pt idx="3">
                  <c:v>0.15753424657534246</c:v>
                </c:pt>
                <c:pt idx="4">
                  <c:v>0.13698630136986303</c:v>
                </c:pt>
                <c:pt idx="5">
                  <c:v>2.7397260273972615E-2</c:v>
                </c:pt>
              </c:numCache>
            </c:numRef>
          </c:val>
          <c:extLst>
            <c:ext xmlns:c16="http://schemas.microsoft.com/office/drawing/2014/chart" uri="{C3380CC4-5D6E-409C-BE32-E72D297353CC}">
              <c16:uniqueId val="{00000001-6C33-4E50-8647-D478BA2078A7}"/>
            </c:ext>
          </c:extLst>
        </c:ser>
        <c:dLbls>
          <c:showLegendKey val="0"/>
          <c:showVal val="0"/>
          <c:showCatName val="0"/>
          <c:showSerName val="0"/>
          <c:showPercent val="0"/>
          <c:showBubbleSize val="0"/>
        </c:dLbls>
        <c:gapWidth val="50"/>
        <c:axId val="1944708879"/>
        <c:axId val="1944719279"/>
      </c:barChart>
      <c:catAx>
        <c:axId val="19447088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944719279"/>
        <c:crosses val="autoZero"/>
        <c:auto val="1"/>
        <c:lblAlgn val="ctr"/>
        <c:lblOffset val="100"/>
        <c:noMultiLvlLbl val="0"/>
      </c:catAx>
      <c:valAx>
        <c:axId val="1944719279"/>
        <c:scaling>
          <c:orientation val="minMax"/>
        </c:scaling>
        <c:delete val="1"/>
        <c:axPos val="t"/>
        <c:numFmt formatCode="0%" sourceLinked="1"/>
        <c:majorTickMark val="none"/>
        <c:minorTickMark val="none"/>
        <c:tickLblPos val="nextTo"/>
        <c:crossAx val="1944708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086098532348504"/>
          <c:y val="5.146198830409357E-2"/>
          <c:w val="0.47127085601438085"/>
          <c:h val="0.81344973983515223"/>
        </c:manualLayout>
      </c:layout>
      <c:barChart>
        <c:barDir val="bar"/>
        <c:grouping val="percentStacked"/>
        <c:varyColors val="0"/>
        <c:ser>
          <c:idx val="0"/>
          <c:order val="0"/>
          <c:tx>
            <c:strRef>
              <c:f>q13a!$AA$19</c:f>
              <c:strCache>
                <c:ptCount val="1"/>
                <c:pt idx="0">
                  <c:v>0-2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q13a!$Z$20:$Z$24</c:f>
              <c:strCache>
                <c:ptCount val="5"/>
                <c:pt idx="0">
                  <c:v>Being physically active is important to me (n=144)</c:v>
                </c:pt>
                <c:pt idx="1">
                  <c:v>As individuals we have a responsibility to make greener transport choices in our daily lives (n=144)</c:v>
                </c:pt>
                <c:pt idx="2">
                  <c:v>I enjoy walking, jogging, running or cycling for leisure (n=146)</c:v>
                </c:pt>
                <c:pt idx="3">
                  <c:v>I need to walk, jog, run or cycle more to reach places to benefit the environment (n=143)</c:v>
                </c:pt>
                <c:pt idx="4">
                  <c:v>I walk, jog, run or cycle to reach places because I have to (n=142)</c:v>
                </c:pt>
              </c:strCache>
            </c:strRef>
          </c:cat>
          <c:val>
            <c:numRef>
              <c:f>q13a!$AA$20:$AA$24</c:f>
              <c:numCache>
                <c:formatCode>###0%</c:formatCode>
                <c:ptCount val="5"/>
                <c:pt idx="0">
                  <c:v>6.9444444444444448E-2</c:v>
                </c:pt>
                <c:pt idx="1">
                  <c:v>4.8611111111111119E-2</c:v>
                </c:pt>
                <c:pt idx="2">
                  <c:v>0.13698630136986301</c:v>
                </c:pt>
                <c:pt idx="3">
                  <c:v>0.18181818181818182</c:v>
                </c:pt>
                <c:pt idx="4">
                  <c:v>0.43661971830985913</c:v>
                </c:pt>
              </c:numCache>
            </c:numRef>
          </c:val>
          <c:extLst>
            <c:ext xmlns:c16="http://schemas.microsoft.com/office/drawing/2014/chart" uri="{C3380CC4-5D6E-409C-BE32-E72D297353CC}">
              <c16:uniqueId val="{00000000-A713-4FE7-A890-6D7682133B49}"/>
            </c:ext>
          </c:extLst>
        </c:ser>
        <c:ser>
          <c:idx val="1"/>
          <c:order val="1"/>
          <c:tx>
            <c:strRef>
              <c:f>q13a!$AB$19</c:f>
              <c:strCache>
                <c:ptCount val="1"/>
                <c:pt idx="0">
                  <c:v>3-4</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D-A713-4FE7-A890-6D7682133B4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q13a!$Z$20:$Z$24</c:f>
              <c:strCache>
                <c:ptCount val="5"/>
                <c:pt idx="0">
                  <c:v>Being physically active is important to me (n=144)</c:v>
                </c:pt>
                <c:pt idx="1">
                  <c:v>As individuals we have a responsibility to make greener transport choices in our daily lives (n=144)</c:v>
                </c:pt>
                <c:pt idx="2">
                  <c:v>I enjoy walking, jogging, running or cycling for leisure (n=146)</c:v>
                </c:pt>
                <c:pt idx="3">
                  <c:v>I need to walk, jog, run or cycle more to reach places to benefit the environment (n=143)</c:v>
                </c:pt>
                <c:pt idx="4">
                  <c:v>I walk, jog, run or cycle to reach places because I have to (n=142)</c:v>
                </c:pt>
              </c:strCache>
            </c:strRef>
          </c:cat>
          <c:val>
            <c:numRef>
              <c:f>q13a!$AB$20:$AB$24</c:f>
              <c:numCache>
                <c:formatCode>###0%</c:formatCode>
                <c:ptCount val="5"/>
                <c:pt idx="0">
                  <c:v>2.0833333333333329E-2</c:v>
                </c:pt>
                <c:pt idx="1">
                  <c:v>6.9444444444444448E-2</c:v>
                </c:pt>
                <c:pt idx="2">
                  <c:v>6.1643835616438353E-2</c:v>
                </c:pt>
                <c:pt idx="3">
                  <c:v>9.7902097902097904E-2</c:v>
                </c:pt>
                <c:pt idx="4">
                  <c:v>0.13380281690140844</c:v>
                </c:pt>
              </c:numCache>
            </c:numRef>
          </c:val>
          <c:extLst>
            <c:ext xmlns:c16="http://schemas.microsoft.com/office/drawing/2014/chart" uri="{C3380CC4-5D6E-409C-BE32-E72D297353CC}">
              <c16:uniqueId val="{00000002-A713-4FE7-A890-6D7682133B49}"/>
            </c:ext>
          </c:extLst>
        </c:ser>
        <c:ser>
          <c:idx val="2"/>
          <c:order val="2"/>
          <c:tx>
            <c:strRef>
              <c:f>q13a!$AC$19</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q13a!$Z$20:$Z$24</c:f>
              <c:strCache>
                <c:ptCount val="5"/>
                <c:pt idx="0">
                  <c:v>Being physically active is important to me (n=144)</c:v>
                </c:pt>
                <c:pt idx="1">
                  <c:v>As individuals we have a responsibility to make greener transport choices in our daily lives (n=144)</c:v>
                </c:pt>
                <c:pt idx="2">
                  <c:v>I enjoy walking, jogging, running or cycling for leisure (n=146)</c:v>
                </c:pt>
                <c:pt idx="3">
                  <c:v>I need to walk, jog, run or cycle more to reach places to benefit the environment (n=143)</c:v>
                </c:pt>
                <c:pt idx="4">
                  <c:v>I walk, jog, run or cycle to reach places because I have to (n=142)</c:v>
                </c:pt>
              </c:strCache>
            </c:strRef>
          </c:cat>
          <c:val>
            <c:numRef>
              <c:f>q13a!$AC$20:$AC$24</c:f>
              <c:numCache>
                <c:formatCode>###0%</c:formatCode>
                <c:ptCount val="5"/>
                <c:pt idx="0">
                  <c:v>0.15277777777777779</c:v>
                </c:pt>
                <c:pt idx="1">
                  <c:v>0.15277777777777779</c:v>
                </c:pt>
                <c:pt idx="2">
                  <c:v>0.15753424657534246</c:v>
                </c:pt>
                <c:pt idx="3">
                  <c:v>0.20979020979020979</c:v>
                </c:pt>
                <c:pt idx="4">
                  <c:v>0.18309859154929581</c:v>
                </c:pt>
              </c:numCache>
            </c:numRef>
          </c:val>
          <c:extLst>
            <c:ext xmlns:c16="http://schemas.microsoft.com/office/drawing/2014/chart" uri="{C3380CC4-5D6E-409C-BE32-E72D297353CC}">
              <c16:uniqueId val="{00000003-A713-4FE7-A890-6D7682133B49}"/>
            </c:ext>
          </c:extLst>
        </c:ser>
        <c:ser>
          <c:idx val="3"/>
          <c:order val="3"/>
          <c:tx>
            <c:strRef>
              <c:f>q13a!$AD$19</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q13a!$Z$20:$Z$24</c:f>
              <c:strCache>
                <c:ptCount val="5"/>
                <c:pt idx="0">
                  <c:v>Being physically active is important to me (n=144)</c:v>
                </c:pt>
                <c:pt idx="1">
                  <c:v>As individuals we have a responsibility to make greener transport choices in our daily lives (n=144)</c:v>
                </c:pt>
                <c:pt idx="2">
                  <c:v>I enjoy walking, jogging, running or cycling for leisure (n=146)</c:v>
                </c:pt>
                <c:pt idx="3">
                  <c:v>I need to walk, jog, run or cycle more to reach places to benefit the environment (n=143)</c:v>
                </c:pt>
                <c:pt idx="4">
                  <c:v>I walk, jog, run or cycle to reach places because I have to (n=142)</c:v>
                </c:pt>
              </c:strCache>
            </c:strRef>
          </c:cat>
          <c:val>
            <c:numRef>
              <c:f>q13a!$AD$20:$AD$24</c:f>
              <c:numCache>
                <c:formatCode>###0%</c:formatCode>
                <c:ptCount val="5"/>
                <c:pt idx="0">
                  <c:v>0.2986111111111111</c:v>
                </c:pt>
                <c:pt idx="1">
                  <c:v>0.18055555555555552</c:v>
                </c:pt>
                <c:pt idx="2">
                  <c:v>0.21232876712328769</c:v>
                </c:pt>
                <c:pt idx="3">
                  <c:v>0.20279720279720281</c:v>
                </c:pt>
                <c:pt idx="4">
                  <c:v>0.10563380281690141</c:v>
                </c:pt>
              </c:numCache>
            </c:numRef>
          </c:val>
          <c:extLst>
            <c:ext xmlns:c16="http://schemas.microsoft.com/office/drawing/2014/chart" uri="{C3380CC4-5D6E-409C-BE32-E72D297353CC}">
              <c16:uniqueId val="{00000004-A713-4FE7-A890-6D7682133B49}"/>
            </c:ext>
          </c:extLst>
        </c:ser>
        <c:ser>
          <c:idx val="4"/>
          <c:order val="4"/>
          <c:tx>
            <c:strRef>
              <c:f>q13a!$AE$19</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q13a!$Z$20:$Z$24</c:f>
              <c:strCache>
                <c:ptCount val="5"/>
                <c:pt idx="0">
                  <c:v>Being physically active is important to me (n=144)</c:v>
                </c:pt>
                <c:pt idx="1">
                  <c:v>As individuals we have a responsibility to make greener transport choices in our daily lives (n=144)</c:v>
                </c:pt>
                <c:pt idx="2">
                  <c:v>I enjoy walking, jogging, running or cycling for leisure (n=146)</c:v>
                </c:pt>
                <c:pt idx="3">
                  <c:v>I need to walk, jog, run or cycle more to reach places to benefit the environment (n=143)</c:v>
                </c:pt>
                <c:pt idx="4">
                  <c:v>I walk, jog, run or cycle to reach places because I have to (n=142)</c:v>
                </c:pt>
              </c:strCache>
            </c:strRef>
          </c:cat>
          <c:val>
            <c:numRef>
              <c:f>q13a!$AE$20:$AE$24</c:f>
              <c:numCache>
                <c:formatCode>###0%</c:formatCode>
                <c:ptCount val="5"/>
                <c:pt idx="0">
                  <c:v>0.45833333333333326</c:v>
                </c:pt>
                <c:pt idx="1">
                  <c:v>0.54861111111111116</c:v>
                </c:pt>
                <c:pt idx="2">
                  <c:v>0.4315068493150685</c:v>
                </c:pt>
                <c:pt idx="3">
                  <c:v>0.30769230769230771</c:v>
                </c:pt>
                <c:pt idx="4">
                  <c:v>0.14084507042253522</c:v>
                </c:pt>
              </c:numCache>
            </c:numRef>
          </c:val>
          <c:extLst>
            <c:ext xmlns:c16="http://schemas.microsoft.com/office/drawing/2014/chart" uri="{C3380CC4-5D6E-409C-BE32-E72D297353CC}">
              <c16:uniqueId val="{00000005-A713-4FE7-A890-6D7682133B49}"/>
            </c:ext>
          </c:extLst>
        </c:ser>
        <c:ser>
          <c:idx val="5"/>
          <c:order val="5"/>
          <c:tx>
            <c:strRef>
              <c:f>q13a!$AF$19</c:f>
              <c:strCache>
                <c:ptCount val="1"/>
              </c:strCache>
            </c:strRef>
          </c:tx>
          <c:spPr>
            <a:noFill/>
            <a:ln>
              <a:noFill/>
            </a:ln>
            <a:effectLst/>
          </c:spPr>
          <c:invertIfNegative val="0"/>
          <c:dLbls>
            <c:dLbl>
              <c:idx val="0"/>
              <c:tx>
                <c:rich>
                  <a:bodyPr/>
                  <a:lstStyle/>
                  <a:p>
                    <a:fld id="{02DE8E16-1448-4EB7-A070-B428A9D8EA23}"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A713-4FE7-A890-6D7682133B49}"/>
                </c:ext>
              </c:extLst>
            </c:dLbl>
            <c:dLbl>
              <c:idx val="1"/>
              <c:tx>
                <c:rich>
                  <a:bodyPr/>
                  <a:lstStyle/>
                  <a:p>
                    <a:fld id="{5BE96938-F42C-44EC-B5AC-4979A30134D6}"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713-4FE7-A890-6D7682133B49}"/>
                </c:ext>
              </c:extLst>
            </c:dLbl>
            <c:dLbl>
              <c:idx val="2"/>
              <c:tx>
                <c:rich>
                  <a:bodyPr/>
                  <a:lstStyle/>
                  <a:p>
                    <a:fld id="{C1BBFF41-8BC7-4EE0-B246-A0ADBA68EE84}"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A713-4FE7-A890-6D7682133B49}"/>
                </c:ext>
              </c:extLst>
            </c:dLbl>
            <c:dLbl>
              <c:idx val="3"/>
              <c:tx>
                <c:rich>
                  <a:bodyPr/>
                  <a:lstStyle/>
                  <a:p>
                    <a:fld id="{F6A775DA-A1E9-49AC-8D71-D7BE3062B0C7}"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713-4FE7-A890-6D7682133B49}"/>
                </c:ext>
              </c:extLst>
            </c:dLbl>
            <c:dLbl>
              <c:idx val="4"/>
              <c:tx>
                <c:rich>
                  <a:bodyPr/>
                  <a:lstStyle/>
                  <a:p>
                    <a:fld id="{C9B269E8-7E92-4768-9756-E3C698140294}"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713-4FE7-A890-6D7682133B4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q13a!$Z$20:$Z$24</c:f>
              <c:strCache>
                <c:ptCount val="5"/>
                <c:pt idx="0">
                  <c:v>Being physically active is important to me (n=144)</c:v>
                </c:pt>
                <c:pt idx="1">
                  <c:v>As individuals we have a responsibility to make greener transport choices in our daily lives (n=144)</c:v>
                </c:pt>
                <c:pt idx="2">
                  <c:v>I enjoy walking, jogging, running or cycling for leisure (n=146)</c:v>
                </c:pt>
                <c:pt idx="3">
                  <c:v>I need to walk, jog, run or cycle more to reach places to benefit the environment (n=143)</c:v>
                </c:pt>
                <c:pt idx="4">
                  <c:v>I walk, jog, run or cycle to reach places because I have to (n=142)</c:v>
                </c:pt>
              </c:strCache>
            </c:strRef>
          </c:cat>
          <c:val>
            <c:numRef>
              <c:f>q13a!$AF$20:$AF$24</c:f>
              <c:numCache>
                <c:formatCode>###0%</c:formatCode>
                <c:ptCount val="5"/>
                <c:pt idx="0">
                  <c:v>0.01</c:v>
                </c:pt>
                <c:pt idx="1">
                  <c:v>0.01</c:v>
                </c:pt>
                <c:pt idx="2">
                  <c:v>0.01</c:v>
                </c:pt>
                <c:pt idx="3">
                  <c:v>0.01</c:v>
                </c:pt>
                <c:pt idx="4">
                  <c:v>0.01</c:v>
                </c:pt>
              </c:numCache>
            </c:numRef>
          </c:val>
          <c:extLst>
            <c:ext xmlns:c15="http://schemas.microsoft.com/office/drawing/2012/chart" uri="{02D57815-91ED-43cb-92C2-25804820EDAC}">
              <c15:datalabelsRange>
                <c15:f>q13a!$AG$20:$AG$24</c15:f>
                <c15:dlblRangeCache>
                  <c:ptCount val="5"/>
                  <c:pt idx="0">
                    <c:v>76%</c:v>
                  </c:pt>
                  <c:pt idx="1">
                    <c:v>73%</c:v>
                  </c:pt>
                  <c:pt idx="2">
                    <c:v>64%</c:v>
                  </c:pt>
                  <c:pt idx="3">
                    <c:v>51%</c:v>
                  </c:pt>
                  <c:pt idx="4">
                    <c:v>25%</c:v>
                  </c:pt>
                </c15:dlblRangeCache>
              </c15:datalabelsRange>
            </c:ext>
            <c:ext xmlns:c16="http://schemas.microsoft.com/office/drawing/2014/chart" uri="{C3380CC4-5D6E-409C-BE32-E72D297353CC}">
              <c16:uniqueId val="{0000000B-A713-4FE7-A890-6D7682133B49}"/>
            </c:ext>
          </c:extLst>
        </c:ser>
        <c:dLbls>
          <c:showLegendKey val="0"/>
          <c:showVal val="0"/>
          <c:showCatName val="0"/>
          <c:showSerName val="0"/>
          <c:showPercent val="0"/>
          <c:showBubbleSize val="0"/>
        </c:dLbls>
        <c:gapWidth val="50"/>
        <c:overlap val="100"/>
        <c:axId val="1732737647"/>
        <c:axId val="1732738063"/>
      </c:barChart>
      <c:catAx>
        <c:axId val="173273764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732738063"/>
        <c:crosses val="autoZero"/>
        <c:auto val="1"/>
        <c:lblAlgn val="ctr"/>
        <c:lblOffset val="100"/>
        <c:noMultiLvlLbl val="0"/>
      </c:catAx>
      <c:valAx>
        <c:axId val="1732738063"/>
        <c:scaling>
          <c:orientation val="minMax"/>
        </c:scaling>
        <c:delete val="1"/>
        <c:axPos val="t"/>
        <c:numFmt formatCode="0%" sourceLinked="1"/>
        <c:majorTickMark val="none"/>
        <c:minorTickMark val="none"/>
        <c:tickLblPos val="nextTo"/>
        <c:crossAx val="1732737647"/>
        <c:crosses val="autoZero"/>
        <c:crossBetween val="between"/>
      </c:valAx>
      <c:spPr>
        <a:noFill/>
        <a:ln>
          <a:noFill/>
        </a:ln>
        <a:effectLst/>
      </c:spPr>
    </c:plotArea>
    <c:legend>
      <c:legendPos val="b"/>
      <c:layout>
        <c:manualLayout>
          <c:xMode val="edge"/>
          <c:yMode val="edge"/>
          <c:x val="0.54732536648353025"/>
          <c:y val="0.87894681585854395"/>
          <c:w val="0.36676405802972378"/>
          <c:h val="7.894792098356126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2981952221532069"/>
          <c:y val="0"/>
          <c:w val="0.42485122265441183"/>
          <c:h val="0.9340147123514988"/>
        </c:manualLayout>
      </c:layout>
      <c:barChart>
        <c:barDir val="bar"/>
        <c:grouping val="percentStacked"/>
        <c:varyColors val="0"/>
        <c:ser>
          <c:idx val="0"/>
          <c:order val="0"/>
          <c:tx>
            <c:strRef>
              <c:f>q13a!$AA$35</c:f>
              <c:strCache>
                <c:ptCount val="1"/>
                <c:pt idx="0">
                  <c:v>0-2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q13a!$Z$36:$Z$44</c:f>
              <c:strCache>
                <c:ptCount val="9"/>
                <c:pt idx="0">
                  <c:v>Convenience is the main factor that I consider when selecting how I travel to reach places (n=146)</c:v>
                </c:pt>
                <c:pt idx="1">
                  <c:v>I am more likely to walk, jog, run or cycle to reach somewhere when the weather is better (n=146)</c:v>
                </c:pt>
                <c:pt idx="2">
                  <c:v>I am physically able to walk, jog, run or cycle to travel somewhere (n=146)</c:v>
                </c:pt>
                <c:pt idx="3">
                  <c:v>I lack confidence on a bike (n=142)</c:v>
                </c:pt>
                <c:pt idx="4">
                  <c:v>The distances I travel mean that walking, jogging, running or cycling to reach somewhere are not an option (n=138)</c:v>
                </c:pt>
                <c:pt idx="5">
                  <c:v>I am not motivated to walk, jog, run or cycle to reach somewhere (n=143)</c:v>
                </c:pt>
                <c:pt idx="6">
                  <c:v>The car is the only real option available for me (n=144)</c:v>
                </c:pt>
                <c:pt idx="7">
                  <c:v>Walking, jogging, running or cycling to reach somewhere does not fit with my family commitments (n=141)</c:v>
                </c:pt>
                <c:pt idx="8">
                  <c:v>Nothing would encourage me to walk, jog, run or cycle to reach somewhere (n=143)</c:v>
                </c:pt>
              </c:strCache>
            </c:strRef>
          </c:cat>
          <c:val>
            <c:numRef>
              <c:f>q13a!$AA$36:$AA$44</c:f>
              <c:numCache>
                <c:formatCode>###0%</c:formatCode>
                <c:ptCount val="9"/>
                <c:pt idx="0">
                  <c:v>5.4794520547945202E-2</c:v>
                </c:pt>
                <c:pt idx="1">
                  <c:v>0.10273972602739725</c:v>
                </c:pt>
                <c:pt idx="2">
                  <c:v>0.15753424657534246</c:v>
                </c:pt>
                <c:pt idx="3">
                  <c:v>0.25352112676056338</c:v>
                </c:pt>
                <c:pt idx="4">
                  <c:v>0.19565217391304349</c:v>
                </c:pt>
                <c:pt idx="5">
                  <c:v>0.27972027972027974</c:v>
                </c:pt>
                <c:pt idx="6">
                  <c:v>0.27083333333333331</c:v>
                </c:pt>
                <c:pt idx="7">
                  <c:v>0.27659574468085107</c:v>
                </c:pt>
                <c:pt idx="8">
                  <c:v>0.45454545454545453</c:v>
                </c:pt>
              </c:numCache>
            </c:numRef>
          </c:val>
          <c:extLst>
            <c:ext xmlns:c16="http://schemas.microsoft.com/office/drawing/2014/chart" uri="{C3380CC4-5D6E-409C-BE32-E72D297353CC}">
              <c16:uniqueId val="{00000000-0E61-4C43-A6A9-1C7331CF226A}"/>
            </c:ext>
          </c:extLst>
        </c:ser>
        <c:ser>
          <c:idx val="1"/>
          <c:order val="1"/>
          <c:tx>
            <c:strRef>
              <c:f>q13a!$AB$35</c:f>
              <c:strCache>
                <c:ptCount val="1"/>
                <c:pt idx="0">
                  <c:v>3-4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q13a!$Z$36:$Z$44</c:f>
              <c:strCache>
                <c:ptCount val="9"/>
                <c:pt idx="0">
                  <c:v>Convenience is the main factor that I consider when selecting how I travel to reach places (n=146)</c:v>
                </c:pt>
                <c:pt idx="1">
                  <c:v>I am more likely to walk, jog, run or cycle to reach somewhere when the weather is better (n=146)</c:v>
                </c:pt>
                <c:pt idx="2">
                  <c:v>I am physically able to walk, jog, run or cycle to travel somewhere (n=146)</c:v>
                </c:pt>
                <c:pt idx="3">
                  <c:v>I lack confidence on a bike (n=142)</c:v>
                </c:pt>
                <c:pt idx="4">
                  <c:v>The distances I travel mean that walking, jogging, running or cycling to reach somewhere are not an option (n=138)</c:v>
                </c:pt>
                <c:pt idx="5">
                  <c:v>I am not motivated to walk, jog, run or cycle to reach somewhere (n=143)</c:v>
                </c:pt>
                <c:pt idx="6">
                  <c:v>The car is the only real option available for me (n=144)</c:v>
                </c:pt>
                <c:pt idx="7">
                  <c:v>Walking, jogging, running or cycling to reach somewhere does not fit with my family commitments (n=141)</c:v>
                </c:pt>
                <c:pt idx="8">
                  <c:v>Nothing would encourage me to walk, jog, run or cycle to reach somewhere (n=143)</c:v>
                </c:pt>
              </c:strCache>
            </c:strRef>
          </c:cat>
          <c:val>
            <c:numRef>
              <c:f>q13a!$AB$36:$AB$44</c:f>
              <c:numCache>
                <c:formatCode>###0%</c:formatCode>
                <c:ptCount val="9"/>
                <c:pt idx="0">
                  <c:v>4.1095890410958902E-2</c:v>
                </c:pt>
                <c:pt idx="1">
                  <c:v>3.4246575342465752E-2</c:v>
                </c:pt>
                <c:pt idx="2">
                  <c:v>6.1643835616438353E-2</c:v>
                </c:pt>
                <c:pt idx="3">
                  <c:v>7.0422535211267609E-2</c:v>
                </c:pt>
                <c:pt idx="4">
                  <c:v>0.11594202898550725</c:v>
                </c:pt>
                <c:pt idx="5">
                  <c:v>0.12587412587412589</c:v>
                </c:pt>
                <c:pt idx="6">
                  <c:v>7.6388888888888895E-2</c:v>
                </c:pt>
                <c:pt idx="7">
                  <c:v>0.12056737588652482</c:v>
                </c:pt>
                <c:pt idx="8">
                  <c:v>0.11188811188811189</c:v>
                </c:pt>
              </c:numCache>
            </c:numRef>
          </c:val>
          <c:extLst>
            <c:ext xmlns:c16="http://schemas.microsoft.com/office/drawing/2014/chart" uri="{C3380CC4-5D6E-409C-BE32-E72D297353CC}">
              <c16:uniqueId val="{00000001-0E61-4C43-A6A9-1C7331CF226A}"/>
            </c:ext>
          </c:extLst>
        </c:ser>
        <c:ser>
          <c:idx val="2"/>
          <c:order val="2"/>
          <c:tx>
            <c:strRef>
              <c:f>q13a!$AC$35</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q13a!$Z$36:$Z$44</c:f>
              <c:strCache>
                <c:ptCount val="9"/>
                <c:pt idx="0">
                  <c:v>Convenience is the main factor that I consider when selecting how I travel to reach places (n=146)</c:v>
                </c:pt>
                <c:pt idx="1">
                  <c:v>I am more likely to walk, jog, run or cycle to reach somewhere when the weather is better (n=146)</c:v>
                </c:pt>
                <c:pt idx="2">
                  <c:v>I am physically able to walk, jog, run or cycle to travel somewhere (n=146)</c:v>
                </c:pt>
                <c:pt idx="3">
                  <c:v>I lack confidence on a bike (n=142)</c:v>
                </c:pt>
                <c:pt idx="4">
                  <c:v>The distances I travel mean that walking, jogging, running or cycling to reach somewhere are not an option (n=138)</c:v>
                </c:pt>
                <c:pt idx="5">
                  <c:v>I am not motivated to walk, jog, run or cycle to reach somewhere (n=143)</c:v>
                </c:pt>
                <c:pt idx="6">
                  <c:v>The car is the only real option available for me (n=144)</c:v>
                </c:pt>
                <c:pt idx="7">
                  <c:v>Walking, jogging, running or cycling to reach somewhere does not fit with my family commitments (n=141)</c:v>
                </c:pt>
                <c:pt idx="8">
                  <c:v>Nothing would encourage me to walk, jog, run or cycle to reach somewhere (n=143)</c:v>
                </c:pt>
              </c:strCache>
            </c:strRef>
          </c:cat>
          <c:val>
            <c:numRef>
              <c:f>q13a!$AC$36:$AC$44</c:f>
              <c:numCache>
                <c:formatCode>###0%</c:formatCode>
                <c:ptCount val="9"/>
                <c:pt idx="0">
                  <c:v>0.13013698630136986</c:v>
                </c:pt>
                <c:pt idx="1">
                  <c:v>0.11643835616438356</c:v>
                </c:pt>
                <c:pt idx="2">
                  <c:v>7.5342465753424653E-2</c:v>
                </c:pt>
                <c:pt idx="3">
                  <c:v>0.11267605633802819</c:v>
                </c:pt>
                <c:pt idx="4">
                  <c:v>0.18115942028985507</c:v>
                </c:pt>
                <c:pt idx="5">
                  <c:v>0.16783216783216784</c:v>
                </c:pt>
                <c:pt idx="6">
                  <c:v>0.22916666666666663</c:v>
                </c:pt>
                <c:pt idx="7">
                  <c:v>0.22695035460992907</c:v>
                </c:pt>
                <c:pt idx="8">
                  <c:v>0.20279720279720281</c:v>
                </c:pt>
              </c:numCache>
            </c:numRef>
          </c:val>
          <c:extLst>
            <c:ext xmlns:c16="http://schemas.microsoft.com/office/drawing/2014/chart" uri="{C3380CC4-5D6E-409C-BE32-E72D297353CC}">
              <c16:uniqueId val="{00000002-0E61-4C43-A6A9-1C7331CF226A}"/>
            </c:ext>
          </c:extLst>
        </c:ser>
        <c:ser>
          <c:idx val="3"/>
          <c:order val="3"/>
          <c:tx>
            <c:strRef>
              <c:f>q13a!$AD$35</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q13a!$Z$36:$Z$44</c:f>
              <c:strCache>
                <c:ptCount val="9"/>
                <c:pt idx="0">
                  <c:v>Convenience is the main factor that I consider when selecting how I travel to reach places (n=146)</c:v>
                </c:pt>
                <c:pt idx="1">
                  <c:v>I am more likely to walk, jog, run or cycle to reach somewhere when the weather is better (n=146)</c:v>
                </c:pt>
                <c:pt idx="2">
                  <c:v>I am physically able to walk, jog, run or cycle to travel somewhere (n=146)</c:v>
                </c:pt>
                <c:pt idx="3">
                  <c:v>I lack confidence on a bike (n=142)</c:v>
                </c:pt>
                <c:pt idx="4">
                  <c:v>The distances I travel mean that walking, jogging, running or cycling to reach somewhere are not an option (n=138)</c:v>
                </c:pt>
                <c:pt idx="5">
                  <c:v>I am not motivated to walk, jog, run or cycle to reach somewhere (n=143)</c:v>
                </c:pt>
                <c:pt idx="6">
                  <c:v>The car is the only real option available for me (n=144)</c:v>
                </c:pt>
                <c:pt idx="7">
                  <c:v>Walking, jogging, running or cycling to reach somewhere does not fit with my family commitments (n=141)</c:v>
                </c:pt>
                <c:pt idx="8">
                  <c:v>Nothing would encourage me to walk, jog, run or cycle to reach somewhere (n=143)</c:v>
                </c:pt>
              </c:strCache>
            </c:strRef>
          </c:cat>
          <c:val>
            <c:numRef>
              <c:f>q13a!$AD$36:$AD$44</c:f>
              <c:numCache>
                <c:formatCode>###0%</c:formatCode>
                <c:ptCount val="9"/>
                <c:pt idx="0">
                  <c:v>0.17808219178082191</c:v>
                </c:pt>
                <c:pt idx="1">
                  <c:v>0.20547945205479451</c:v>
                </c:pt>
                <c:pt idx="2">
                  <c:v>0.17123287671232876</c:v>
                </c:pt>
                <c:pt idx="3">
                  <c:v>0.18309859154929581</c:v>
                </c:pt>
                <c:pt idx="4">
                  <c:v>0.15942028985507245</c:v>
                </c:pt>
                <c:pt idx="5">
                  <c:v>0.18181818181818182</c:v>
                </c:pt>
                <c:pt idx="6">
                  <c:v>0.16666666666666663</c:v>
                </c:pt>
                <c:pt idx="7">
                  <c:v>0.15602836879432624</c:v>
                </c:pt>
                <c:pt idx="8">
                  <c:v>6.9930069930069935E-2</c:v>
                </c:pt>
              </c:numCache>
            </c:numRef>
          </c:val>
          <c:extLst>
            <c:ext xmlns:c16="http://schemas.microsoft.com/office/drawing/2014/chart" uri="{C3380CC4-5D6E-409C-BE32-E72D297353CC}">
              <c16:uniqueId val="{00000003-0E61-4C43-A6A9-1C7331CF226A}"/>
            </c:ext>
          </c:extLst>
        </c:ser>
        <c:ser>
          <c:idx val="4"/>
          <c:order val="4"/>
          <c:tx>
            <c:strRef>
              <c:f>q13a!$AE$35</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q13a!$Z$36:$Z$44</c:f>
              <c:strCache>
                <c:ptCount val="9"/>
                <c:pt idx="0">
                  <c:v>Convenience is the main factor that I consider when selecting how I travel to reach places (n=146)</c:v>
                </c:pt>
                <c:pt idx="1">
                  <c:v>I am more likely to walk, jog, run or cycle to reach somewhere when the weather is better (n=146)</c:v>
                </c:pt>
                <c:pt idx="2">
                  <c:v>I am physically able to walk, jog, run or cycle to travel somewhere (n=146)</c:v>
                </c:pt>
                <c:pt idx="3">
                  <c:v>I lack confidence on a bike (n=142)</c:v>
                </c:pt>
                <c:pt idx="4">
                  <c:v>The distances I travel mean that walking, jogging, running or cycling to reach somewhere are not an option (n=138)</c:v>
                </c:pt>
                <c:pt idx="5">
                  <c:v>I am not motivated to walk, jog, run or cycle to reach somewhere (n=143)</c:v>
                </c:pt>
                <c:pt idx="6">
                  <c:v>The car is the only real option available for me (n=144)</c:v>
                </c:pt>
                <c:pt idx="7">
                  <c:v>Walking, jogging, running or cycling to reach somewhere does not fit with my family commitments (n=141)</c:v>
                </c:pt>
                <c:pt idx="8">
                  <c:v>Nothing would encourage me to walk, jog, run or cycle to reach somewhere (n=143)</c:v>
                </c:pt>
              </c:strCache>
            </c:strRef>
          </c:cat>
          <c:val>
            <c:numRef>
              <c:f>q13a!$AE$36:$AE$44</c:f>
              <c:numCache>
                <c:formatCode>###0%</c:formatCode>
                <c:ptCount val="9"/>
                <c:pt idx="0">
                  <c:v>0.59589041095890416</c:v>
                </c:pt>
                <c:pt idx="1">
                  <c:v>0.54109589041095896</c:v>
                </c:pt>
                <c:pt idx="2">
                  <c:v>0.53424657534246578</c:v>
                </c:pt>
                <c:pt idx="3">
                  <c:v>0.38028169014084506</c:v>
                </c:pt>
                <c:pt idx="4">
                  <c:v>0.34782608695652173</c:v>
                </c:pt>
                <c:pt idx="5">
                  <c:v>0.24475524475524477</c:v>
                </c:pt>
                <c:pt idx="6">
                  <c:v>0.25694444444444442</c:v>
                </c:pt>
                <c:pt idx="7">
                  <c:v>0.21985815602836881</c:v>
                </c:pt>
                <c:pt idx="8">
                  <c:v>0.16083916083916083</c:v>
                </c:pt>
              </c:numCache>
            </c:numRef>
          </c:val>
          <c:extLst>
            <c:ext xmlns:c16="http://schemas.microsoft.com/office/drawing/2014/chart" uri="{C3380CC4-5D6E-409C-BE32-E72D297353CC}">
              <c16:uniqueId val="{00000004-0E61-4C43-A6A9-1C7331CF226A}"/>
            </c:ext>
          </c:extLst>
        </c:ser>
        <c:ser>
          <c:idx val="5"/>
          <c:order val="5"/>
          <c:tx>
            <c:strRef>
              <c:f>q13a!$AF$35</c:f>
              <c:strCache>
                <c:ptCount val="1"/>
              </c:strCache>
            </c:strRef>
          </c:tx>
          <c:spPr>
            <a:noFill/>
            <a:ln>
              <a:noFill/>
            </a:ln>
            <a:effectLst/>
          </c:spPr>
          <c:invertIfNegative val="0"/>
          <c:dLbls>
            <c:dLbl>
              <c:idx val="0"/>
              <c:tx>
                <c:rich>
                  <a:bodyPr/>
                  <a:lstStyle/>
                  <a:p>
                    <a:fld id="{0AE967CF-6A51-4DB6-B4ED-C8E0A173B01F}"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E61-4C43-A6A9-1C7331CF226A}"/>
                </c:ext>
              </c:extLst>
            </c:dLbl>
            <c:dLbl>
              <c:idx val="1"/>
              <c:tx>
                <c:rich>
                  <a:bodyPr/>
                  <a:lstStyle/>
                  <a:p>
                    <a:fld id="{B1E88D21-7A82-4616-A45D-AE931560C545}"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E61-4C43-A6A9-1C7331CF226A}"/>
                </c:ext>
              </c:extLst>
            </c:dLbl>
            <c:dLbl>
              <c:idx val="2"/>
              <c:tx>
                <c:rich>
                  <a:bodyPr/>
                  <a:lstStyle/>
                  <a:p>
                    <a:fld id="{6DC05FF9-533A-4FEB-82FA-572B08C2D41D}"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0E61-4C43-A6A9-1C7331CF226A}"/>
                </c:ext>
              </c:extLst>
            </c:dLbl>
            <c:dLbl>
              <c:idx val="3"/>
              <c:tx>
                <c:rich>
                  <a:bodyPr/>
                  <a:lstStyle/>
                  <a:p>
                    <a:fld id="{A17E5B8D-DEAE-4B71-8BA8-106693A48F96}"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0E61-4C43-A6A9-1C7331CF226A}"/>
                </c:ext>
              </c:extLst>
            </c:dLbl>
            <c:dLbl>
              <c:idx val="4"/>
              <c:tx>
                <c:rich>
                  <a:bodyPr/>
                  <a:lstStyle/>
                  <a:p>
                    <a:fld id="{DD13E352-C3A9-4477-95F3-DF64C2E0D294}"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0E61-4C43-A6A9-1C7331CF226A}"/>
                </c:ext>
              </c:extLst>
            </c:dLbl>
            <c:dLbl>
              <c:idx val="5"/>
              <c:tx>
                <c:rich>
                  <a:bodyPr/>
                  <a:lstStyle/>
                  <a:p>
                    <a:fld id="{498252FB-D23F-45B3-88D9-22D5F648497E}"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0E61-4C43-A6A9-1C7331CF226A}"/>
                </c:ext>
              </c:extLst>
            </c:dLbl>
            <c:dLbl>
              <c:idx val="6"/>
              <c:tx>
                <c:rich>
                  <a:bodyPr/>
                  <a:lstStyle/>
                  <a:p>
                    <a:fld id="{C4D6D758-B6DA-4259-ABCD-15641715C357}"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0E61-4C43-A6A9-1C7331CF226A}"/>
                </c:ext>
              </c:extLst>
            </c:dLbl>
            <c:dLbl>
              <c:idx val="7"/>
              <c:tx>
                <c:rich>
                  <a:bodyPr/>
                  <a:lstStyle/>
                  <a:p>
                    <a:fld id="{62ACC461-7D62-4E77-87D7-31F51E1D6AA6}"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0E61-4C43-A6A9-1C7331CF226A}"/>
                </c:ext>
              </c:extLst>
            </c:dLbl>
            <c:dLbl>
              <c:idx val="8"/>
              <c:tx>
                <c:rich>
                  <a:bodyPr/>
                  <a:lstStyle/>
                  <a:p>
                    <a:fld id="{9CA0641E-4EF2-4A62-9031-01CBB4BB1B53}"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0E61-4C43-A6A9-1C7331CF226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q13a!$Z$36:$Z$44</c:f>
              <c:strCache>
                <c:ptCount val="9"/>
                <c:pt idx="0">
                  <c:v>Convenience is the main factor that I consider when selecting how I travel to reach places (n=146)</c:v>
                </c:pt>
                <c:pt idx="1">
                  <c:v>I am more likely to walk, jog, run or cycle to reach somewhere when the weather is better (n=146)</c:v>
                </c:pt>
                <c:pt idx="2">
                  <c:v>I am physically able to walk, jog, run or cycle to travel somewhere (n=146)</c:v>
                </c:pt>
                <c:pt idx="3">
                  <c:v>I lack confidence on a bike (n=142)</c:v>
                </c:pt>
                <c:pt idx="4">
                  <c:v>The distances I travel mean that walking, jogging, running or cycling to reach somewhere are not an option (n=138)</c:v>
                </c:pt>
                <c:pt idx="5">
                  <c:v>I am not motivated to walk, jog, run or cycle to reach somewhere (n=143)</c:v>
                </c:pt>
                <c:pt idx="6">
                  <c:v>The car is the only real option available for me (n=144)</c:v>
                </c:pt>
                <c:pt idx="7">
                  <c:v>Walking, jogging, running or cycling to reach somewhere does not fit with my family commitments (n=141)</c:v>
                </c:pt>
                <c:pt idx="8">
                  <c:v>Nothing would encourage me to walk, jog, run or cycle to reach somewhere (n=143)</c:v>
                </c:pt>
              </c:strCache>
            </c:strRef>
          </c:cat>
          <c:val>
            <c:numRef>
              <c:f>q13a!$AF$36:$AF$44</c:f>
              <c:numCache>
                <c:formatCode>###0%</c:formatCode>
                <c:ptCount val="9"/>
                <c:pt idx="0">
                  <c:v>0.01</c:v>
                </c:pt>
                <c:pt idx="1">
                  <c:v>0.01</c:v>
                </c:pt>
                <c:pt idx="2">
                  <c:v>0.01</c:v>
                </c:pt>
                <c:pt idx="3">
                  <c:v>0.01</c:v>
                </c:pt>
                <c:pt idx="4">
                  <c:v>0.01</c:v>
                </c:pt>
                <c:pt idx="5">
                  <c:v>0.01</c:v>
                </c:pt>
                <c:pt idx="6">
                  <c:v>0.01</c:v>
                </c:pt>
                <c:pt idx="7">
                  <c:v>0.01</c:v>
                </c:pt>
                <c:pt idx="8">
                  <c:v>0.01</c:v>
                </c:pt>
              </c:numCache>
            </c:numRef>
          </c:val>
          <c:extLst>
            <c:ext xmlns:c15="http://schemas.microsoft.com/office/drawing/2012/chart" uri="{02D57815-91ED-43cb-92C2-25804820EDAC}">
              <c15:datalabelsRange>
                <c15:f>q13a!$AG$36:$AG$44</c15:f>
                <c15:dlblRangeCache>
                  <c:ptCount val="9"/>
                  <c:pt idx="0">
                    <c:v>77%</c:v>
                  </c:pt>
                  <c:pt idx="1">
                    <c:v>75%</c:v>
                  </c:pt>
                  <c:pt idx="2">
                    <c:v>71%</c:v>
                  </c:pt>
                  <c:pt idx="3">
                    <c:v>56%</c:v>
                  </c:pt>
                  <c:pt idx="4">
                    <c:v>51%</c:v>
                  </c:pt>
                  <c:pt idx="5">
                    <c:v>43%</c:v>
                  </c:pt>
                  <c:pt idx="6">
                    <c:v>42%</c:v>
                  </c:pt>
                  <c:pt idx="7">
                    <c:v>38%</c:v>
                  </c:pt>
                  <c:pt idx="8">
                    <c:v>23%</c:v>
                  </c:pt>
                </c15:dlblRangeCache>
              </c15:datalabelsRange>
            </c:ext>
            <c:ext xmlns:c16="http://schemas.microsoft.com/office/drawing/2014/chart" uri="{C3380CC4-5D6E-409C-BE32-E72D297353CC}">
              <c16:uniqueId val="{0000000E-0E61-4C43-A6A9-1C7331CF226A}"/>
            </c:ext>
          </c:extLst>
        </c:ser>
        <c:dLbls>
          <c:showLegendKey val="0"/>
          <c:showVal val="0"/>
          <c:showCatName val="0"/>
          <c:showSerName val="0"/>
          <c:showPercent val="0"/>
          <c:showBubbleSize val="0"/>
        </c:dLbls>
        <c:gapWidth val="50"/>
        <c:overlap val="100"/>
        <c:axId val="1481046975"/>
        <c:axId val="1481046559"/>
      </c:barChart>
      <c:catAx>
        <c:axId val="14810469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481046559"/>
        <c:crosses val="autoZero"/>
        <c:auto val="1"/>
        <c:lblAlgn val="ctr"/>
        <c:lblOffset val="100"/>
        <c:noMultiLvlLbl val="0"/>
      </c:catAx>
      <c:valAx>
        <c:axId val="1481046559"/>
        <c:scaling>
          <c:orientation val="minMax"/>
        </c:scaling>
        <c:delete val="1"/>
        <c:axPos val="t"/>
        <c:numFmt formatCode="0%" sourceLinked="1"/>
        <c:majorTickMark val="none"/>
        <c:minorTickMark val="none"/>
        <c:tickLblPos val="nextTo"/>
        <c:crossAx val="1481046975"/>
        <c:crosses val="autoZero"/>
        <c:crossBetween val="between"/>
      </c:valAx>
      <c:spPr>
        <a:noFill/>
        <a:ln>
          <a:noFill/>
        </a:ln>
        <a:effectLst/>
      </c:spPr>
    </c:plotArea>
    <c:legend>
      <c:legendPos val="b"/>
      <c:layout>
        <c:manualLayout>
          <c:xMode val="edge"/>
          <c:yMode val="edge"/>
          <c:x val="0.5333633650411751"/>
          <c:y val="0.92500450236125642"/>
          <c:w val="0.39493468571085261"/>
          <c:h val="7.49954976387435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673707509994492"/>
          <c:y val="4.3859649122807015E-2"/>
          <c:w val="0.45239099029515045"/>
          <c:h val="0.82107209684913784"/>
        </c:manualLayout>
      </c:layout>
      <c:barChart>
        <c:barDir val="bar"/>
        <c:grouping val="percentStacked"/>
        <c:varyColors val="0"/>
        <c:ser>
          <c:idx val="0"/>
          <c:order val="0"/>
          <c:tx>
            <c:strRef>
              <c:f>q13a!$AA$27</c:f>
              <c:strCache>
                <c:ptCount val="1"/>
                <c:pt idx="0">
                  <c:v>0-2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q13a!$Z$28:$Z$31</c:f>
              <c:strCache>
                <c:ptCount val="4"/>
                <c:pt idx="0">
                  <c:v>Improving the walking and cycling environment (e.g. footpaths and cycle lanes) should be a priority in Doncaster (n=143)</c:v>
                </c:pt>
                <c:pt idx="1">
                  <c:v>The roads in Doncaster are too dangerous for cycling (n=131)</c:v>
                </c:pt>
                <c:pt idx="2">
                  <c:v>The pavements and walking environment (e.g. pedestrian crossings) in Doncaster are inadequate (n=143)</c:v>
                </c:pt>
                <c:pt idx="3">
                  <c:v>Public transport networks in Doncaster are fit for purpose (n=131)</c:v>
                </c:pt>
              </c:strCache>
            </c:strRef>
          </c:cat>
          <c:val>
            <c:numRef>
              <c:f>q13a!$AA$28:$AA$31</c:f>
              <c:numCache>
                <c:formatCode>###0%</c:formatCode>
                <c:ptCount val="4"/>
                <c:pt idx="0">
                  <c:v>5.5944055944055944E-2</c:v>
                </c:pt>
                <c:pt idx="1">
                  <c:v>6.8702290076335881E-2</c:v>
                </c:pt>
                <c:pt idx="2">
                  <c:v>0.1048951048951049</c:v>
                </c:pt>
                <c:pt idx="3">
                  <c:v>0.13740458015267176</c:v>
                </c:pt>
              </c:numCache>
            </c:numRef>
          </c:val>
          <c:extLst>
            <c:ext xmlns:c16="http://schemas.microsoft.com/office/drawing/2014/chart" uri="{C3380CC4-5D6E-409C-BE32-E72D297353CC}">
              <c16:uniqueId val="{00000000-E018-4E67-A415-F11BCE2933EE}"/>
            </c:ext>
          </c:extLst>
        </c:ser>
        <c:ser>
          <c:idx val="1"/>
          <c:order val="1"/>
          <c:tx>
            <c:strRef>
              <c:f>q13a!$AB$27</c:f>
              <c:strCache>
                <c:ptCount val="1"/>
                <c:pt idx="0">
                  <c:v>3-4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q13a!$Z$28:$Z$31</c:f>
              <c:strCache>
                <c:ptCount val="4"/>
                <c:pt idx="0">
                  <c:v>Improving the walking and cycling environment (e.g. footpaths and cycle lanes) should be a priority in Doncaster (n=143)</c:v>
                </c:pt>
                <c:pt idx="1">
                  <c:v>The roads in Doncaster are too dangerous for cycling (n=131)</c:v>
                </c:pt>
                <c:pt idx="2">
                  <c:v>The pavements and walking environment (e.g. pedestrian crossings) in Doncaster are inadequate (n=143)</c:v>
                </c:pt>
                <c:pt idx="3">
                  <c:v>Public transport networks in Doncaster are fit for purpose (n=131)</c:v>
                </c:pt>
              </c:strCache>
            </c:strRef>
          </c:cat>
          <c:val>
            <c:numRef>
              <c:f>q13a!$AB$28:$AB$31</c:f>
              <c:numCache>
                <c:formatCode>###0%</c:formatCode>
                <c:ptCount val="4"/>
                <c:pt idx="0">
                  <c:v>5.5944055944055944E-2</c:v>
                </c:pt>
                <c:pt idx="1">
                  <c:v>4.5801526717557245E-2</c:v>
                </c:pt>
                <c:pt idx="2">
                  <c:v>0.13286713286713286</c:v>
                </c:pt>
                <c:pt idx="3">
                  <c:v>0.20610687022900762</c:v>
                </c:pt>
              </c:numCache>
            </c:numRef>
          </c:val>
          <c:extLst>
            <c:ext xmlns:c16="http://schemas.microsoft.com/office/drawing/2014/chart" uri="{C3380CC4-5D6E-409C-BE32-E72D297353CC}">
              <c16:uniqueId val="{00000001-E018-4E67-A415-F11BCE2933EE}"/>
            </c:ext>
          </c:extLst>
        </c:ser>
        <c:ser>
          <c:idx val="2"/>
          <c:order val="2"/>
          <c:tx>
            <c:strRef>
              <c:f>q13a!$AC$27</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q13a!$Z$28:$Z$31</c:f>
              <c:strCache>
                <c:ptCount val="4"/>
                <c:pt idx="0">
                  <c:v>Improving the walking and cycling environment (e.g. footpaths and cycle lanes) should be a priority in Doncaster (n=143)</c:v>
                </c:pt>
                <c:pt idx="1">
                  <c:v>The roads in Doncaster are too dangerous for cycling (n=131)</c:v>
                </c:pt>
                <c:pt idx="2">
                  <c:v>The pavements and walking environment (e.g. pedestrian crossings) in Doncaster are inadequate (n=143)</c:v>
                </c:pt>
                <c:pt idx="3">
                  <c:v>Public transport networks in Doncaster are fit for purpose (n=131)</c:v>
                </c:pt>
              </c:strCache>
            </c:strRef>
          </c:cat>
          <c:val>
            <c:numRef>
              <c:f>q13a!$AC$28:$AC$31</c:f>
              <c:numCache>
                <c:formatCode>###0%</c:formatCode>
                <c:ptCount val="4"/>
                <c:pt idx="0">
                  <c:v>0.18181818181818182</c:v>
                </c:pt>
                <c:pt idx="1">
                  <c:v>0.23664122137404578</c:v>
                </c:pt>
                <c:pt idx="2">
                  <c:v>0.22377622377622378</c:v>
                </c:pt>
                <c:pt idx="3">
                  <c:v>0.16793893129770993</c:v>
                </c:pt>
              </c:numCache>
            </c:numRef>
          </c:val>
          <c:extLst>
            <c:ext xmlns:c16="http://schemas.microsoft.com/office/drawing/2014/chart" uri="{C3380CC4-5D6E-409C-BE32-E72D297353CC}">
              <c16:uniqueId val="{00000002-E018-4E67-A415-F11BCE2933EE}"/>
            </c:ext>
          </c:extLst>
        </c:ser>
        <c:ser>
          <c:idx val="3"/>
          <c:order val="3"/>
          <c:tx>
            <c:strRef>
              <c:f>q13a!$AD$27</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q13a!$Z$28:$Z$31</c:f>
              <c:strCache>
                <c:ptCount val="4"/>
                <c:pt idx="0">
                  <c:v>Improving the walking and cycling environment (e.g. footpaths and cycle lanes) should be a priority in Doncaster (n=143)</c:v>
                </c:pt>
                <c:pt idx="1">
                  <c:v>The roads in Doncaster are too dangerous for cycling (n=131)</c:v>
                </c:pt>
                <c:pt idx="2">
                  <c:v>The pavements and walking environment (e.g. pedestrian crossings) in Doncaster are inadequate (n=143)</c:v>
                </c:pt>
                <c:pt idx="3">
                  <c:v>Public transport networks in Doncaster are fit for purpose (n=131)</c:v>
                </c:pt>
              </c:strCache>
            </c:strRef>
          </c:cat>
          <c:val>
            <c:numRef>
              <c:f>q13a!$AD$28:$AD$31</c:f>
              <c:numCache>
                <c:formatCode>###0%</c:formatCode>
                <c:ptCount val="4"/>
                <c:pt idx="0">
                  <c:v>0.19580419580419581</c:v>
                </c:pt>
                <c:pt idx="1">
                  <c:v>0.20610687022900762</c:v>
                </c:pt>
                <c:pt idx="2">
                  <c:v>0.24475524475524477</c:v>
                </c:pt>
                <c:pt idx="3">
                  <c:v>0.24427480916030533</c:v>
                </c:pt>
              </c:numCache>
            </c:numRef>
          </c:val>
          <c:extLst>
            <c:ext xmlns:c16="http://schemas.microsoft.com/office/drawing/2014/chart" uri="{C3380CC4-5D6E-409C-BE32-E72D297353CC}">
              <c16:uniqueId val="{00000003-E018-4E67-A415-F11BCE2933EE}"/>
            </c:ext>
          </c:extLst>
        </c:ser>
        <c:ser>
          <c:idx val="4"/>
          <c:order val="4"/>
          <c:tx>
            <c:strRef>
              <c:f>q13a!$AE$27</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q13a!$Z$28:$Z$31</c:f>
              <c:strCache>
                <c:ptCount val="4"/>
                <c:pt idx="0">
                  <c:v>Improving the walking and cycling environment (e.g. footpaths and cycle lanes) should be a priority in Doncaster (n=143)</c:v>
                </c:pt>
                <c:pt idx="1">
                  <c:v>The roads in Doncaster are too dangerous for cycling (n=131)</c:v>
                </c:pt>
                <c:pt idx="2">
                  <c:v>The pavements and walking environment (e.g. pedestrian crossings) in Doncaster are inadequate (n=143)</c:v>
                </c:pt>
                <c:pt idx="3">
                  <c:v>Public transport networks in Doncaster are fit for purpose (n=131)</c:v>
                </c:pt>
              </c:strCache>
            </c:strRef>
          </c:cat>
          <c:val>
            <c:numRef>
              <c:f>q13a!$AE$28:$AE$31</c:f>
              <c:numCache>
                <c:formatCode>###0%</c:formatCode>
                <c:ptCount val="4"/>
                <c:pt idx="0">
                  <c:v>0.51048951048951052</c:v>
                </c:pt>
                <c:pt idx="1">
                  <c:v>0.44274809160305345</c:v>
                </c:pt>
                <c:pt idx="2">
                  <c:v>0.2937062937062937</c:v>
                </c:pt>
                <c:pt idx="3">
                  <c:v>0.24427480916030533</c:v>
                </c:pt>
              </c:numCache>
            </c:numRef>
          </c:val>
          <c:extLst>
            <c:ext xmlns:c16="http://schemas.microsoft.com/office/drawing/2014/chart" uri="{C3380CC4-5D6E-409C-BE32-E72D297353CC}">
              <c16:uniqueId val="{00000004-E018-4E67-A415-F11BCE2933EE}"/>
            </c:ext>
          </c:extLst>
        </c:ser>
        <c:ser>
          <c:idx val="5"/>
          <c:order val="5"/>
          <c:tx>
            <c:strRef>
              <c:f>q13a!$AF$27</c:f>
              <c:strCache>
                <c:ptCount val="1"/>
              </c:strCache>
            </c:strRef>
          </c:tx>
          <c:spPr>
            <a:noFill/>
            <a:ln>
              <a:noFill/>
            </a:ln>
            <a:effectLst/>
          </c:spPr>
          <c:invertIfNegative val="0"/>
          <c:dLbls>
            <c:dLbl>
              <c:idx val="0"/>
              <c:tx>
                <c:rich>
                  <a:bodyPr/>
                  <a:lstStyle/>
                  <a:p>
                    <a:fld id="{9FDDBD8D-0D2B-412C-B8F0-4633E2F16E4E}"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E018-4E67-A415-F11BCE2933EE}"/>
                </c:ext>
              </c:extLst>
            </c:dLbl>
            <c:dLbl>
              <c:idx val="1"/>
              <c:tx>
                <c:rich>
                  <a:bodyPr/>
                  <a:lstStyle/>
                  <a:p>
                    <a:fld id="{9915A852-3F4D-4D70-8F77-66614A197641}"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018-4E67-A415-F11BCE2933EE}"/>
                </c:ext>
              </c:extLst>
            </c:dLbl>
            <c:dLbl>
              <c:idx val="2"/>
              <c:tx>
                <c:rich>
                  <a:bodyPr/>
                  <a:lstStyle/>
                  <a:p>
                    <a:fld id="{F8D267A3-4AC7-400C-8648-8B0E1D3C7B5A}"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018-4E67-A415-F11BCE2933EE}"/>
                </c:ext>
              </c:extLst>
            </c:dLbl>
            <c:dLbl>
              <c:idx val="3"/>
              <c:tx>
                <c:rich>
                  <a:bodyPr/>
                  <a:lstStyle/>
                  <a:p>
                    <a:fld id="{95E0C650-20DC-478C-AB9F-2D8F720A15B2}"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E018-4E67-A415-F11BCE2933E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q13a!$Z$28:$Z$31</c:f>
              <c:strCache>
                <c:ptCount val="4"/>
                <c:pt idx="0">
                  <c:v>Improving the walking and cycling environment (e.g. footpaths and cycle lanes) should be a priority in Doncaster (n=143)</c:v>
                </c:pt>
                <c:pt idx="1">
                  <c:v>The roads in Doncaster are too dangerous for cycling (n=131)</c:v>
                </c:pt>
                <c:pt idx="2">
                  <c:v>The pavements and walking environment (e.g. pedestrian crossings) in Doncaster are inadequate (n=143)</c:v>
                </c:pt>
                <c:pt idx="3">
                  <c:v>Public transport networks in Doncaster are fit for purpose (n=131)</c:v>
                </c:pt>
              </c:strCache>
            </c:strRef>
          </c:cat>
          <c:val>
            <c:numRef>
              <c:f>q13a!$AF$28:$AF$31</c:f>
              <c:numCache>
                <c:formatCode>###0%</c:formatCode>
                <c:ptCount val="4"/>
                <c:pt idx="0">
                  <c:v>0.01</c:v>
                </c:pt>
                <c:pt idx="1">
                  <c:v>0.01</c:v>
                </c:pt>
                <c:pt idx="2">
                  <c:v>0.01</c:v>
                </c:pt>
                <c:pt idx="3">
                  <c:v>0.01</c:v>
                </c:pt>
              </c:numCache>
            </c:numRef>
          </c:val>
          <c:extLst>
            <c:ext xmlns:c15="http://schemas.microsoft.com/office/drawing/2012/chart" uri="{02D57815-91ED-43cb-92C2-25804820EDAC}">
              <c15:datalabelsRange>
                <c15:f>q13a!$AG$28:$AG$31</c15:f>
                <c15:dlblRangeCache>
                  <c:ptCount val="4"/>
                  <c:pt idx="0">
                    <c:v>71%</c:v>
                  </c:pt>
                  <c:pt idx="1">
                    <c:v>65%</c:v>
                  </c:pt>
                  <c:pt idx="2">
                    <c:v>54%</c:v>
                  </c:pt>
                  <c:pt idx="3">
                    <c:v>49%</c:v>
                  </c:pt>
                </c15:dlblRangeCache>
              </c15:datalabelsRange>
            </c:ext>
            <c:ext xmlns:c16="http://schemas.microsoft.com/office/drawing/2014/chart" uri="{C3380CC4-5D6E-409C-BE32-E72D297353CC}">
              <c16:uniqueId val="{00000009-E018-4E67-A415-F11BCE2933EE}"/>
            </c:ext>
          </c:extLst>
        </c:ser>
        <c:dLbls>
          <c:showLegendKey val="0"/>
          <c:showVal val="0"/>
          <c:showCatName val="0"/>
          <c:showSerName val="0"/>
          <c:showPercent val="0"/>
          <c:showBubbleSize val="0"/>
        </c:dLbls>
        <c:gapWidth val="50"/>
        <c:overlap val="100"/>
        <c:axId val="1836161167"/>
        <c:axId val="1836159919"/>
      </c:barChart>
      <c:catAx>
        <c:axId val="183616116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836159919"/>
        <c:crosses val="autoZero"/>
        <c:auto val="1"/>
        <c:lblAlgn val="ctr"/>
        <c:lblOffset val="100"/>
        <c:noMultiLvlLbl val="0"/>
      </c:catAx>
      <c:valAx>
        <c:axId val="1836159919"/>
        <c:scaling>
          <c:orientation val="minMax"/>
        </c:scaling>
        <c:delete val="1"/>
        <c:axPos val="t"/>
        <c:numFmt formatCode="0%" sourceLinked="1"/>
        <c:majorTickMark val="none"/>
        <c:minorTickMark val="none"/>
        <c:tickLblPos val="nextTo"/>
        <c:crossAx val="1836161167"/>
        <c:crosses val="autoZero"/>
        <c:crossBetween val="between"/>
      </c:valAx>
      <c:spPr>
        <a:noFill/>
        <a:ln>
          <a:noFill/>
        </a:ln>
        <a:effectLst/>
      </c:spPr>
    </c:plotArea>
    <c:legend>
      <c:legendPos val="b"/>
      <c:layout>
        <c:manualLayout>
          <c:xMode val="edge"/>
          <c:yMode val="edge"/>
          <c:x val="0.52151533680905693"/>
          <c:y val="0.89580366449409132"/>
          <c:w val="0.39974843914265484"/>
          <c:h val="7.229840887113990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51358811453307"/>
          <c:y val="5.146198830409357E-2"/>
          <c:w val="0.44321354620701608"/>
          <c:h val="0.82412424104539095"/>
        </c:manualLayout>
      </c:layout>
      <c:barChart>
        <c:barDir val="bar"/>
        <c:grouping val="percentStacked"/>
        <c:varyColors val="0"/>
        <c:ser>
          <c:idx val="0"/>
          <c:order val="0"/>
          <c:tx>
            <c:strRef>
              <c:f>'q14'!$F$16</c:f>
              <c:strCache>
                <c:ptCount val="1"/>
                <c:pt idx="0">
                  <c:v>Don’t know</c:v>
                </c:pt>
              </c:strCache>
            </c:strRef>
          </c:tx>
          <c:spPr>
            <a:solidFill>
              <a:srgbClr val="767171"/>
            </a:solidFill>
            <a:ln>
              <a:noFill/>
            </a:ln>
            <a:effectLst/>
          </c:spPr>
          <c:invertIfNegative val="0"/>
          <c:dLbls>
            <c:spPr>
              <a:noFill/>
              <a:ln>
                <a:noFill/>
              </a:ln>
              <a:effectLst/>
            </c:spPr>
            <c:txPr>
              <a:bodyPr rot="0" spcFirstLastPara="1" vertOverflow="ellipsis" vert="horz" wrap="square" anchor="ctr" anchorCtr="0"/>
              <a:lstStyle/>
              <a:p>
                <a:pPr algn="ctr">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'q14'!$E$17:$E$22</c:f>
              <c:strCache>
                <c:ptCount val="6"/>
                <c:pt idx="0">
                  <c:v>Walk, jog or run for fun or leisure </c:v>
                </c:pt>
                <c:pt idx="1">
                  <c:v>A short walk, jog or run to travel somewhere (less than 20 minutes) </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'q14'!$F$17:$F$22</c:f>
              <c:numCache>
                <c:formatCode>###0%</c:formatCode>
                <c:ptCount val="6"/>
                <c:pt idx="0">
                  <c:v>9.5890410958904104E-2</c:v>
                </c:pt>
                <c:pt idx="1">
                  <c:v>5.4794520547945202E-2</c:v>
                </c:pt>
                <c:pt idx="2">
                  <c:v>9.5890410958904104E-2</c:v>
                </c:pt>
                <c:pt idx="3">
                  <c:v>0.11643835616438356</c:v>
                </c:pt>
                <c:pt idx="4">
                  <c:v>0.13013698630136986</c:v>
                </c:pt>
                <c:pt idx="5">
                  <c:v>0.11643835616438356</c:v>
                </c:pt>
              </c:numCache>
            </c:numRef>
          </c:val>
          <c:extLst>
            <c:ext xmlns:c16="http://schemas.microsoft.com/office/drawing/2014/chart" uri="{C3380CC4-5D6E-409C-BE32-E72D297353CC}">
              <c16:uniqueId val="{00000000-D457-42F9-B7D9-D2869D8A7011}"/>
            </c:ext>
          </c:extLst>
        </c:ser>
        <c:ser>
          <c:idx val="1"/>
          <c:order val="1"/>
          <c:tx>
            <c:strRef>
              <c:f>'q14'!$G$16</c:f>
              <c:strCache>
                <c:ptCount val="1"/>
                <c:pt idx="0">
                  <c:v>Not at all</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'q14'!$E$17:$E$22</c:f>
              <c:strCache>
                <c:ptCount val="6"/>
                <c:pt idx="0">
                  <c:v>Walk, jog or run for fun or leisure </c:v>
                </c:pt>
                <c:pt idx="1">
                  <c:v>A short walk, jog or run to travel somewhere (less than 20 minutes) </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'q14'!$G$17:$G$22</c:f>
              <c:numCache>
                <c:formatCode>###0%</c:formatCode>
                <c:ptCount val="6"/>
                <c:pt idx="0">
                  <c:v>0.15753424657534246</c:v>
                </c:pt>
                <c:pt idx="1">
                  <c:v>0.11643835616438356</c:v>
                </c:pt>
                <c:pt idx="2">
                  <c:v>0.23972602739726023</c:v>
                </c:pt>
                <c:pt idx="3">
                  <c:v>0.60273972602739723</c:v>
                </c:pt>
                <c:pt idx="4">
                  <c:v>0.59589041095890416</c:v>
                </c:pt>
                <c:pt idx="5">
                  <c:v>0.63013698630136983</c:v>
                </c:pt>
              </c:numCache>
            </c:numRef>
          </c:val>
          <c:extLst>
            <c:ext xmlns:c16="http://schemas.microsoft.com/office/drawing/2014/chart" uri="{C3380CC4-5D6E-409C-BE32-E72D297353CC}">
              <c16:uniqueId val="{00000001-D457-42F9-B7D9-D2869D8A7011}"/>
            </c:ext>
          </c:extLst>
        </c:ser>
        <c:ser>
          <c:idx val="2"/>
          <c:order val="2"/>
          <c:tx>
            <c:strRef>
              <c:f>'q14'!$H$16</c:f>
              <c:strCache>
                <c:ptCount val="1"/>
                <c:pt idx="0">
                  <c:v>Yes, possibly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0"/>
              <a:lstStyle/>
              <a:p>
                <a:pPr algn="ctr">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'q14'!$E$17:$E$22</c:f>
              <c:strCache>
                <c:ptCount val="6"/>
                <c:pt idx="0">
                  <c:v>Walk, jog or run for fun or leisure </c:v>
                </c:pt>
                <c:pt idx="1">
                  <c:v>A short walk, jog or run to travel somewhere (less than 20 minutes) </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'q14'!$H$17:$H$22</c:f>
              <c:numCache>
                <c:formatCode>###0%</c:formatCode>
                <c:ptCount val="6"/>
                <c:pt idx="0">
                  <c:v>0.21232876712328769</c:v>
                </c:pt>
                <c:pt idx="1">
                  <c:v>0.28767123287671231</c:v>
                </c:pt>
                <c:pt idx="2">
                  <c:v>0.25342465753424659</c:v>
                </c:pt>
                <c:pt idx="3">
                  <c:v>0.13013698630136986</c:v>
                </c:pt>
                <c:pt idx="4">
                  <c:v>0.14383561643835616</c:v>
                </c:pt>
                <c:pt idx="5">
                  <c:v>0.15753424657534246</c:v>
                </c:pt>
              </c:numCache>
            </c:numRef>
          </c:val>
          <c:extLst>
            <c:ext xmlns:c16="http://schemas.microsoft.com/office/drawing/2014/chart" uri="{C3380CC4-5D6E-409C-BE32-E72D297353CC}">
              <c16:uniqueId val="{00000002-D457-42F9-B7D9-D2869D8A7011}"/>
            </c:ext>
          </c:extLst>
        </c:ser>
        <c:ser>
          <c:idx val="3"/>
          <c:order val="3"/>
          <c:tx>
            <c:strRef>
              <c:f>'q14'!$I$16</c:f>
              <c:strCache>
                <c:ptCount val="1"/>
                <c:pt idx="0">
                  <c:v>Yes, definitely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0"/>
              <a:lstStyle/>
              <a:p>
                <a:pPr algn="ctr">
                  <a:defRPr lang="en-US"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'q14'!$E$17:$E$22</c:f>
              <c:strCache>
                <c:ptCount val="6"/>
                <c:pt idx="0">
                  <c:v>Walk, jog or run for fun or leisure </c:v>
                </c:pt>
                <c:pt idx="1">
                  <c:v>A short walk, jog or run to travel somewhere (less than 20 minutes) </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'q14'!$I$17:$I$22</c:f>
              <c:numCache>
                <c:formatCode>###0%</c:formatCode>
                <c:ptCount val="6"/>
                <c:pt idx="0">
                  <c:v>0.53424657534246578</c:v>
                </c:pt>
                <c:pt idx="1">
                  <c:v>0.54109589041095896</c:v>
                </c:pt>
                <c:pt idx="2">
                  <c:v>0.41095890410958902</c:v>
                </c:pt>
                <c:pt idx="3">
                  <c:v>0.15068493150684931</c:v>
                </c:pt>
                <c:pt idx="4">
                  <c:v>0.13013698630136986</c:v>
                </c:pt>
                <c:pt idx="5">
                  <c:v>9.5890410958904104E-2</c:v>
                </c:pt>
              </c:numCache>
            </c:numRef>
          </c:val>
          <c:extLst>
            <c:ext xmlns:c16="http://schemas.microsoft.com/office/drawing/2014/chart" uri="{C3380CC4-5D6E-409C-BE32-E72D297353CC}">
              <c16:uniqueId val="{00000003-D457-42F9-B7D9-D2869D8A7011}"/>
            </c:ext>
          </c:extLst>
        </c:ser>
        <c:ser>
          <c:idx val="4"/>
          <c:order val="4"/>
          <c:tx>
            <c:strRef>
              <c:f>'q14'!$J$16</c:f>
              <c:strCache>
                <c:ptCount val="1"/>
              </c:strCache>
            </c:strRef>
          </c:tx>
          <c:spPr>
            <a:noFill/>
            <a:ln>
              <a:noFill/>
            </a:ln>
            <a:effectLst/>
          </c:spPr>
          <c:invertIfNegative val="0"/>
          <c:dLbls>
            <c:dLbl>
              <c:idx val="0"/>
              <c:tx>
                <c:rich>
                  <a:bodyPr/>
                  <a:lstStyle/>
                  <a:p>
                    <a:fld id="{BB1DF930-4FD2-4E8A-A30F-9A556257919E}"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D457-42F9-B7D9-D2869D8A7011}"/>
                </c:ext>
              </c:extLst>
            </c:dLbl>
            <c:dLbl>
              <c:idx val="1"/>
              <c:tx>
                <c:rich>
                  <a:bodyPr/>
                  <a:lstStyle/>
                  <a:p>
                    <a:fld id="{F2B3B184-88DE-4C71-A7CF-3083515F0A5E}"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457-42F9-B7D9-D2869D8A7011}"/>
                </c:ext>
              </c:extLst>
            </c:dLbl>
            <c:dLbl>
              <c:idx val="2"/>
              <c:tx>
                <c:rich>
                  <a:bodyPr/>
                  <a:lstStyle/>
                  <a:p>
                    <a:fld id="{04622BD9-B6E1-4146-A958-143D375D6DA9}"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457-42F9-B7D9-D2869D8A7011}"/>
                </c:ext>
              </c:extLst>
            </c:dLbl>
            <c:dLbl>
              <c:idx val="3"/>
              <c:tx>
                <c:rich>
                  <a:bodyPr/>
                  <a:lstStyle/>
                  <a:p>
                    <a:fld id="{BD35D131-AF63-46DE-B059-83B1A040ACFA}"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457-42F9-B7D9-D2869D8A7011}"/>
                </c:ext>
              </c:extLst>
            </c:dLbl>
            <c:dLbl>
              <c:idx val="4"/>
              <c:tx>
                <c:rich>
                  <a:bodyPr/>
                  <a:lstStyle/>
                  <a:p>
                    <a:fld id="{6D599CC0-A8B6-4061-89A9-7982096DB216}"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D457-42F9-B7D9-D2869D8A7011}"/>
                </c:ext>
              </c:extLst>
            </c:dLbl>
            <c:dLbl>
              <c:idx val="5"/>
              <c:tx>
                <c:rich>
                  <a:bodyPr/>
                  <a:lstStyle/>
                  <a:p>
                    <a:fld id="{79BDAF61-B8AA-4322-A0DF-42973500FA9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457-42F9-B7D9-D2869D8A7011}"/>
                </c:ext>
              </c:extLst>
            </c:dLbl>
            <c:spPr>
              <a:noFill/>
              <a:ln>
                <a:noFill/>
              </a:ln>
              <a:effectLst/>
            </c:spPr>
            <c:txPr>
              <a:bodyPr rot="0" spcFirstLastPara="1" vertOverflow="ellipsis" vert="horz" wrap="square" anchor="ctr" anchorCtr="0"/>
              <a:lstStyle/>
              <a:p>
                <a:pPr algn="ctr">
                  <a:defRPr lang="en-US" sz="9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'q14'!$E$17:$E$22</c:f>
              <c:strCache>
                <c:ptCount val="6"/>
                <c:pt idx="0">
                  <c:v>Walk, jog or run for fun or leisure </c:v>
                </c:pt>
                <c:pt idx="1">
                  <c:v>A short walk, jog or run to travel somewhere (less than 20 minutes) </c:v>
                </c:pt>
                <c:pt idx="2">
                  <c:v>A longer walk, jog or run to travel somewhere (20 minutes or more) </c:v>
                </c:pt>
                <c:pt idx="3">
                  <c:v>Bike ride for fun, leisure or sport </c:v>
                </c:pt>
                <c:pt idx="4">
                  <c:v>A short bike ride to travel somewhere (less than 20 minutes)</c:v>
                </c:pt>
                <c:pt idx="5">
                  <c:v>A longer bike ride to travel somewhere (20 minutes or more)</c:v>
                </c:pt>
              </c:strCache>
            </c:strRef>
          </c:cat>
          <c:val>
            <c:numRef>
              <c:f>'q14'!$J$17:$J$22</c:f>
              <c:numCache>
                <c:formatCode>###0%</c:formatCode>
                <c:ptCount val="6"/>
                <c:pt idx="0">
                  <c:v>0.01</c:v>
                </c:pt>
                <c:pt idx="1">
                  <c:v>0.01</c:v>
                </c:pt>
                <c:pt idx="2">
                  <c:v>0.01</c:v>
                </c:pt>
                <c:pt idx="3">
                  <c:v>0.01</c:v>
                </c:pt>
                <c:pt idx="4">
                  <c:v>0.01</c:v>
                </c:pt>
                <c:pt idx="5">
                  <c:v>0.01</c:v>
                </c:pt>
              </c:numCache>
            </c:numRef>
          </c:val>
          <c:extLst>
            <c:ext xmlns:c15="http://schemas.microsoft.com/office/drawing/2012/chart" uri="{02D57815-91ED-43cb-92C2-25804820EDAC}">
              <c15:datalabelsRange>
                <c15:f>'q14'!$K$17:$K$22</c15:f>
                <c15:dlblRangeCache>
                  <c:ptCount val="6"/>
                  <c:pt idx="0">
                    <c:v>75%</c:v>
                  </c:pt>
                  <c:pt idx="1">
                    <c:v>83%</c:v>
                  </c:pt>
                  <c:pt idx="2">
                    <c:v>66%</c:v>
                  </c:pt>
                  <c:pt idx="3">
                    <c:v>28%</c:v>
                  </c:pt>
                  <c:pt idx="4">
                    <c:v>27%</c:v>
                  </c:pt>
                  <c:pt idx="5">
                    <c:v>25%</c:v>
                  </c:pt>
                </c15:dlblRangeCache>
              </c15:datalabelsRange>
            </c:ext>
            <c:ext xmlns:c16="http://schemas.microsoft.com/office/drawing/2014/chart" uri="{C3380CC4-5D6E-409C-BE32-E72D297353CC}">
              <c16:uniqueId val="{0000000A-D457-42F9-B7D9-D2869D8A7011}"/>
            </c:ext>
          </c:extLst>
        </c:ser>
        <c:dLbls>
          <c:showLegendKey val="0"/>
          <c:showVal val="0"/>
          <c:showCatName val="0"/>
          <c:showSerName val="0"/>
          <c:showPercent val="0"/>
          <c:showBubbleSize val="0"/>
        </c:dLbls>
        <c:gapWidth val="50"/>
        <c:overlap val="100"/>
        <c:axId val="539502560"/>
        <c:axId val="539502976"/>
      </c:barChart>
      <c:catAx>
        <c:axId val="5395025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539502976"/>
        <c:crosses val="autoZero"/>
        <c:auto val="1"/>
        <c:lblAlgn val="ctr"/>
        <c:lblOffset val="100"/>
        <c:noMultiLvlLbl val="0"/>
      </c:catAx>
      <c:valAx>
        <c:axId val="539502976"/>
        <c:scaling>
          <c:orientation val="minMax"/>
        </c:scaling>
        <c:delete val="1"/>
        <c:axPos val="t"/>
        <c:numFmt formatCode="0%" sourceLinked="1"/>
        <c:majorTickMark val="none"/>
        <c:minorTickMark val="none"/>
        <c:tickLblPos val="nextTo"/>
        <c:crossAx val="539502560"/>
        <c:crosses val="autoZero"/>
        <c:crossBetween val="between"/>
      </c:valAx>
      <c:spPr>
        <a:noFill/>
        <a:ln>
          <a:noFill/>
        </a:ln>
        <a:effectLst/>
      </c:spPr>
    </c:plotArea>
    <c:legend>
      <c:legendPos val="b"/>
      <c:legendEntry>
        <c:idx val="1"/>
        <c:txPr>
          <a:bodyPr rot="0" spcFirstLastPara="1" vertOverflow="ellipsis" vert="horz" wrap="square" anchor="ctr" anchorCtr="1"/>
          <a:lstStyle/>
          <a:p>
            <a:pPr algn="ctr">
              <a:defRPr lang="en-US"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49889873977683519"/>
          <c:y val="0.88829626710824028"/>
          <c:w val="0.46297205242822759"/>
          <c:h val="0.11170373289175975"/>
        </c:manualLayout>
      </c:layout>
      <c:overlay val="0"/>
      <c:spPr>
        <a:noFill/>
        <a:ln>
          <a:noFill/>
        </a:ln>
        <a:effectLst/>
      </c:spPr>
      <c:txPr>
        <a:bodyPr rot="0" spcFirstLastPara="1" vertOverflow="ellipsis" vert="horz" wrap="square" anchor="ctr" anchorCtr="1"/>
        <a:lstStyle/>
        <a:p>
          <a:pPr algn="ctr">
            <a:defRPr lang="en-US"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a:lvl1pPr>
          </a:lstStyle>
          <a:p>
            <a:fld id="{09C3CAB2-09D7-4A8B-A01E-0DD8877B4379}" type="datetimeFigureOut">
              <a:rPr lang="en-GB" smtClean="0"/>
              <a:t>02/08/2021</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FF362E3-12F9-4822-99CC-1DB7EAC923AD}" type="slidenum">
              <a:rPr lang="en-GB" smtClean="0"/>
              <a:t>‹#›</a:t>
            </a:fld>
            <a:endParaRPr lang="en-GB" dirty="0"/>
          </a:p>
        </p:txBody>
      </p:sp>
    </p:spTree>
    <p:extLst>
      <p:ext uri="{BB962C8B-B14F-4D97-AF65-F5344CB8AC3E}">
        <p14:creationId xmlns:p14="http://schemas.microsoft.com/office/powerpoint/2010/main" val="3058013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146AF9F2-513F-9E4C-9DE1-E4F299E3B5EA}" type="datetimeFigureOut">
              <a:rPr lang="en-GB" smtClean="0"/>
              <a:t>02/08/2021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C50D85B2-91C8-3D46-884D-BA432902C549}" type="slidenum">
              <a:rPr lang="en-GB" smtClean="0"/>
              <a:t>‹#›</a:t>
            </a:fld>
            <a:endParaRPr lang="en-GB" dirty="0"/>
          </a:p>
        </p:txBody>
      </p:sp>
    </p:spTree>
    <p:extLst>
      <p:ext uri="{BB962C8B-B14F-4D97-AF65-F5344CB8AC3E}">
        <p14:creationId xmlns:p14="http://schemas.microsoft.com/office/powerpoint/2010/main" val="18552165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a:t>
            </a:fld>
            <a:endParaRPr lang="en-GB" dirty="0"/>
          </a:p>
        </p:txBody>
      </p:sp>
    </p:spTree>
    <p:extLst>
      <p:ext uri="{BB962C8B-B14F-4D97-AF65-F5344CB8AC3E}">
        <p14:creationId xmlns:p14="http://schemas.microsoft.com/office/powerpoint/2010/main" val="165013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5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372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269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36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915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423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693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7895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24</a:t>
            </a:fld>
            <a:endParaRPr lang="en-GB" dirty="0"/>
          </a:p>
        </p:txBody>
      </p:sp>
    </p:spTree>
    <p:extLst>
      <p:ext uri="{BB962C8B-B14F-4D97-AF65-F5344CB8AC3E}">
        <p14:creationId xmlns:p14="http://schemas.microsoft.com/office/powerpoint/2010/main" val="1030647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340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0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28</a:t>
            </a:fld>
            <a:endParaRPr lang="en-GB" dirty="0"/>
          </a:p>
        </p:txBody>
      </p:sp>
    </p:spTree>
    <p:extLst>
      <p:ext uri="{BB962C8B-B14F-4D97-AF65-F5344CB8AC3E}">
        <p14:creationId xmlns:p14="http://schemas.microsoft.com/office/powerpoint/2010/main" val="238696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29</a:t>
            </a:fld>
            <a:endParaRPr lang="en-GB" dirty="0"/>
          </a:p>
        </p:txBody>
      </p:sp>
    </p:spTree>
    <p:extLst>
      <p:ext uri="{BB962C8B-B14F-4D97-AF65-F5344CB8AC3E}">
        <p14:creationId xmlns:p14="http://schemas.microsoft.com/office/powerpoint/2010/main" val="2871630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D85B2-91C8-3D46-884D-BA432902C549}" type="slidenum">
              <a:rPr lang="en-GB" smtClean="0"/>
              <a:t>30</a:t>
            </a:fld>
            <a:endParaRPr lang="en-GB" dirty="0"/>
          </a:p>
        </p:txBody>
      </p:sp>
    </p:spTree>
    <p:extLst>
      <p:ext uri="{BB962C8B-B14F-4D97-AF65-F5344CB8AC3E}">
        <p14:creationId xmlns:p14="http://schemas.microsoft.com/office/powerpoint/2010/main" val="227681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2419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97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0232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4256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209064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userDrawn="1">
          <p15:clr>
            <a:srgbClr val="FBAE40"/>
          </p15:clr>
        </p15:guide>
        <p15:guide id="2" orient="horz" pos="105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132890297"/>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449664643"/>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51574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6403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255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004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8607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80954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9538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34801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94915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36619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705262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rgbClr val="649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81695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9115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574218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39004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794343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459025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3600410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008626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153798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11" name="Oval 10"/>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2638991315"/>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910528846"/>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9783365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86262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67122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04897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742356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41400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27323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736263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877497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3301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theme" Target="../theme/theme2.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3822654105"/>
      </p:ext>
    </p:extLst>
  </p:cSld>
  <p:clrMap bg1="lt1" tx1="dk1" bg2="lt2" tx2="dk2" accent1="accent1" accent2="accent2" accent3="accent3" accent4="accent4" accent5="accent5" accent6="accent6" hlink="hlink" folHlink="folHlink"/>
  <p:sldLayoutIdLst>
    <p:sldLayoutId id="2147483684" r:id="rId1"/>
    <p:sldLayoutId id="2147483696" r:id="rId2"/>
    <p:sldLayoutId id="2147483672" r:id="rId3"/>
    <p:sldLayoutId id="2147483682" r:id="rId4"/>
    <p:sldLayoutId id="2147483678" r:id="rId5"/>
    <p:sldLayoutId id="2147483673" r:id="rId6"/>
    <p:sldLayoutId id="2147483665" r:id="rId7"/>
    <p:sldLayoutId id="2147483689" r:id="rId8"/>
    <p:sldLayoutId id="2147483688" r:id="rId9"/>
    <p:sldLayoutId id="2147483691" r:id="rId10"/>
    <p:sldLayoutId id="2147483692" r:id="rId11"/>
    <p:sldLayoutId id="2147483690" r:id="rId12"/>
    <p:sldLayoutId id="2147483693" r:id="rId13"/>
    <p:sldLayoutId id="2147483694" r:id="rId14"/>
    <p:sldLayoutId id="2147483675" r:id="rId15"/>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215032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009" y="-213795"/>
            <a:ext cx="9358011" cy="5357295"/>
          </a:xfrm>
          <a:prstGeom prst="rect">
            <a:avLst/>
          </a:prstGeom>
          <a:solidFill>
            <a:srgbClr val="6D2A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5" name="Oval 4"/>
          <p:cNvSpPr/>
          <p:nvPr/>
        </p:nvSpPr>
        <p:spPr>
          <a:xfrm>
            <a:off x="2033082" y="363862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230" y="4014487"/>
            <a:ext cx="1883535" cy="1020509"/>
          </a:xfrm>
          <a:prstGeom prst="rect">
            <a:avLst/>
          </a:prstGeom>
        </p:spPr>
      </p:pic>
      <p:sp>
        <p:nvSpPr>
          <p:cNvPr id="22" name="TextBox 21"/>
          <p:cNvSpPr txBox="1"/>
          <p:nvPr/>
        </p:nvSpPr>
        <p:spPr>
          <a:xfrm>
            <a:off x="547508" y="2708435"/>
            <a:ext cx="8048975" cy="338554"/>
          </a:xfrm>
          <a:prstGeom prst="rect">
            <a:avLst/>
          </a:prstGeom>
          <a:noFill/>
        </p:spPr>
        <p:txBody>
          <a:bodyPr wrap="square" rtlCol="0">
            <a:spAutoFit/>
          </a:bodyPr>
          <a:lstStyle/>
          <a:p>
            <a:pPr algn="ctr">
              <a:spcAft>
                <a:spcPts val="600"/>
              </a:spcAft>
            </a:pPr>
            <a:r>
              <a:rPr lang="en-GB" sz="1600" spc="50" dirty="0">
                <a:solidFill>
                  <a:srgbClr val="FFFFFF"/>
                </a:solidFill>
                <a:latin typeface="Core Mellow" panose="020F0503030302020204" pitchFamily="34" charset="0"/>
                <a:ea typeface="Playfair Display" charset="0"/>
                <a:cs typeface="Playfair Display" charset="0"/>
              </a:rPr>
              <a:t>CFE Research</a:t>
            </a:r>
          </a:p>
        </p:txBody>
      </p:sp>
      <p:sp>
        <p:nvSpPr>
          <p:cNvPr id="9" name="TextBox 8"/>
          <p:cNvSpPr txBox="1"/>
          <p:nvPr/>
        </p:nvSpPr>
        <p:spPr>
          <a:xfrm>
            <a:off x="885686" y="632758"/>
            <a:ext cx="7372622" cy="1200329"/>
          </a:xfrm>
          <a:prstGeom prst="rect">
            <a:avLst/>
          </a:prstGeom>
          <a:noFill/>
        </p:spPr>
        <p:txBody>
          <a:bodyPr wrap="square" rtlCol="0">
            <a:spAutoFit/>
          </a:bodyPr>
          <a:lstStyle/>
          <a:p>
            <a:pPr algn="ctr"/>
            <a:r>
              <a:rPr lang="en-GB" sz="3600" b="1" spc="100" dirty="0">
                <a:solidFill>
                  <a:srgbClr val="FFFFFF"/>
                </a:solidFill>
                <a:latin typeface="Core Mellow" panose="020F0503030302020204" pitchFamily="34" charset="0"/>
                <a:cs typeface="Arial" panose="020B0604020202020204" pitchFamily="34" charset="0"/>
              </a:rPr>
              <a:t>Residents’ views about active travel in Doncaster</a:t>
            </a:r>
          </a:p>
        </p:txBody>
      </p:sp>
    </p:spTree>
    <p:extLst>
      <p:ext uri="{BB962C8B-B14F-4D97-AF65-F5344CB8AC3E}">
        <p14:creationId xmlns:p14="http://schemas.microsoft.com/office/powerpoint/2010/main" val="71349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4107"/>
            <a:ext cx="7886700" cy="673295"/>
          </a:xfrm>
        </p:spPr>
        <p:txBody>
          <a:bodyPr vert="horz" lIns="91440" tIns="45720" rIns="91440" bIns="45720" rtlCol="0" anchor="b">
            <a:normAutofit/>
          </a:bodyPr>
          <a:lstStyle/>
          <a:p>
            <a:r>
              <a:rPr lang="en-GB" sz="2600" b="1" i="0" dirty="0">
                <a:solidFill>
                  <a:schemeClr val="accent3"/>
                </a:solidFill>
                <a:latin typeface="Core Mellow" panose="020F0503030302020204" pitchFamily="34" charset="0"/>
              </a:rPr>
              <a:t>Contents</a:t>
            </a:r>
          </a:p>
        </p:txBody>
      </p:sp>
      <p:sp>
        <p:nvSpPr>
          <p:cNvPr id="5" name="Content Placeholder 4"/>
          <p:cNvSpPr>
            <a:spLocks noGrp="1"/>
          </p:cNvSpPr>
          <p:nvPr>
            <p:ph idx="1"/>
          </p:nvPr>
        </p:nvSpPr>
        <p:spPr>
          <a:xfrm>
            <a:off x="628650" y="1061075"/>
            <a:ext cx="7886700" cy="3556654"/>
          </a:xfrm>
        </p:spPr>
        <p:txBody>
          <a:bodyPr>
            <a:normAutofit fontScale="77500" lnSpcReduction="20000"/>
          </a:bodyPr>
          <a:lstStyle/>
          <a:p>
            <a:pPr marL="0" indent="0">
              <a:buNone/>
            </a:pPr>
            <a:r>
              <a:rPr lang="en-GB" sz="1700" dirty="0">
                <a:solidFill>
                  <a:srgbClr val="767171"/>
                </a:solidFill>
                <a:latin typeface="Calibri" panose="020F0502020204030204" pitchFamily="34" charset="0"/>
                <a:cs typeface="Calibri" panose="020F0502020204030204" pitchFamily="34" charset="0"/>
              </a:rPr>
              <a:t>These slides contain the findings from the Residents’ Panel survey conducted in July 2021. </a:t>
            </a:r>
          </a:p>
          <a:p>
            <a:pPr marL="0" indent="0">
              <a:buNone/>
            </a:pPr>
            <a:r>
              <a:rPr lang="en-GB" sz="1700" dirty="0">
                <a:solidFill>
                  <a:srgbClr val="767171"/>
                </a:solidFill>
                <a:latin typeface="Calibri" panose="020F0502020204030204" pitchFamily="34" charset="0"/>
                <a:cs typeface="Calibri" panose="020F0502020204030204" pitchFamily="34" charset="0"/>
              </a:rPr>
              <a:t>The survey was completed by 146 residents.</a:t>
            </a:r>
          </a:p>
          <a:p>
            <a:pPr marL="0" indent="0">
              <a:buNone/>
            </a:pPr>
            <a:r>
              <a:rPr lang="en-GB" sz="1700" dirty="0">
                <a:solidFill>
                  <a:srgbClr val="767171"/>
                </a:solidFill>
                <a:latin typeface="Calibri" panose="020F0502020204030204" pitchFamily="34" charset="0"/>
                <a:cs typeface="Calibri" panose="020F0502020204030204" pitchFamily="34" charset="0"/>
              </a:rPr>
              <a:t>The findings cover:</a:t>
            </a:r>
          </a:p>
          <a:p>
            <a:r>
              <a:rPr lang="en-GB" sz="1500" dirty="0">
                <a:solidFill>
                  <a:srgbClr val="767171"/>
                </a:solidFill>
                <a:latin typeface="Calibri" panose="020F0502020204030204" pitchFamily="34" charset="0"/>
                <a:cs typeface="Calibri" panose="020F0502020204030204" pitchFamily="34" charset="0"/>
              </a:rPr>
              <a:t>The characteristics of those responding to the survey</a:t>
            </a:r>
          </a:p>
          <a:p>
            <a:r>
              <a:rPr lang="en-GB" sz="1500" dirty="0">
                <a:solidFill>
                  <a:srgbClr val="767171"/>
                </a:solidFill>
                <a:latin typeface="Calibri" panose="020F0502020204030204" pitchFamily="34" charset="0"/>
                <a:cs typeface="Calibri" panose="020F0502020204030204" pitchFamily="34" charset="0"/>
              </a:rPr>
              <a:t>Active travel levels amongst residents in the last 3 months compared to the period between January to March 2021</a:t>
            </a:r>
          </a:p>
          <a:p>
            <a:r>
              <a:rPr lang="en-GB" sz="1500" dirty="0">
                <a:solidFill>
                  <a:srgbClr val="767171"/>
                </a:solidFill>
                <a:latin typeface="Calibri" panose="020F0502020204030204" pitchFamily="34" charset="0"/>
                <a:cs typeface="Calibri" panose="020F0502020204030204" pitchFamily="34" charset="0"/>
              </a:rPr>
              <a:t>Influencing factors for active travel</a:t>
            </a:r>
          </a:p>
          <a:p>
            <a:r>
              <a:rPr lang="en-GB" sz="1500" dirty="0">
                <a:solidFill>
                  <a:srgbClr val="767171"/>
                </a:solidFill>
                <a:latin typeface="Calibri" panose="020F0502020204030204" pitchFamily="34" charset="0"/>
                <a:cs typeface="Calibri" panose="020F0502020204030204" pitchFamily="34" charset="0"/>
              </a:rPr>
              <a:t>Where residents actively travel to </a:t>
            </a:r>
          </a:p>
          <a:p>
            <a:r>
              <a:rPr lang="en-GB" sz="1500" dirty="0">
                <a:solidFill>
                  <a:srgbClr val="767171"/>
                </a:solidFill>
                <a:latin typeface="Calibri" panose="020F0502020204030204" pitchFamily="34" charset="0"/>
                <a:cs typeface="Calibri" panose="020F0502020204030204" pitchFamily="34" charset="0"/>
              </a:rPr>
              <a:t>Impact of active travel</a:t>
            </a:r>
          </a:p>
          <a:p>
            <a:r>
              <a:rPr lang="en-GB" sz="1500" dirty="0">
                <a:solidFill>
                  <a:srgbClr val="767171"/>
                </a:solidFill>
                <a:latin typeface="Calibri" panose="020F0502020204030204" pitchFamily="34" charset="0"/>
                <a:cs typeface="Calibri" panose="020F0502020204030204" pitchFamily="34" charset="0"/>
              </a:rPr>
              <a:t>Preferred methods of transport</a:t>
            </a:r>
          </a:p>
          <a:p>
            <a:r>
              <a:rPr lang="en-GB" sz="1500" dirty="0">
                <a:solidFill>
                  <a:srgbClr val="767171"/>
                </a:solidFill>
                <a:latin typeface="Calibri" panose="020F0502020204030204" pitchFamily="34" charset="0"/>
                <a:cs typeface="Calibri" panose="020F0502020204030204" pitchFamily="34" charset="0"/>
              </a:rPr>
              <a:t>Perceptions about physical activity and active travel</a:t>
            </a:r>
          </a:p>
          <a:p>
            <a:r>
              <a:rPr lang="en-GB" sz="1500" dirty="0">
                <a:solidFill>
                  <a:srgbClr val="767171"/>
                </a:solidFill>
                <a:latin typeface="Calibri" panose="020F0502020204030204" pitchFamily="34" charset="0"/>
                <a:cs typeface="Calibri" panose="020F0502020204030204" pitchFamily="34" charset="0"/>
              </a:rPr>
              <a:t>Residents’ future plans for physical activity for travel and leisure</a:t>
            </a:r>
          </a:p>
          <a:p>
            <a:r>
              <a:rPr lang="en-GB" sz="1500" dirty="0">
                <a:solidFill>
                  <a:srgbClr val="767171"/>
                </a:solidFill>
                <a:latin typeface="Calibri" panose="020F0502020204030204" pitchFamily="34" charset="0"/>
                <a:cs typeface="Calibri" panose="020F0502020204030204" pitchFamily="34" charset="0"/>
              </a:rPr>
              <a:t>Key insights from the survey</a:t>
            </a:r>
          </a:p>
          <a:p>
            <a:pPr marL="225425" lvl="1" indent="-225425">
              <a:buFont typeface="Arial" panose="020B0604020202020204" pitchFamily="34" charset="0"/>
              <a:buChar char="•"/>
            </a:pPr>
            <a:endParaRPr lang="en-GB" sz="1400" dirty="0">
              <a:solidFill>
                <a:srgbClr val="FF0000"/>
              </a:solidFill>
              <a:latin typeface="Calibri" panose="020F0502020204030204" pitchFamily="34" charset="0"/>
              <a:cs typeface="Calibri" panose="020F0502020204030204" pitchFamily="34" charset="0"/>
            </a:endParaRPr>
          </a:p>
          <a:p>
            <a:pPr lvl="1"/>
            <a:endParaRPr lang="en-GB" dirty="0">
              <a:solidFill>
                <a:srgbClr val="767171"/>
              </a:solidFill>
              <a:latin typeface="Calibri" panose="020F0502020204030204" pitchFamily="34" charset="0"/>
              <a:cs typeface="Calibri" panose="020F0502020204030204" pitchFamily="34" charset="0"/>
            </a:endParaRPr>
          </a:p>
        </p:txBody>
      </p:sp>
      <p:cxnSp>
        <p:nvCxnSpPr>
          <p:cNvPr id="7" name="Straight Connector 6"/>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25891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Demographic characteristics</a:t>
            </a:r>
          </a:p>
        </p:txBody>
      </p:sp>
    </p:spTree>
    <p:extLst>
      <p:ext uri="{BB962C8B-B14F-4D97-AF65-F5344CB8AC3E}">
        <p14:creationId xmlns:p14="http://schemas.microsoft.com/office/powerpoint/2010/main" val="374128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600" b="1" i="0" dirty="0">
                <a:solidFill>
                  <a:schemeClr val="accent3"/>
                </a:solidFill>
                <a:latin typeface="Core Mellow" panose="020F0503030302020204" pitchFamily="34" charset="0"/>
              </a:rPr>
              <a:t>Demographics of respondents</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4" name="Table 3">
            <a:extLst>
              <a:ext uri="{FF2B5EF4-FFF2-40B4-BE49-F238E27FC236}">
                <a16:creationId xmlns:a16="http://schemas.microsoft.com/office/drawing/2014/main" id="{6BB1BFB7-934B-403E-A934-CB1479113BD1}"/>
              </a:ext>
            </a:extLst>
          </p:cNvPr>
          <p:cNvGraphicFramePr>
            <a:graphicFrameLocks noGrp="1"/>
          </p:cNvGraphicFramePr>
          <p:nvPr>
            <p:extLst>
              <p:ext uri="{D42A27DB-BD31-4B8C-83A1-F6EECF244321}">
                <p14:modId xmlns:p14="http://schemas.microsoft.com/office/powerpoint/2010/main" val="3054181882"/>
              </p:ext>
            </p:extLst>
          </p:nvPr>
        </p:nvGraphicFramePr>
        <p:xfrm>
          <a:off x="655546" y="919919"/>
          <a:ext cx="2430667" cy="1451770"/>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Age</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16-24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13</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25-44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62</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45-64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48</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65+</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23</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5" name="Table 4">
            <a:extLst>
              <a:ext uri="{FF2B5EF4-FFF2-40B4-BE49-F238E27FC236}">
                <a16:creationId xmlns:a16="http://schemas.microsoft.com/office/drawing/2014/main" id="{FBED027B-1B85-47FB-B90C-AECD59283051}"/>
              </a:ext>
            </a:extLst>
          </p:cNvPr>
          <p:cNvGraphicFramePr>
            <a:graphicFrameLocks noGrp="1"/>
          </p:cNvGraphicFramePr>
          <p:nvPr>
            <p:extLst>
              <p:ext uri="{D42A27DB-BD31-4B8C-83A1-F6EECF244321}">
                <p14:modId xmlns:p14="http://schemas.microsoft.com/office/powerpoint/2010/main" val="2730157544"/>
              </p:ext>
            </p:extLst>
          </p:nvPr>
        </p:nvGraphicFramePr>
        <p:xfrm>
          <a:off x="655546" y="2564206"/>
          <a:ext cx="2430667" cy="871062"/>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Gender</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Male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49</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Female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97</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6" name="Table 5">
            <a:extLst>
              <a:ext uri="{FF2B5EF4-FFF2-40B4-BE49-F238E27FC236}">
                <a16:creationId xmlns:a16="http://schemas.microsoft.com/office/drawing/2014/main" id="{85A58E85-43DD-4960-81DA-F50629D3A6AA}"/>
              </a:ext>
            </a:extLst>
          </p:cNvPr>
          <p:cNvGraphicFramePr>
            <a:graphicFrameLocks noGrp="1"/>
          </p:cNvGraphicFramePr>
          <p:nvPr>
            <p:extLst>
              <p:ext uri="{D42A27DB-BD31-4B8C-83A1-F6EECF244321}">
                <p14:modId xmlns:p14="http://schemas.microsoft.com/office/powerpoint/2010/main" val="813161013"/>
              </p:ext>
            </p:extLst>
          </p:nvPr>
        </p:nvGraphicFramePr>
        <p:xfrm>
          <a:off x="655546" y="3621949"/>
          <a:ext cx="2430667" cy="887260"/>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Ethnicity</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White British</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132</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BAME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14</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7" name="Table 6">
            <a:extLst>
              <a:ext uri="{FF2B5EF4-FFF2-40B4-BE49-F238E27FC236}">
                <a16:creationId xmlns:a16="http://schemas.microsoft.com/office/drawing/2014/main" id="{DA19F0AB-30F9-429D-8109-CC10C03CDDA4}"/>
              </a:ext>
            </a:extLst>
          </p:cNvPr>
          <p:cNvGraphicFramePr>
            <a:graphicFrameLocks noGrp="1"/>
          </p:cNvGraphicFramePr>
          <p:nvPr>
            <p:extLst>
              <p:ext uri="{D42A27DB-BD31-4B8C-83A1-F6EECF244321}">
                <p14:modId xmlns:p14="http://schemas.microsoft.com/office/powerpoint/2010/main" val="2279693367"/>
              </p:ext>
            </p:extLst>
          </p:nvPr>
        </p:nvGraphicFramePr>
        <p:xfrm>
          <a:off x="3693583" y="919919"/>
          <a:ext cx="4811682" cy="1451768"/>
        </p:xfrm>
        <a:graphic>
          <a:graphicData uri="http://schemas.openxmlformats.org/drawingml/2006/table">
            <a:tbl>
              <a:tblPr>
                <a:tableStyleId>{E8B1032C-EA38-4F05-BA0D-38AFFFC7BED3}</a:tableStyleId>
              </a:tblPr>
              <a:tblGrid>
                <a:gridCol w="2781176">
                  <a:extLst>
                    <a:ext uri="{9D8B030D-6E8A-4147-A177-3AD203B41FA5}">
                      <a16:colId xmlns:a16="http://schemas.microsoft.com/office/drawing/2014/main" val="20000"/>
                    </a:ext>
                  </a:extLst>
                </a:gridCol>
                <a:gridCol w="2030506">
                  <a:extLst>
                    <a:ext uri="{9D8B030D-6E8A-4147-A177-3AD203B41FA5}">
                      <a16:colId xmlns:a16="http://schemas.microsoft.com/office/drawing/2014/main" val="20001"/>
                    </a:ext>
                  </a:extLst>
                </a:gridCol>
              </a:tblGrid>
              <a:tr h="29984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Disability</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 disability, mental health or illness</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82</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but no substantial impact on daily life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25</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has substantial impact on daily life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38</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Prefer not to say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14717323"/>
                  </a:ext>
                </a:extLst>
              </a:tr>
            </a:tbl>
          </a:graphicData>
        </a:graphic>
      </p:graphicFrame>
      <p:graphicFrame>
        <p:nvGraphicFramePr>
          <p:cNvPr id="9" name="Table 8">
            <a:extLst>
              <a:ext uri="{FF2B5EF4-FFF2-40B4-BE49-F238E27FC236}">
                <a16:creationId xmlns:a16="http://schemas.microsoft.com/office/drawing/2014/main" id="{5BC818A6-E4B5-4792-BD8B-7745D2B41DFB}"/>
              </a:ext>
            </a:extLst>
          </p:cNvPr>
          <p:cNvGraphicFramePr>
            <a:graphicFrameLocks noGrp="1"/>
          </p:cNvGraphicFramePr>
          <p:nvPr>
            <p:extLst>
              <p:ext uri="{D42A27DB-BD31-4B8C-83A1-F6EECF244321}">
                <p14:modId xmlns:p14="http://schemas.microsoft.com/office/powerpoint/2010/main" val="2340902039"/>
              </p:ext>
            </p:extLst>
          </p:nvPr>
        </p:nvGraphicFramePr>
        <p:xfrm>
          <a:off x="3690219" y="2447943"/>
          <a:ext cx="4798235" cy="2532381"/>
        </p:xfrm>
        <a:graphic>
          <a:graphicData uri="http://schemas.openxmlformats.org/drawingml/2006/table">
            <a:tbl>
              <a:tblPr>
                <a:tableStyleId>{E8B1032C-EA38-4F05-BA0D-38AFFFC7BED3}</a:tableStyleId>
              </a:tblPr>
              <a:tblGrid>
                <a:gridCol w="2778947">
                  <a:extLst>
                    <a:ext uri="{9D8B030D-6E8A-4147-A177-3AD203B41FA5}">
                      <a16:colId xmlns:a16="http://schemas.microsoft.com/office/drawing/2014/main" val="20000"/>
                    </a:ext>
                  </a:extLst>
                </a:gridCol>
                <a:gridCol w="2019288">
                  <a:extLst>
                    <a:ext uri="{9D8B030D-6E8A-4147-A177-3AD203B41FA5}">
                      <a16:colId xmlns:a16="http://schemas.microsoft.com/office/drawing/2014/main" val="20001"/>
                    </a:ext>
                  </a:extLst>
                </a:gridCol>
              </a:tblGrid>
              <a:tr h="26018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Main employment status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full-time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45</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part-time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24</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Self-employed</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10</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Retired</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24</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Unemployed and seeking work</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10</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5"/>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Student</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7</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6"/>
                  </a:ext>
                </a:extLst>
              </a:tr>
              <a:tr h="334105">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Not in work and looking after home or family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11</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7"/>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Long-term sick</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b="0" i="0" u="none" strike="noStrike" kern="1200" dirty="0">
                          <a:solidFill>
                            <a:srgbClr val="767171"/>
                          </a:solidFill>
                          <a:effectLst/>
                          <a:latin typeface="Calibri" panose="020F0502020204030204" pitchFamily="34" charset="0"/>
                          <a:ea typeface="+mn-ea"/>
                          <a:cs typeface="Calibri" panose="020F0502020204030204" pitchFamily="34" charset="0"/>
                        </a:rPr>
                        <a:t>15</a:t>
                      </a:r>
                    </a:p>
                  </a:txBody>
                  <a:tcPr marL="6350" marR="6350" marT="635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8"/>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economic activity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246469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800" b="1" i="0" dirty="0">
                <a:solidFill>
                  <a:schemeClr val="accent3"/>
                </a:solidFill>
                <a:latin typeface="Core Mellow" panose="020F0503030302020204" pitchFamily="34" charset="0"/>
              </a:rPr>
              <a:t>Demographics of respondents</a:t>
            </a:r>
            <a:endParaRPr lang="en-GB" dirty="0"/>
          </a:p>
        </p:txBody>
      </p:sp>
      <p:cxnSp>
        <p:nvCxnSpPr>
          <p:cNvPr id="8" name="Straight Connector 7"/>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1551843494"/>
              </p:ext>
            </p:extLst>
          </p:nvPr>
        </p:nvGraphicFramePr>
        <p:xfrm>
          <a:off x="682441" y="876732"/>
          <a:ext cx="2859617" cy="1161416"/>
        </p:xfrm>
        <a:graphic>
          <a:graphicData uri="http://schemas.openxmlformats.org/drawingml/2006/table">
            <a:tbl>
              <a:tblPr>
                <a:tableStyleId>{E8B1032C-EA38-4F05-BA0D-38AFFFC7BED3}</a:tableStyleId>
              </a:tblPr>
              <a:tblGrid>
                <a:gridCol w="1428750">
                  <a:extLst>
                    <a:ext uri="{9D8B030D-6E8A-4147-A177-3AD203B41FA5}">
                      <a16:colId xmlns:a16="http://schemas.microsoft.com/office/drawing/2014/main" val="20000"/>
                    </a:ext>
                  </a:extLst>
                </a:gridCol>
                <a:gridCol w="1430867">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Income</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Low income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68</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income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69</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Unknown</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9</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01837572"/>
              </p:ext>
            </p:extLst>
          </p:nvPr>
        </p:nvGraphicFramePr>
        <p:xfrm>
          <a:off x="682441" y="2400610"/>
          <a:ext cx="2859617" cy="976948"/>
        </p:xfrm>
        <a:graphic>
          <a:graphicData uri="http://schemas.openxmlformats.org/drawingml/2006/table">
            <a:tbl>
              <a:tblPr>
                <a:tableStyleId>{E8B1032C-EA38-4F05-BA0D-38AFFFC7BED3}</a:tableStyleId>
              </a:tblPr>
              <a:tblGrid>
                <a:gridCol w="1419354">
                  <a:extLst>
                    <a:ext uri="{9D8B030D-6E8A-4147-A177-3AD203B41FA5}">
                      <a16:colId xmlns:a16="http://schemas.microsoft.com/office/drawing/2014/main" val="20000"/>
                    </a:ext>
                  </a:extLst>
                </a:gridCol>
                <a:gridCol w="1440263">
                  <a:extLst>
                    <a:ext uri="{9D8B030D-6E8A-4147-A177-3AD203B41FA5}">
                      <a16:colId xmlns:a16="http://schemas.microsoft.com/office/drawing/2014/main" val="20001"/>
                    </a:ext>
                  </a:extLst>
                </a:gridCol>
              </a:tblGrid>
              <a:tr h="372926">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 an</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Active Communities area</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46</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100</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946534276"/>
              </p:ext>
            </p:extLst>
          </p:nvPr>
        </p:nvGraphicFramePr>
        <p:xfrm>
          <a:off x="682441" y="3730265"/>
          <a:ext cx="2859617" cy="999707"/>
        </p:xfrm>
        <a:graphic>
          <a:graphicData uri="http://schemas.openxmlformats.org/drawingml/2006/table">
            <a:tbl>
              <a:tblPr>
                <a:tableStyleId>{E8B1032C-EA38-4F05-BA0D-38AFFFC7BED3}</a:tableStyleId>
              </a:tblPr>
              <a:tblGrid>
                <a:gridCol w="1403350">
                  <a:extLst>
                    <a:ext uri="{9D8B030D-6E8A-4147-A177-3AD203B41FA5}">
                      <a16:colId xmlns:a16="http://schemas.microsoft.com/office/drawing/2014/main" val="20000"/>
                    </a:ext>
                  </a:extLst>
                </a:gridCol>
                <a:gridCol w="1456267">
                  <a:extLst>
                    <a:ext uri="{9D8B030D-6E8A-4147-A177-3AD203B41FA5}">
                      <a16:colId xmlns:a16="http://schemas.microsoft.com/office/drawing/2014/main" val="20001"/>
                    </a:ext>
                  </a:extLst>
                </a:gridCol>
              </a:tblGrid>
              <a:tr h="390067">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Physical activity level when joined the panel</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inactive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39</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active at least once a week</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107</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391012835"/>
              </p:ext>
            </p:extLst>
          </p:nvPr>
        </p:nvGraphicFramePr>
        <p:xfrm>
          <a:off x="3874168" y="881623"/>
          <a:ext cx="4728411" cy="986971"/>
        </p:xfrm>
        <a:graphic>
          <a:graphicData uri="http://schemas.openxmlformats.org/drawingml/2006/table">
            <a:tbl>
              <a:tblPr>
                <a:tableStyleId>{E8B1032C-EA38-4F05-BA0D-38AFFFC7BED3}</a:tableStyleId>
              </a:tblPr>
              <a:tblGrid>
                <a:gridCol w="3140243">
                  <a:extLst>
                    <a:ext uri="{9D8B030D-6E8A-4147-A177-3AD203B41FA5}">
                      <a16:colId xmlns:a16="http://schemas.microsoft.com/office/drawing/2014/main" val="20000"/>
                    </a:ext>
                  </a:extLst>
                </a:gridCol>
                <a:gridCol w="1588168">
                  <a:extLst>
                    <a:ext uri="{9D8B030D-6E8A-4147-A177-3AD203B41FA5}">
                      <a16:colId xmlns:a16="http://schemas.microsoft.com/office/drawing/2014/main" val="20001"/>
                    </a:ext>
                  </a:extLst>
                </a:gridCol>
              </a:tblGrid>
              <a:tr h="26018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Household</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composition</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or more adults, no children</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86</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adult with one or more children aged under</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18</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Two or more adults with one or more children aged under</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42</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68115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Active travel in the last 3 months</a:t>
            </a:r>
          </a:p>
        </p:txBody>
      </p:sp>
    </p:spTree>
    <p:extLst>
      <p:ext uri="{BB962C8B-B14F-4D97-AF65-F5344CB8AC3E}">
        <p14:creationId xmlns:p14="http://schemas.microsoft.com/office/powerpoint/2010/main" val="798746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83821"/>
            <a:ext cx="7886700" cy="919810"/>
          </a:xfrm>
        </p:spPr>
        <p:txBody>
          <a:bodyPr>
            <a:noAutofit/>
          </a:bodyPr>
          <a:lstStyle/>
          <a:p>
            <a:r>
              <a:rPr lang="en-GB" sz="2400" b="1" i="0" dirty="0">
                <a:solidFill>
                  <a:schemeClr val="accent3"/>
                </a:solidFill>
                <a:latin typeface="Core Mellow" panose="020F0503030302020204" pitchFamily="34" charset="0"/>
              </a:rPr>
              <a:t>Residents’ active travel in the last 3 months</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629679"/>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905919"/>
            <a:ext cx="9144000"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 In the last 3 months, how often did you do the following? N=146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3" name="Content Placeholder 2">
            <a:extLst>
              <a:ext uri="{FF2B5EF4-FFF2-40B4-BE49-F238E27FC236}">
                <a16:creationId xmlns:a16="http://schemas.microsoft.com/office/drawing/2014/main" id="{96B12221-E2BD-41BC-B661-380F4FFEA426}"/>
              </a:ext>
            </a:extLst>
          </p:cNvPr>
          <p:cNvSpPr>
            <a:spLocks noGrp="1"/>
          </p:cNvSpPr>
          <p:nvPr>
            <p:ph idx="1"/>
          </p:nvPr>
        </p:nvSpPr>
        <p:spPr>
          <a:xfrm>
            <a:off x="444331" y="738722"/>
            <a:ext cx="8305969" cy="1345625"/>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More residents have walked, jogged or run, and have done so more regularly, compared with cycling:</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8 in 10 (81%) residents have undertaken a short walk, jog or run to travel somewhere compared to just 2 in 10 (20%) for cycling. In addition, over 3 in 10 (35%) have undertaken a short walk, jog or run at least 4 times a week compared with just 3% for cycling.</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7 in 10 (73%) residents have undertaken a longer walk, jog or run to travel somewhere compared with just 2 in 10 (17%) for cycling and again they do it more regularly.</a:t>
            </a:r>
          </a:p>
          <a:p>
            <a:pPr marL="225425" lvl="1" indent="-225425">
              <a:lnSpc>
                <a:spcPct val="80000"/>
              </a:lnSpc>
              <a:buFont typeface="Arial" panose="020B0604020202020204" pitchFamily="34" charset="0"/>
              <a:buChar char="•"/>
            </a:pPr>
            <a:r>
              <a:rPr lang="en-GB" sz="1200" dirty="0">
                <a:solidFill>
                  <a:srgbClr val="767171"/>
                </a:solidFill>
                <a:latin typeface="Calibri" panose="020F0502020204030204" pitchFamily="34" charset="0"/>
                <a:ea typeface="+mn-ea"/>
                <a:cs typeface="Calibri" panose="020F0502020204030204" pitchFamily="34" charset="0"/>
              </a:rPr>
              <a:t>Rates are similar to those reported by residents in the August 2020 active travel poll.</a:t>
            </a:r>
          </a:p>
        </p:txBody>
      </p:sp>
      <p:sp>
        <p:nvSpPr>
          <p:cNvPr id="19" name="TextBox 18">
            <a:extLst>
              <a:ext uri="{FF2B5EF4-FFF2-40B4-BE49-F238E27FC236}">
                <a16:creationId xmlns:a16="http://schemas.microsoft.com/office/drawing/2014/main" id="{ED950BF0-C811-44CD-98E7-7214DA8209E5}"/>
              </a:ext>
            </a:extLst>
          </p:cNvPr>
          <p:cNvSpPr txBox="1"/>
          <p:nvPr/>
        </p:nvSpPr>
        <p:spPr>
          <a:xfrm>
            <a:off x="8272374" y="1790893"/>
            <a:ext cx="854590" cy="553998"/>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undertaking activity</a:t>
            </a:r>
          </a:p>
        </p:txBody>
      </p:sp>
      <p:graphicFrame>
        <p:nvGraphicFramePr>
          <p:cNvPr id="22" name="Chart 21">
            <a:extLst>
              <a:ext uri="{FF2B5EF4-FFF2-40B4-BE49-F238E27FC236}">
                <a16:creationId xmlns:a16="http://schemas.microsoft.com/office/drawing/2014/main" id="{B2EA74C5-8219-4F18-A9CF-B97516C43D54}"/>
              </a:ext>
            </a:extLst>
          </p:cNvPr>
          <p:cNvGraphicFramePr>
            <a:graphicFrameLocks/>
          </p:cNvGraphicFramePr>
          <p:nvPr>
            <p:extLst>
              <p:ext uri="{D42A27DB-BD31-4B8C-83A1-F6EECF244321}">
                <p14:modId xmlns:p14="http://schemas.microsoft.com/office/powerpoint/2010/main" val="1254662398"/>
              </p:ext>
            </p:extLst>
          </p:nvPr>
        </p:nvGraphicFramePr>
        <p:xfrm>
          <a:off x="444332" y="2269261"/>
          <a:ext cx="8255338" cy="2636658"/>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Rounded Corners 7">
            <a:extLst>
              <a:ext uri="{FF2B5EF4-FFF2-40B4-BE49-F238E27FC236}">
                <a16:creationId xmlns:a16="http://schemas.microsoft.com/office/drawing/2014/main" id="{6CDDAD85-8817-4065-A74C-A7E5EE79AC3C}"/>
              </a:ext>
            </a:extLst>
          </p:cNvPr>
          <p:cNvSpPr/>
          <p:nvPr/>
        </p:nvSpPr>
        <p:spPr>
          <a:xfrm>
            <a:off x="444329" y="2360256"/>
            <a:ext cx="8438413" cy="323992"/>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Rounded Corners 8">
            <a:extLst>
              <a:ext uri="{FF2B5EF4-FFF2-40B4-BE49-F238E27FC236}">
                <a16:creationId xmlns:a16="http://schemas.microsoft.com/office/drawing/2014/main" id="{0203C014-44FA-4B93-8F95-C10D2AC983B7}"/>
              </a:ext>
            </a:extLst>
          </p:cNvPr>
          <p:cNvSpPr/>
          <p:nvPr/>
        </p:nvSpPr>
        <p:spPr>
          <a:xfrm>
            <a:off x="459471" y="3043095"/>
            <a:ext cx="8438413" cy="353967"/>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411B877A-6702-4F83-8B77-6A28CBCFFC05}"/>
              </a:ext>
            </a:extLst>
          </p:cNvPr>
          <p:cNvSpPr/>
          <p:nvPr/>
        </p:nvSpPr>
        <p:spPr>
          <a:xfrm>
            <a:off x="444328" y="3775969"/>
            <a:ext cx="8438413" cy="319298"/>
          </a:xfrm>
          <a:prstGeom prst="roundRect">
            <a:avLst>
              <a:gd name="adj" fmla="val 8882"/>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ACE8DA38-330A-4A02-B3AC-0F189CE837F8}"/>
              </a:ext>
            </a:extLst>
          </p:cNvPr>
          <p:cNvSpPr/>
          <p:nvPr/>
        </p:nvSpPr>
        <p:spPr>
          <a:xfrm>
            <a:off x="444327" y="4132606"/>
            <a:ext cx="8438413" cy="336783"/>
          </a:xfrm>
          <a:prstGeom prst="roundRect">
            <a:avLst>
              <a:gd name="adj" fmla="val 8882"/>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17225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53499"/>
            <a:ext cx="7886700" cy="919810"/>
          </a:xfrm>
        </p:spPr>
        <p:txBody>
          <a:bodyPr>
            <a:noAutofit/>
          </a:bodyPr>
          <a:lstStyle/>
          <a:p>
            <a:r>
              <a:rPr lang="en-GB" sz="2400" b="1" i="0" dirty="0">
                <a:solidFill>
                  <a:schemeClr val="accent3"/>
                </a:solidFill>
                <a:latin typeface="Core Mellow" panose="020F0503030302020204" pitchFamily="34" charset="0"/>
              </a:rPr>
              <a:t>Comparing active travel over the last 3 months with the period January to March 2021</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1066999"/>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770747"/>
            <a:ext cx="9144000" cy="507831"/>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 Reflecting on walking, jogging, running or cycling as a means of transport, how does the amount you undertook in the last 3 months compare to the period January to March 2021? N=146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3" name="Content Placeholder 2">
            <a:extLst>
              <a:ext uri="{FF2B5EF4-FFF2-40B4-BE49-F238E27FC236}">
                <a16:creationId xmlns:a16="http://schemas.microsoft.com/office/drawing/2014/main" id="{96B12221-E2BD-41BC-B661-380F4FFEA426}"/>
              </a:ext>
            </a:extLst>
          </p:cNvPr>
          <p:cNvSpPr>
            <a:spLocks noGrp="1"/>
          </p:cNvSpPr>
          <p:nvPr>
            <p:ph idx="1"/>
          </p:nvPr>
        </p:nvSpPr>
        <p:spPr>
          <a:xfrm>
            <a:off x="444331" y="1207928"/>
            <a:ext cx="7886701" cy="1542602"/>
          </a:xfrm>
          <a:noFill/>
        </p:spPr>
        <p:txBody>
          <a:bodyPr wrap="square" rtlCol="0">
            <a:spAutoFit/>
          </a:bodyPr>
          <a:lstStyle/>
          <a:p>
            <a:pPr marL="225425" lvl="1" indent="-225425">
              <a:lnSpc>
                <a:spcPct val="80000"/>
              </a:lnSpc>
              <a:buFont typeface="Arial" panose="020B0604020202020204" pitchFamily="34" charset="0"/>
              <a:buChar char="•"/>
            </a:pPr>
            <a:r>
              <a:rPr lang="en-GB" sz="1200" dirty="0">
                <a:solidFill>
                  <a:srgbClr val="767171"/>
                </a:solidFill>
                <a:latin typeface="Calibri" panose="020F0502020204030204" pitchFamily="34" charset="0"/>
                <a:ea typeface="+mn-ea"/>
                <a:cs typeface="Calibri" panose="020F0502020204030204" pitchFamily="34" charset="0"/>
              </a:rPr>
              <a:t>Over 7 in 10 (75%) residents had not undertaken a bike ride to travel somewhere across both periods of time, compared with just 2 in 10 (18%) residents who had not walked, jogged or run for travel purposes.</a:t>
            </a:r>
          </a:p>
          <a:p>
            <a:pPr marL="225425" lvl="1" indent="-225425">
              <a:lnSpc>
                <a:spcPct val="80000"/>
              </a:lnSpc>
              <a:buFont typeface="Arial" panose="020B0604020202020204" pitchFamily="34" charset="0"/>
              <a:buChar char="•"/>
            </a:pPr>
            <a:r>
              <a:rPr lang="en-GB" sz="1200" dirty="0">
                <a:solidFill>
                  <a:srgbClr val="767171"/>
                </a:solidFill>
                <a:latin typeface="Calibri" panose="020F0502020204030204" pitchFamily="34" charset="0"/>
                <a:ea typeface="+mn-ea"/>
                <a:cs typeface="Calibri" panose="020F0502020204030204" pitchFamily="34" charset="0"/>
              </a:rPr>
              <a:t>Increases in active travel between the two time periods were more frequent for walking, jogging or running (27%) when compared to cycling (5%).</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More active community residents (49%) had increased the amount of walking, running or jogging they had done for travel in the last 3 months compared with non active community residents (28%). </a:t>
            </a:r>
          </a:p>
          <a:p>
            <a:pPr marL="225425" lvl="1" indent="-225425">
              <a:lnSpc>
                <a:spcPct val="80000"/>
              </a:lnSpc>
              <a:buFont typeface="Arial" panose="020B0604020202020204" pitchFamily="34" charset="0"/>
              <a:buChar char="•"/>
            </a:pPr>
            <a:r>
              <a:rPr lang="en-GB" sz="1200" dirty="0">
                <a:solidFill>
                  <a:srgbClr val="767171"/>
                </a:solidFill>
                <a:latin typeface="Calibri" panose="020F0502020204030204" pitchFamily="34" charset="0"/>
                <a:ea typeface="+mn-ea"/>
                <a:cs typeface="Calibri" panose="020F0502020204030204" pitchFamily="34" charset="0"/>
              </a:rPr>
              <a:t>Although increases were more common, some had decreased the amount they actively travelled.</a:t>
            </a:r>
          </a:p>
        </p:txBody>
      </p:sp>
      <p:graphicFrame>
        <p:nvGraphicFramePr>
          <p:cNvPr id="8" name="Chart 7">
            <a:extLst>
              <a:ext uri="{FF2B5EF4-FFF2-40B4-BE49-F238E27FC236}">
                <a16:creationId xmlns:a16="http://schemas.microsoft.com/office/drawing/2014/main" id="{DC493E8A-C8F9-4F01-B382-1DF1D38B5CCA}"/>
              </a:ext>
            </a:extLst>
          </p:cNvPr>
          <p:cNvGraphicFramePr>
            <a:graphicFrameLocks/>
          </p:cNvGraphicFramePr>
          <p:nvPr>
            <p:extLst>
              <p:ext uri="{D42A27DB-BD31-4B8C-83A1-F6EECF244321}">
                <p14:modId xmlns:p14="http://schemas.microsoft.com/office/powerpoint/2010/main" val="1451848929"/>
              </p:ext>
            </p:extLst>
          </p:nvPr>
        </p:nvGraphicFramePr>
        <p:xfrm>
          <a:off x="599334" y="2854084"/>
          <a:ext cx="7576694" cy="17668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3517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Influencing factors for walking, jogging and running for travel</a:t>
            </a:r>
          </a:p>
        </p:txBody>
      </p:sp>
    </p:spTree>
    <p:extLst>
      <p:ext uri="{BB962C8B-B14F-4D97-AF65-F5344CB8AC3E}">
        <p14:creationId xmlns:p14="http://schemas.microsoft.com/office/powerpoint/2010/main" val="3973937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9386"/>
            <a:ext cx="7886700" cy="919810"/>
          </a:xfrm>
        </p:spPr>
        <p:txBody>
          <a:bodyPr>
            <a:noAutofit/>
          </a:bodyPr>
          <a:lstStyle/>
          <a:p>
            <a:r>
              <a:rPr lang="en-GB" sz="2400" b="1" i="0" dirty="0">
                <a:solidFill>
                  <a:schemeClr val="accent3"/>
                </a:solidFill>
                <a:latin typeface="Core Mellow" panose="020F0503030302020204" pitchFamily="34" charset="0"/>
              </a:rPr>
              <a:t>What influenced residents to maintain or increase walking, jogging or running for travel?</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424201" y="1180282"/>
            <a:ext cx="3500279" cy="2782935"/>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Keeping fit and healthy (56%) and because they enjoy it (48%) are the primary reasons that residents have maintained or increased the amount they walk, jog or run for travel in the last 3 months.</a:t>
            </a:r>
          </a:p>
          <a:p>
            <a:r>
              <a:rPr lang="en-GB" sz="1200" dirty="0">
                <a:solidFill>
                  <a:srgbClr val="767171"/>
                </a:solidFill>
                <a:latin typeface="Calibri" panose="020F0502020204030204" pitchFamily="34" charset="0"/>
                <a:ea typeface="+mn-ea"/>
                <a:cs typeface="Calibri" panose="020F0502020204030204" pitchFamily="34" charset="0"/>
              </a:rPr>
              <a:t>3 in 10 residents have maintained or increased this behaviour because it is convenient and approximately 2 in 10 have done so because they have more time to get to places (17%) and to help maintain social distancing due to the COVID-19 pandemic (16%).</a:t>
            </a:r>
          </a:p>
          <a:p>
            <a:r>
              <a:rPr lang="en-GB" sz="1200" dirty="0">
                <a:solidFill>
                  <a:srgbClr val="767171"/>
                </a:solidFill>
                <a:latin typeface="Calibri" panose="020F0502020204030204" pitchFamily="34" charset="0"/>
                <a:ea typeface="+mn-ea"/>
                <a:cs typeface="Calibri" panose="020F0502020204030204" pitchFamily="34" charset="0"/>
              </a:rPr>
              <a:t>There being ‘no alternatives available’ is only a reason for a small proportion of residents alongside it being more cost effective; therefore, most are choosing this as a method of travel.</a:t>
            </a: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8411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7652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Q3. What are the main reasons you have increased or maintained the amount of walking, jogging or running to travel somewhere in the last 3 months?  N=90</a:t>
            </a:r>
          </a:p>
        </p:txBody>
      </p:sp>
      <p:graphicFrame>
        <p:nvGraphicFramePr>
          <p:cNvPr id="12" name="Chart 11">
            <a:extLst>
              <a:ext uri="{FF2B5EF4-FFF2-40B4-BE49-F238E27FC236}">
                <a16:creationId xmlns:a16="http://schemas.microsoft.com/office/drawing/2014/main" id="{5413F6ED-2D88-4B23-8380-01862554DA78}"/>
              </a:ext>
            </a:extLst>
          </p:cNvPr>
          <p:cNvGraphicFramePr>
            <a:graphicFrameLocks/>
          </p:cNvGraphicFramePr>
          <p:nvPr>
            <p:extLst>
              <p:ext uri="{D42A27DB-BD31-4B8C-83A1-F6EECF244321}">
                <p14:modId xmlns:p14="http://schemas.microsoft.com/office/powerpoint/2010/main" val="4147550067"/>
              </p:ext>
            </p:extLst>
          </p:nvPr>
        </p:nvGraphicFramePr>
        <p:xfrm>
          <a:off x="4086970" y="992024"/>
          <a:ext cx="4632829" cy="38680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5454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34222"/>
            <a:ext cx="7886700" cy="919810"/>
          </a:xfrm>
        </p:spPr>
        <p:txBody>
          <a:bodyPr>
            <a:noAutofit/>
          </a:bodyPr>
          <a:lstStyle/>
          <a:p>
            <a:r>
              <a:rPr lang="en-GB" sz="2400" b="1" i="0" dirty="0">
                <a:solidFill>
                  <a:schemeClr val="accent3"/>
                </a:solidFill>
                <a:latin typeface="Core Mellow" panose="020F0503030302020204" pitchFamily="34" charset="0"/>
              </a:rPr>
              <a:t>What influenced residents to decrease walking, jogging or running for travel?</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459471" y="1180282"/>
            <a:ext cx="3285594" cy="2782935"/>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Of the small proportion who had decreased the amount of walking they do for travel 8  residents stated they did so because of health concerns, illness or disability; and 8 did so because they had lost their motivation.</a:t>
            </a:r>
          </a:p>
          <a:p>
            <a:r>
              <a:rPr lang="en-GB" sz="1200" dirty="0">
                <a:solidFill>
                  <a:srgbClr val="767171"/>
                </a:solidFill>
                <a:latin typeface="Calibri" panose="020F0502020204030204" pitchFamily="34" charset="0"/>
                <a:ea typeface="+mn-ea"/>
                <a:cs typeface="Calibri" panose="020F0502020204030204" pitchFamily="34" charset="0"/>
              </a:rPr>
              <a:t>No participants reduced this behaviour because they no longer enjoy walking, jogging or running for travel.</a:t>
            </a: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94772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7652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Q4. What are the main reasons you have decreased the amount of walking, jogging or running to travel somewhere in the last 3 months?  N=25</a:t>
            </a:r>
          </a:p>
        </p:txBody>
      </p:sp>
      <p:graphicFrame>
        <p:nvGraphicFramePr>
          <p:cNvPr id="7" name="Chart 6">
            <a:extLst>
              <a:ext uri="{FF2B5EF4-FFF2-40B4-BE49-F238E27FC236}">
                <a16:creationId xmlns:a16="http://schemas.microsoft.com/office/drawing/2014/main" id="{CD09A603-66DC-495B-BCD8-51AFF81DA5AD}"/>
              </a:ext>
            </a:extLst>
          </p:cNvPr>
          <p:cNvGraphicFramePr>
            <a:graphicFrameLocks/>
          </p:cNvGraphicFramePr>
          <p:nvPr>
            <p:extLst>
              <p:ext uri="{D42A27DB-BD31-4B8C-83A1-F6EECF244321}">
                <p14:modId xmlns:p14="http://schemas.microsoft.com/office/powerpoint/2010/main" val="4268126558"/>
              </p:ext>
            </p:extLst>
          </p:nvPr>
        </p:nvGraphicFramePr>
        <p:xfrm>
          <a:off x="3745065" y="958701"/>
          <a:ext cx="5231958" cy="39734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207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9386"/>
            <a:ext cx="7886700" cy="919810"/>
          </a:xfrm>
        </p:spPr>
        <p:txBody>
          <a:bodyPr>
            <a:noAutofit/>
          </a:bodyPr>
          <a:lstStyle/>
          <a:p>
            <a:r>
              <a:rPr lang="en-GB" sz="2400" b="1" i="0" dirty="0">
                <a:solidFill>
                  <a:schemeClr val="accent3"/>
                </a:solidFill>
                <a:latin typeface="Core Mellow" panose="020F0503030302020204" pitchFamily="34" charset="0"/>
              </a:rPr>
              <a:t>Why have some residents undertaken no walking, jogging or running for travel since January 2021?</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628650" y="1339610"/>
            <a:ext cx="2983383" cy="2782935"/>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Of the small proportion who had undertaken no walking most (13) had not done so because of health concerns, illness or disability.</a:t>
            </a:r>
          </a:p>
          <a:p>
            <a:r>
              <a:rPr lang="en-GB" sz="1200" dirty="0">
                <a:solidFill>
                  <a:srgbClr val="767171"/>
                </a:solidFill>
                <a:latin typeface="Calibri" panose="020F0502020204030204" pitchFamily="34" charset="0"/>
                <a:ea typeface="+mn-ea"/>
                <a:cs typeface="Calibri" panose="020F0502020204030204" pitchFamily="34" charset="0"/>
              </a:rPr>
              <a:t>5 stated they did not think it was a convenient mode of transport and 4 had not done so because they did not want to/prefer alternative modes of transport.</a:t>
            </a: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8411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7652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Q5. What are the main reasons you have undertaken no walking, jogging or running to travel somewhere since January 2021? N=21</a:t>
            </a:r>
          </a:p>
        </p:txBody>
      </p:sp>
      <p:graphicFrame>
        <p:nvGraphicFramePr>
          <p:cNvPr id="7" name="Chart 6">
            <a:extLst>
              <a:ext uri="{FF2B5EF4-FFF2-40B4-BE49-F238E27FC236}">
                <a16:creationId xmlns:a16="http://schemas.microsoft.com/office/drawing/2014/main" id="{E4D5ACF8-BE90-40DC-A309-589B0D636153}"/>
              </a:ext>
            </a:extLst>
          </p:cNvPr>
          <p:cNvGraphicFramePr>
            <a:graphicFrameLocks/>
          </p:cNvGraphicFramePr>
          <p:nvPr>
            <p:extLst>
              <p:ext uri="{D42A27DB-BD31-4B8C-83A1-F6EECF244321}">
                <p14:modId xmlns:p14="http://schemas.microsoft.com/office/powerpoint/2010/main" val="2484926664"/>
              </p:ext>
            </p:extLst>
          </p:nvPr>
        </p:nvGraphicFramePr>
        <p:xfrm>
          <a:off x="4010890" y="1180282"/>
          <a:ext cx="3858491" cy="2765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3617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Influencing factors for cycling for travel</a:t>
            </a:r>
          </a:p>
        </p:txBody>
      </p:sp>
    </p:spTree>
    <p:extLst>
      <p:ext uri="{BB962C8B-B14F-4D97-AF65-F5344CB8AC3E}">
        <p14:creationId xmlns:p14="http://schemas.microsoft.com/office/powerpoint/2010/main" val="1029126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9386"/>
            <a:ext cx="7886700" cy="919810"/>
          </a:xfrm>
        </p:spPr>
        <p:txBody>
          <a:bodyPr>
            <a:noAutofit/>
          </a:bodyPr>
          <a:lstStyle/>
          <a:p>
            <a:r>
              <a:rPr lang="en-GB" sz="2400" b="1" i="0" dirty="0">
                <a:solidFill>
                  <a:schemeClr val="accent3"/>
                </a:solidFill>
                <a:latin typeface="Core Mellow" panose="020F0503030302020204" pitchFamily="34" charset="0"/>
              </a:rPr>
              <a:t>What influenced residents to maintain or increase cycling for travel?</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459472" y="1180282"/>
            <a:ext cx="2959590" cy="2782935"/>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Only 15 residents had maintained or increased the amount of cycling they had done for travel in the last 3 months (due to the low levels reported overall).</a:t>
            </a:r>
          </a:p>
          <a:p>
            <a:r>
              <a:rPr lang="en-GB" sz="1200" dirty="0">
                <a:solidFill>
                  <a:srgbClr val="767171"/>
                </a:solidFill>
                <a:latin typeface="Calibri" panose="020F0502020204030204" pitchFamily="34" charset="0"/>
                <a:ea typeface="+mn-ea"/>
                <a:cs typeface="Calibri" panose="020F0502020204030204" pitchFamily="34" charset="0"/>
              </a:rPr>
              <a:t>The most common reason was because they wanted to keep fit and healthy.</a:t>
            </a:r>
          </a:p>
          <a:p>
            <a:r>
              <a:rPr lang="en-GB" sz="1200" dirty="0">
                <a:solidFill>
                  <a:srgbClr val="767171"/>
                </a:solidFill>
                <a:latin typeface="Calibri" panose="020F0502020204030204" pitchFamily="34" charset="0"/>
                <a:ea typeface="+mn-ea"/>
                <a:cs typeface="Calibri" panose="020F0502020204030204" pitchFamily="34" charset="0"/>
              </a:rPr>
              <a:t>Enjoying it, because it’s more cost effective, and because it is a convenient way to get to places were also the more common reasons for doing so.</a:t>
            </a: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8411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7652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Q6. What are the main reasons you have increased or maintained the amount cycling to travel somewhere in the last 3 months?  N=25</a:t>
            </a:r>
          </a:p>
        </p:txBody>
      </p:sp>
      <p:graphicFrame>
        <p:nvGraphicFramePr>
          <p:cNvPr id="8" name="Chart 7">
            <a:extLst>
              <a:ext uri="{FF2B5EF4-FFF2-40B4-BE49-F238E27FC236}">
                <a16:creationId xmlns:a16="http://schemas.microsoft.com/office/drawing/2014/main" id="{3AF4A6B3-860A-45EA-A579-B50C9C0DD487}"/>
              </a:ext>
            </a:extLst>
          </p:cNvPr>
          <p:cNvGraphicFramePr>
            <a:graphicFrameLocks/>
          </p:cNvGraphicFramePr>
          <p:nvPr>
            <p:extLst>
              <p:ext uri="{D42A27DB-BD31-4B8C-83A1-F6EECF244321}">
                <p14:modId xmlns:p14="http://schemas.microsoft.com/office/powerpoint/2010/main" val="3211559694"/>
              </p:ext>
            </p:extLst>
          </p:nvPr>
        </p:nvGraphicFramePr>
        <p:xfrm>
          <a:off x="3969328" y="990409"/>
          <a:ext cx="5174672" cy="36408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4925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34222"/>
            <a:ext cx="7886700" cy="919810"/>
          </a:xfrm>
        </p:spPr>
        <p:txBody>
          <a:bodyPr>
            <a:noAutofit/>
          </a:bodyPr>
          <a:lstStyle/>
          <a:p>
            <a:r>
              <a:rPr lang="en-GB" sz="2400" b="1" i="0" dirty="0">
                <a:solidFill>
                  <a:schemeClr val="accent3"/>
                </a:solidFill>
                <a:latin typeface="Core Mellow" panose="020F0503030302020204" pitchFamily="34" charset="0"/>
              </a:rPr>
              <a:t>What influenced residents to decrease cycling for travel?</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459471" y="1180282"/>
            <a:ext cx="2798559" cy="2782935"/>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Of the low number of residents who reported a decrease not having the time that they did between January to March 21, and no longer owning or having access to a bike were the most common reasons.</a:t>
            </a:r>
          </a:p>
          <a:p>
            <a:r>
              <a:rPr lang="en-GB" sz="1200" dirty="0">
                <a:solidFill>
                  <a:srgbClr val="767171"/>
                </a:solidFill>
                <a:latin typeface="Calibri" panose="020F0502020204030204" pitchFamily="34" charset="0"/>
                <a:ea typeface="+mn-ea"/>
                <a:cs typeface="Calibri" panose="020F0502020204030204" pitchFamily="34" charset="0"/>
              </a:rPr>
              <a:t>As with walking, jogging or running for travel, no residents had reduced their cycling for active travel because they no longer enjoy it.</a:t>
            </a: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94772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7652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Q7. What are the main reasons you have decreased the amount of cycling to travel somewhere in the last 3 months?  N=12</a:t>
            </a:r>
          </a:p>
        </p:txBody>
      </p:sp>
      <p:graphicFrame>
        <p:nvGraphicFramePr>
          <p:cNvPr id="7" name="Chart 6">
            <a:extLst>
              <a:ext uri="{FF2B5EF4-FFF2-40B4-BE49-F238E27FC236}">
                <a16:creationId xmlns:a16="http://schemas.microsoft.com/office/drawing/2014/main" id="{64289D2C-F75E-4159-BA37-731D889044FD}"/>
              </a:ext>
            </a:extLst>
          </p:cNvPr>
          <p:cNvGraphicFramePr>
            <a:graphicFrameLocks/>
          </p:cNvGraphicFramePr>
          <p:nvPr>
            <p:extLst>
              <p:ext uri="{D42A27DB-BD31-4B8C-83A1-F6EECF244321}">
                <p14:modId xmlns:p14="http://schemas.microsoft.com/office/powerpoint/2010/main" val="2573117718"/>
              </p:ext>
            </p:extLst>
          </p:nvPr>
        </p:nvGraphicFramePr>
        <p:xfrm>
          <a:off x="3882159" y="1114236"/>
          <a:ext cx="4940300" cy="3250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56460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9386"/>
            <a:ext cx="7886700" cy="919810"/>
          </a:xfrm>
        </p:spPr>
        <p:txBody>
          <a:bodyPr>
            <a:noAutofit/>
          </a:bodyPr>
          <a:lstStyle/>
          <a:p>
            <a:r>
              <a:rPr lang="en-GB" sz="2400" b="1" i="0" dirty="0">
                <a:solidFill>
                  <a:schemeClr val="accent3"/>
                </a:solidFill>
                <a:latin typeface="Core Mellow" panose="020F0503030302020204" pitchFamily="34" charset="0"/>
              </a:rPr>
              <a:t>Why have some residents undertaken no cycling for travel since January 2021?</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459472" y="1180282"/>
            <a:ext cx="3285594" cy="2782935"/>
          </a:xfrm>
        </p:spPr>
        <p:txBody>
          <a:bodyPr vert="horz" lIns="91440" tIns="45720" rIns="91440" bIns="45720" rtlCol="0">
            <a:noAutofit/>
          </a:bodyPr>
          <a:lstStyle/>
          <a:p>
            <a:r>
              <a:rPr lang="en-GB" sz="1200" dirty="0">
                <a:solidFill>
                  <a:srgbClr val="767171"/>
                </a:solidFill>
                <a:latin typeface="Calibri" panose="020F0502020204030204" pitchFamily="34" charset="0"/>
                <a:ea typeface="+mn-ea"/>
                <a:cs typeface="Calibri" panose="020F0502020204030204" pitchFamily="34" charset="0"/>
              </a:rPr>
              <a:t>The most common reason for residents not cycling anywhere to travel, is because they do not own or have access to a bike, (53%).</a:t>
            </a:r>
          </a:p>
          <a:p>
            <a:r>
              <a:rPr lang="en-GB" sz="1200" dirty="0">
                <a:solidFill>
                  <a:srgbClr val="767171"/>
                </a:solidFill>
                <a:latin typeface="Calibri" panose="020F0502020204030204" pitchFamily="34" charset="0"/>
                <a:ea typeface="+mn-ea"/>
                <a:cs typeface="Calibri" panose="020F0502020204030204" pitchFamily="34" charset="0"/>
              </a:rPr>
              <a:t>3 in 10 (29%) residents have not done so because of health concerns, illness of disability.</a:t>
            </a:r>
          </a:p>
          <a:p>
            <a:r>
              <a:rPr lang="en-GB" sz="1200" dirty="0">
                <a:solidFill>
                  <a:srgbClr val="767171"/>
                </a:solidFill>
                <a:latin typeface="Calibri" panose="020F0502020204030204" pitchFamily="34" charset="0"/>
                <a:ea typeface="+mn-ea"/>
                <a:cs typeface="Calibri" panose="020F0502020204030204" pitchFamily="34" charset="0"/>
              </a:rPr>
              <a:t>Just over 1 in 10 (13%) are unable to ride a bike.</a:t>
            </a:r>
          </a:p>
          <a:p>
            <a:endParaRPr lang="en-GB" sz="1200" dirty="0">
              <a:solidFill>
                <a:srgbClr val="767171"/>
              </a:solidFill>
              <a:latin typeface="Calibri" panose="020F0502020204030204" pitchFamily="34" charset="0"/>
              <a:ea typeface="+mn-ea"/>
              <a:cs typeface="Calibri" panose="020F0502020204030204" pitchFamily="34" charset="0"/>
            </a:endParaRPr>
          </a:p>
          <a:p>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8411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7652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Q8. What are the main reasons you have undertaken no cycling to travel somewhere since January 2021? N=94</a:t>
            </a:r>
          </a:p>
        </p:txBody>
      </p:sp>
      <p:graphicFrame>
        <p:nvGraphicFramePr>
          <p:cNvPr id="9" name="Chart 8">
            <a:extLst>
              <a:ext uri="{FF2B5EF4-FFF2-40B4-BE49-F238E27FC236}">
                <a16:creationId xmlns:a16="http://schemas.microsoft.com/office/drawing/2014/main" id="{F1EE2DC9-9088-4611-97CE-87E7BECF9E92}"/>
              </a:ext>
            </a:extLst>
          </p:cNvPr>
          <p:cNvGraphicFramePr>
            <a:graphicFrameLocks/>
          </p:cNvGraphicFramePr>
          <p:nvPr>
            <p:extLst>
              <p:ext uri="{D42A27DB-BD31-4B8C-83A1-F6EECF244321}">
                <p14:modId xmlns:p14="http://schemas.microsoft.com/office/powerpoint/2010/main" val="3352179694"/>
              </p:ext>
            </p:extLst>
          </p:nvPr>
        </p:nvGraphicFramePr>
        <p:xfrm>
          <a:off x="3872284" y="1004891"/>
          <a:ext cx="4812243" cy="38716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0010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en-GB" sz="4400" i="0" dirty="0">
                <a:latin typeface="Core Mellow" panose="020F0503030302020204" pitchFamily="34" charset="0"/>
              </a:rPr>
              <a:t>Where are residents travelling to when undertaking active travel?</a:t>
            </a:r>
          </a:p>
        </p:txBody>
      </p:sp>
    </p:spTree>
    <p:extLst>
      <p:ext uri="{BB962C8B-B14F-4D97-AF65-F5344CB8AC3E}">
        <p14:creationId xmlns:p14="http://schemas.microsoft.com/office/powerpoint/2010/main" val="2614622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184A07A3-3656-4321-B90C-90EF6529B91B}"/>
              </a:ext>
            </a:extLst>
          </p:cNvPr>
          <p:cNvGraphicFramePr>
            <a:graphicFrameLocks/>
          </p:cNvGraphicFramePr>
          <p:nvPr>
            <p:extLst>
              <p:ext uri="{D42A27DB-BD31-4B8C-83A1-F6EECF244321}">
                <p14:modId xmlns:p14="http://schemas.microsoft.com/office/powerpoint/2010/main" val="2661211626"/>
              </p:ext>
            </p:extLst>
          </p:nvPr>
        </p:nvGraphicFramePr>
        <p:xfrm>
          <a:off x="3394364" y="1895481"/>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33617"/>
            <a:ext cx="7886700" cy="717900"/>
          </a:xfrm>
        </p:spPr>
        <p:txBody>
          <a:bodyPr>
            <a:noAutofit/>
          </a:bodyPr>
          <a:lstStyle/>
          <a:p>
            <a:r>
              <a:rPr lang="en-GB" sz="2400" b="1" i="0" dirty="0">
                <a:solidFill>
                  <a:schemeClr val="accent3"/>
                </a:solidFill>
                <a:latin typeface="Core Mellow" panose="020F0503030302020204" pitchFamily="34" charset="0"/>
              </a:rPr>
              <a:t>Where residents have travelled to when walking, jogging or running</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6839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904727"/>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Q9. Where did you walk, jog or run in the period between January to March 2021 and in the last 3 months?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628651" y="913148"/>
            <a:ext cx="7701378" cy="103997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767171"/>
                </a:solidFill>
                <a:latin typeface="Calibri" panose="020F0502020204030204" pitchFamily="34" charset="0"/>
                <a:ea typeface="+mn-ea"/>
                <a:cs typeface="Calibri" panose="020F0502020204030204" pitchFamily="34" charset="0"/>
              </a:rPr>
              <a:t>Residents are most likely to have walked, jogged or run to the shops in the last 3 months – this has increased from 56% to 76%. </a:t>
            </a:r>
          </a:p>
          <a:p>
            <a:r>
              <a:rPr lang="en-GB" sz="1200" dirty="0">
                <a:solidFill>
                  <a:srgbClr val="767171"/>
                </a:solidFill>
                <a:latin typeface="Calibri" panose="020F0502020204030204" pitchFamily="34" charset="0"/>
                <a:ea typeface="+mn-ea"/>
                <a:cs typeface="Calibri" panose="020F0502020204030204" pitchFamily="34" charset="0"/>
              </a:rPr>
              <a:t>Many also walk to a park or outdoor space and to the homes of friends and family.</a:t>
            </a:r>
          </a:p>
        </p:txBody>
      </p:sp>
      <p:graphicFrame>
        <p:nvGraphicFramePr>
          <p:cNvPr id="14" name="Chart 13">
            <a:extLst>
              <a:ext uri="{FF2B5EF4-FFF2-40B4-BE49-F238E27FC236}">
                <a16:creationId xmlns:a16="http://schemas.microsoft.com/office/drawing/2014/main" id="{119B63C1-722D-4B1A-B30E-65E59846534F}"/>
              </a:ext>
            </a:extLst>
          </p:cNvPr>
          <p:cNvGraphicFramePr>
            <a:graphicFrameLocks/>
          </p:cNvGraphicFramePr>
          <p:nvPr>
            <p:extLst>
              <p:ext uri="{D42A27DB-BD31-4B8C-83A1-F6EECF244321}">
                <p14:modId xmlns:p14="http://schemas.microsoft.com/office/powerpoint/2010/main" val="3489083746"/>
              </p:ext>
            </p:extLst>
          </p:nvPr>
        </p:nvGraphicFramePr>
        <p:xfrm>
          <a:off x="813971" y="190561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82555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CF48F7-D331-47FE-B58E-773A04AD5F8B}"/>
              </a:ext>
            </a:extLst>
          </p:cNvPr>
          <p:cNvPicPr>
            <a:picLocks noChangeAspect="1"/>
          </p:cNvPicPr>
          <p:nvPr/>
        </p:nvPicPr>
        <p:blipFill>
          <a:blip r:embed="rId2"/>
          <a:stretch>
            <a:fillRect/>
          </a:stretch>
        </p:blipFill>
        <p:spPr>
          <a:xfrm>
            <a:off x="628649" y="1614995"/>
            <a:ext cx="7607877" cy="2714594"/>
          </a:xfrm>
          <a:prstGeom prst="rect">
            <a:avLst/>
          </a:prstGeom>
        </p:spPr>
      </p:pic>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33617"/>
            <a:ext cx="7886700" cy="717900"/>
          </a:xfrm>
        </p:spPr>
        <p:txBody>
          <a:bodyPr>
            <a:noAutofit/>
          </a:bodyPr>
          <a:lstStyle/>
          <a:p>
            <a:r>
              <a:rPr lang="en-GB" sz="2400" b="1" i="0" dirty="0">
                <a:solidFill>
                  <a:schemeClr val="accent3"/>
                </a:solidFill>
                <a:latin typeface="Core Mellow" panose="020F0503030302020204" pitchFamily="34" charset="0"/>
              </a:rPr>
              <a:t>Where residents have travelled to when walking, jogging or running</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6839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662274"/>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Q9. Where did you walk, jog or run in the period between January to March 2021 and in the last 3 months?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628651" y="913148"/>
            <a:ext cx="7701378" cy="103997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400" dirty="0">
                <a:solidFill>
                  <a:srgbClr val="767171"/>
                </a:solidFill>
                <a:latin typeface="Calibri" panose="020F0502020204030204" pitchFamily="34" charset="0"/>
                <a:ea typeface="+mn-ea"/>
                <a:cs typeface="Calibri" panose="020F0502020204030204" pitchFamily="34" charset="0"/>
              </a:rPr>
              <a:t>Residents who have walked, jogged or run for travel purposes ‘more’ over the last 3 months, are now more commonly doing so for various reasons such as going to the park, shops, to visit friends and family or take children to school.</a:t>
            </a:r>
          </a:p>
        </p:txBody>
      </p:sp>
      <p:sp>
        <p:nvSpPr>
          <p:cNvPr id="8" name="Rectangle: Rounded Corners 7">
            <a:extLst>
              <a:ext uri="{FF2B5EF4-FFF2-40B4-BE49-F238E27FC236}">
                <a16:creationId xmlns:a16="http://schemas.microsoft.com/office/drawing/2014/main" id="{4F556459-572A-42F3-B8A1-9F0DBD8C3532}"/>
              </a:ext>
            </a:extLst>
          </p:cNvPr>
          <p:cNvSpPr/>
          <p:nvPr/>
        </p:nvSpPr>
        <p:spPr>
          <a:xfrm>
            <a:off x="6066510" y="1553363"/>
            <a:ext cx="2279661" cy="2501103"/>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61366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0D986C42-89AB-45FB-B2ED-7212FC829F87}"/>
              </a:ext>
            </a:extLst>
          </p:cNvPr>
          <p:cNvGraphicFramePr>
            <a:graphicFrameLocks/>
          </p:cNvGraphicFramePr>
          <p:nvPr>
            <p:extLst>
              <p:ext uri="{D42A27DB-BD31-4B8C-83A1-F6EECF244321}">
                <p14:modId xmlns:p14="http://schemas.microsoft.com/office/powerpoint/2010/main" val="2738633401"/>
              </p:ext>
            </p:extLst>
          </p:nvPr>
        </p:nvGraphicFramePr>
        <p:xfrm>
          <a:off x="3534641" y="1660025"/>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33617"/>
            <a:ext cx="7886700" cy="717900"/>
          </a:xfrm>
        </p:spPr>
        <p:txBody>
          <a:bodyPr>
            <a:noAutofit/>
          </a:bodyPr>
          <a:lstStyle/>
          <a:p>
            <a:r>
              <a:rPr lang="en-GB" sz="2400" b="1" i="0" dirty="0">
                <a:solidFill>
                  <a:schemeClr val="accent3"/>
                </a:solidFill>
                <a:latin typeface="Core Mellow" panose="020F0503030302020204" pitchFamily="34" charset="0"/>
              </a:rPr>
              <a:t>Where residents have travelled to when cycling</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6839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904727"/>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Q10. Where did you cycle in the period between January to March 2021 and in the last 3 months?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628650" y="991389"/>
            <a:ext cx="7701378" cy="97414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767171"/>
                </a:solidFill>
                <a:latin typeface="Calibri" panose="020F0502020204030204" pitchFamily="34" charset="0"/>
                <a:ea typeface="+mn-ea"/>
                <a:cs typeface="Calibri" panose="020F0502020204030204" pitchFamily="34" charset="0"/>
              </a:rPr>
              <a:t>Across all 3 groups, residents most commonly cycled to shops, parks or outdoor spaces and to the homes of their family and friends.</a:t>
            </a:r>
          </a:p>
        </p:txBody>
      </p:sp>
      <p:graphicFrame>
        <p:nvGraphicFramePr>
          <p:cNvPr id="17" name="Chart 16">
            <a:extLst>
              <a:ext uri="{FF2B5EF4-FFF2-40B4-BE49-F238E27FC236}">
                <a16:creationId xmlns:a16="http://schemas.microsoft.com/office/drawing/2014/main" id="{190C234C-02ED-4349-BCFF-011A2BCCE29D}"/>
              </a:ext>
            </a:extLst>
          </p:cNvPr>
          <p:cNvGraphicFramePr>
            <a:graphicFrameLocks/>
          </p:cNvGraphicFramePr>
          <p:nvPr>
            <p:extLst>
              <p:ext uri="{D42A27DB-BD31-4B8C-83A1-F6EECF244321}">
                <p14:modId xmlns:p14="http://schemas.microsoft.com/office/powerpoint/2010/main" val="1023095281"/>
              </p:ext>
            </p:extLst>
          </p:nvPr>
        </p:nvGraphicFramePr>
        <p:xfrm>
          <a:off x="813972" y="165735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9579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33617"/>
            <a:ext cx="7886700" cy="717900"/>
          </a:xfrm>
        </p:spPr>
        <p:txBody>
          <a:bodyPr>
            <a:noAutofit/>
          </a:bodyPr>
          <a:lstStyle/>
          <a:p>
            <a:r>
              <a:rPr lang="en-GB" sz="2400" b="1" i="0" dirty="0">
                <a:solidFill>
                  <a:schemeClr val="accent3"/>
                </a:solidFill>
                <a:latin typeface="Core Mellow" panose="020F0503030302020204" pitchFamily="34" charset="0"/>
              </a:rPr>
              <a:t>Where residents have travelled to when cycling</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6839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904727"/>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Q10. Where did you cycle in the period between January to March 2021 and in the last 3 months?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628650" y="991389"/>
            <a:ext cx="7701378" cy="97414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400" dirty="0">
                <a:solidFill>
                  <a:srgbClr val="767171"/>
                </a:solidFill>
                <a:latin typeface="Calibri" panose="020F0502020204030204" pitchFamily="34" charset="0"/>
                <a:ea typeface="+mn-ea"/>
                <a:cs typeface="Calibri" panose="020F0502020204030204" pitchFamily="34" charset="0"/>
              </a:rPr>
              <a:t>Given the group sizes, the patterns here are slightly less clear when split by the change in frequency.</a:t>
            </a:r>
          </a:p>
          <a:p>
            <a:r>
              <a:rPr lang="en-GB" sz="1400" dirty="0">
                <a:solidFill>
                  <a:srgbClr val="767171"/>
                </a:solidFill>
                <a:latin typeface="Calibri" panose="020F0502020204030204" pitchFamily="34" charset="0"/>
                <a:ea typeface="+mn-ea"/>
                <a:cs typeface="Calibri" panose="020F0502020204030204" pitchFamily="34" charset="0"/>
              </a:rPr>
              <a:t>Residents who have cycled more in the last 3 months, have generally increased the variety of places they are cycling to with the shops, the park, friends and family, and work/school or college featuring.</a:t>
            </a:r>
            <a:endParaRPr lang="en-GB" sz="1050" dirty="0">
              <a:solidFill>
                <a:srgbClr val="767171"/>
              </a:solidFill>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55F8947B-65F3-427B-9DB5-05832E6ABC67}"/>
              </a:ext>
            </a:extLst>
          </p:cNvPr>
          <p:cNvPicPr>
            <a:picLocks noChangeAspect="1"/>
          </p:cNvPicPr>
          <p:nvPr/>
        </p:nvPicPr>
        <p:blipFill rotWithShape="1">
          <a:blip r:embed="rId2"/>
          <a:srcRect b="27677"/>
          <a:stretch/>
        </p:blipFill>
        <p:spPr>
          <a:xfrm>
            <a:off x="519340" y="2241014"/>
            <a:ext cx="7920000" cy="2002547"/>
          </a:xfrm>
          <a:prstGeom prst="rect">
            <a:avLst/>
          </a:prstGeom>
        </p:spPr>
      </p:pic>
      <p:sp>
        <p:nvSpPr>
          <p:cNvPr id="12" name="Rectangle: Rounded Corners 11">
            <a:extLst>
              <a:ext uri="{FF2B5EF4-FFF2-40B4-BE49-F238E27FC236}">
                <a16:creationId xmlns:a16="http://schemas.microsoft.com/office/drawing/2014/main" id="{536D6CDC-AE32-4B82-832E-52F8D14831C0}"/>
              </a:ext>
            </a:extLst>
          </p:cNvPr>
          <p:cNvSpPr/>
          <p:nvPr/>
        </p:nvSpPr>
        <p:spPr>
          <a:xfrm>
            <a:off x="6109855" y="2517613"/>
            <a:ext cx="2397424" cy="1167695"/>
          </a:xfrm>
          <a:prstGeom prst="roundRect">
            <a:avLst>
              <a:gd name="adj" fmla="val 5056"/>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a:extLst>
              <a:ext uri="{FF2B5EF4-FFF2-40B4-BE49-F238E27FC236}">
                <a16:creationId xmlns:a16="http://schemas.microsoft.com/office/drawing/2014/main" id="{97D6BC27-C619-4DFA-B22D-2FA25CFB9BCD}"/>
              </a:ext>
            </a:extLst>
          </p:cNvPr>
          <p:cNvPicPr>
            <a:picLocks noChangeAspect="1"/>
          </p:cNvPicPr>
          <p:nvPr/>
        </p:nvPicPr>
        <p:blipFill>
          <a:blip r:embed="rId3"/>
          <a:stretch>
            <a:fillRect/>
          </a:stretch>
        </p:blipFill>
        <p:spPr>
          <a:xfrm>
            <a:off x="3666475" y="4346474"/>
            <a:ext cx="2498798" cy="185995"/>
          </a:xfrm>
          <a:prstGeom prst="rect">
            <a:avLst/>
          </a:prstGeom>
        </p:spPr>
      </p:pic>
    </p:spTree>
    <p:extLst>
      <p:ext uri="{BB962C8B-B14F-4D97-AF65-F5344CB8AC3E}">
        <p14:creationId xmlns:p14="http://schemas.microsoft.com/office/powerpoint/2010/main" val="42000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Impact of active travel on residents</a:t>
            </a:r>
          </a:p>
        </p:txBody>
      </p:sp>
    </p:spTree>
    <p:extLst>
      <p:ext uri="{BB962C8B-B14F-4D97-AF65-F5344CB8AC3E}">
        <p14:creationId xmlns:p14="http://schemas.microsoft.com/office/powerpoint/2010/main" val="462896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75037"/>
            <a:ext cx="7886700" cy="717900"/>
          </a:xfrm>
        </p:spPr>
        <p:txBody>
          <a:bodyPr>
            <a:noAutofit/>
          </a:bodyPr>
          <a:lstStyle/>
          <a:p>
            <a:r>
              <a:rPr lang="en-GB" sz="2400" b="1" i="0" dirty="0">
                <a:solidFill>
                  <a:schemeClr val="accent3"/>
                </a:solidFill>
                <a:latin typeface="Core Mellow" panose="020F0503030302020204" pitchFamily="34" charset="0"/>
              </a:rPr>
              <a:t>Impact of walking, jogging and running for travel</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47821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930093"/>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Q11. How has undertaking more/the same amount of/less walking, jogging or running to travel somewhere affected you?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443328" y="540975"/>
            <a:ext cx="7886700" cy="97414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050" dirty="0">
                <a:solidFill>
                  <a:srgbClr val="767171"/>
                </a:solidFill>
                <a:latin typeface="Calibri" panose="020F0502020204030204" pitchFamily="34" charset="0"/>
                <a:ea typeface="+mn-ea"/>
                <a:cs typeface="Calibri" panose="020F0502020204030204" pitchFamily="34" charset="0"/>
              </a:rPr>
              <a:t>Encouragingly, those who have walked, jogged or run more for travel in the last 3 months have experienced a range of positive impacts as a result of doing so. This is similar for those who have done the same amount. </a:t>
            </a:r>
          </a:p>
          <a:p>
            <a:r>
              <a:rPr lang="en-GB" sz="1050" dirty="0">
                <a:solidFill>
                  <a:srgbClr val="767171"/>
                </a:solidFill>
                <a:latin typeface="Calibri" panose="020F0502020204030204" pitchFamily="34" charset="0"/>
                <a:ea typeface="+mn-ea"/>
                <a:cs typeface="Calibri" panose="020F0502020204030204" pitchFamily="34" charset="0"/>
              </a:rPr>
              <a:t>Those who have done less, generally report that it has had either a negative impact or no impact. Interestingly, over half of these residents report a positive impact on their appreciation of parks and open spaces and their attitude towards encouraging their own children/grandchildren to be active.</a:t>
            </a:r>
            <a:endParaRPr lang="en-GB" sz="800" dirty="0">
              <a:solidFill>
                <a:srgbClr val="767171"/>
              </a:solidFill>
              <a:latin typeface="Calibri" panose="020F0502020204030204" pitchFamily="34" charset="0"/>
              <a:ea typeface="+mn-ea"/>
              <a:cs typeface="Calibri" panose="020F0502020204030204" pitchFamily="34" charset="0"/>
            </a:endParaRPr>
          </a:p>
        </p:txBody>
      </p:sp>
      <p:pic>
        <p:nvPicPr>
          <p:cNvPr id="4" name="Picture 3">
            <a:extLst>
              <a:ext uri="{FF2B5EF4-FFF2-40B4-BE49-F238E27FC236}">
                <a16:creationId xmlns:a16="http://schemas.microsoft.com/office/drawing/2014/main" id="{B8BB7907-A3EE-4F37-AD71-84DF44C99952}"/>
              </a:ext>
            </a:extLst>
          </p:cNvPr>
          <p:cNvPicPr>
            <a:picLocks noChangeAspect="1"/>
          </p:cNvPicPr>
          <p:nvPr/>
        </p:nvPicPr>
        <p:blipFill>
          <a:blip r:embed="rId2"/>
          <a:stretch>
            <a:fillRect/>
          </a:stretch>
        </p:blipFill>
        <p:spPr>
          <a:xfrm>
            <a:off x="1116407" y="1515115"/>
            <a:ext cx="6836880" cy="3476450"/>
          </a:xfrm>
          <a:prstGeom prst="rect">
            <a:avLst/>
          </a:prstGeom>
        </p:spPr>
      </p:pic>
      <p:sp>
        <p:nvSpPr>
          <p:cNvPr id="9" name="Rectangle: Rounded Corners 8">
            <a:extLst>
              <a:ext uri="{FF2B5EF4-FFF2-40B4-BE49-F238E27FC236}">
                <a16:creationId xmlns:a16="http://schemas.microsoft.com/office/drawing/2014/main" id="{CAA98494-7116-4D2A-A6E3-E90BCB535346}"/>
              </a:ext>
            </a:extLst>
          </p:cNvPr>
          <p:cNvSpPr/>
          <p:nvPr/>
        </p:nvSpPr>
        <p:spPr>
          <a:xfrm>
            <a:off x="1088122" y="2422733"/>
            <a:ext cx="3220642" cy="209750"/>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97E9E05C-1C6E-4008-87FF-4830AED4BB70}"/>
              </a:ext>
            </a:extLst>
          </p:cNvPr>
          <p:cNvSpPr/>
          <p:nvPr/>
        </p:nvSpPr>
        <p:spPr>
          <a:xfrm>
            <a:off x="1088122" y="2887955"/>
            <a:ext cx="3220642" cy="209750"/>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20396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D4B793-B528-4B70-80C8-3B85907A9C79}"/>
              </a:ext>
            </a:extLst>
          </p:cNvPr>
          <p:cNvPicPr>
            <a:picLocks noChangeAspect="1"/>
          </p:cNvPicPr>
          <p:nvPr/>
        </p:nvPicPr>
        <p:blipFill>
          <a:blip r:embed="rId3"/>
          <a:stretch>
            <a:fillRect/>
          </a:stretch>
        </p:blipFill>
        <p:spPr>
          <a:xfrm>
            <a:off x="1212273" y="1554515"/>
            <a:ext cx="6724355" cy="3503376"/>
          </a:xfrm>
          <a:prstGeom prst="rect">
            <a:avLst/>
          </a:prstGeom>
        </p:spPr>
      </p:pic>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275037"/>
            <a:ext cx="7886700" cy="717900"/>
          </a:xfrm>
        </p:spPr>
        <p:txBody>
          <a:bodyPr>
            <a:noAutofit/>
          </a:bodyPr>
          <a:lstStyle/>
          <a:p>
            <a:r>
              <a:rPr lang="en-GB" sz="2400" b="1" i="0" dirty="0">
                <a:solidFill>
                  <a:schemeClr val="accent3"/>
                </a:solidFill>
                <a:latin typeface="Core Mellow" panose="020F0503030302020204" pitchFamily="34" charset="0"/>
              </a:rPr>
              <a:t>Impact of cycling for travel</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47821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35656" y="4948950"/>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Q11. How has undertaking more/the same amount of/less cycling to travel somewhere affected you?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443328" y="540975"/>
            <a:ext cx="7886700" cy="97414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050" dirty="0">
                <a:solidFill>
                  <a:srgbClr val="767171"/>
                </a:solidFill>
                <a:latin typeface="Calibri" panose="020F0502020204030204" pitchFamily="34" charset="0"/>
                <a:ea typeface="+mn-ea"/>
                <a:cs typeface="Calibri" panose="020F0502020204030204" pitchFamily="34" charset="0"/>
              </a:rPr>
              <a:t>Again, those who cycled more or maintained their levels in the last 3 months have experienced a range of positive impacts.</a:t>
            </a:r>
          </a:p>
          <a:p>
            <a:r>
              <a:rPr lang="en-GB" sz="1050" dirty="0">
                <a:solidFill>
                  <a:srgbClr val="767171"/>
                </a:solidFill>
                <a:latin typeface="Calibri" panose="020F0502020204030204" pitchFamily="34" charset="0"/>
                <a:ea typeface="+mn-ea"/>
                <a:cs typeface="Calibri" panose="020F0502020204030204" pitchFamily="34" charset="0"/>
              </a:rPr>
              <a:t>Those who have done less, generally report that it has had either a negative impact or no impact. Again, approximately half of these residents report a positive impact on their appreciation of parks and open spaces and their attitude towards encouraging their own children/grandchildren to be active.</a:t>
            </a:r>
            <a:endParaRPr lang="en-GB" sz="800" dirty="0">
              <a:solidFill>
                <a:srgbClr val="767171"/>
              </a:solidFill>
              <a:latin typeface="Calibri" panose="020F0502020204030204" pitchFamily="34" charset="0"/>
              <a:ea typeface="+mn-ea"/>
              <a:cs typeface="Calibri" panose="020F0502020204030204" pitchFamily="34" charset="0"/>
            </a:endParaRPr>
          </a:p>
        </p:txBody>
      </p:sp>
      <p:sp>
        <p:nvSpPr>
          <p:cNvPr id="9" name="Rectangle: Rounded Corners 8">
            <a:extLst>
              <a:ext uri="{FF2B5EF4-FFF2-40B4-BE49-F238E27FC236}">
                <a16:creationId xmlns:a16="http://schemas.microsoft.com/office/drawing/2014/main" id="{CAA98494-7116-4D2A-A6E3-E90BCB535346}"/>
              </a:ext>
            </a:extLst>
          </p:cNvPr>
          <p:cNvSpPr/>
          <p:nvPr/>
        </p:nvSpPr>
        <p:spPr>
          <a:xfrm>
            <a:off x="1071701" y="2191753"/>
            <a:ext cx="3264772" cy="209750"/>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97E9E05C-1C6E-4008-87FF-4830AED4BB70}"/>
              </a:ext>
            </a:extLst>
          </p:cNvPr>
          <p:cNvSpPr/>
          <p:nvPr/>
        </p:nvSpPr>
        <p:spPr>
          <a:xfrm>
            <a:off x="1071701" y="3905118"/>
            <a:ext cx="3264772" cy="252000"/>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93672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Preferred modes of transport</a:t>
            </a:r>
          </a:p>
        </p:txBody>
      </p:sp>
    </p:spTree>
    <p:extLst>
      <p:ext uri="{BB962C8B-B14F-4D97-AF65-F5344CB8AC3E}">
        <p14:creationId xmlns:p14="http://schemas.microsoft.com/office/powerpoint/2010/main" val="2179135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628650" y="133617"/>
            <a:ext cx="7886700" cy="717900"/>
          </a:xfrm>
        </p:spPr>
        <p:txBody>
          <a:bodyPr>
            <a:noAutofit/>
          </a:bodyPr>
          <a:lstStyle/>
          <a:p>
            <a:r>
              <a:rPr lang="en-GB" sz="2400" b="1" i="0" dirty="0">
                <a:solidFill>
                  <a:schemeClr val="accent3"/>
                </a:solidFill>
                <a:latin typeface="Core Mellow" panose="020F0503030302020204" pitchFamily="34" charset="0"/>
              </a:rPr>
              <a:t>Residents’ preferred modes of transport</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86839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904727"/>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Q12. What were your preferred ways of travelling to reach places before the COVID-19 pandemic and what are they now? N=146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4402821" y="1331483"/>
            <a:ext cx="3943350" cy="3611347"/>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767171"/>
                </a:solidFill>
                <a:latin typeface="Calibri" panose="020F0502020204030204" pitchFamily="34" charset="0"/>
                <a:ea typeface="+mn-ea"/>
                <a:cs typeface="Calibri" panose="020F0502020204030204" pitchFamily="34" charset="0"/>
              </a:rPr>
              <a:t>Residents attitudes towards different modes of transport have changed since the COVID-19 pandemic.</a:t>
            </a:r>
          </a:p>
          <a:p>
            <a:r>
              <a:rPr lang="en-GB" sz="1200" dirty="0">
                <a:solidFill>
                  <a:srgbClr val="767171"/>
                </a:solidFill>
                <a:latin typeface="Calibri" panose="020F0502020204030204" pitchFamily="34" charset="0"/>
                <a:ea typeface="+mn-ea"/>
                <a:cs typeface="Calibri" panose="020F0502020204030204" pitchFamily="34" charset="0"/>
              </a:rPr>
              <a:t>Encouragingly, 6 in 10 residents (61%) now prefer to travel by foot (walking) compared with 5 in 10 (47%) before the pandemic. </a:t>
            </a:r>
          </a:p>
          <a:p>
            <a:r>
              <a:rPr lang="en-GB" sz="1200" dirty="0">
                <a:solidFill>
                  <a:srgbClr val="767171"/>
                </a:solidFill>
                <a:latin typeface="Calibri" panose="020F0502020204030204" pitchFamily="34" charset="0"/>
                <a:ea typeface="+mn-ea"/>
                <a:cs typeface="Calibri" panose="020F0502020204030204" pitchFamily="34" charset="0"/>
              </a:rPr>
              <a:t>Only approximately 2 in 10 residents prefer to travel by bus (21%) or train (16%) now, compared with 4 in 10 before the pandemic (42% and 37%, respectively).</a:t>
            </a:r>
          </a:p>
          <a:p>
            <a:r>
              <a:rPr lang="en-GB" sz="1200" dirty="0">
                <a:solidFill>
                  <a:srgbClr val="767171"/>
                </a:solidFill>
                <a:latin typeface="Calibri" panose="020F0502020204030204" pitchFamily="34" charset="0"/>
                <a:ea typeface="+mn-ea"/>
                <a:cs typeface="Calibri" panose="020F0502020204030204" pitchFamily="34" charset="0"/>
              </a:rPr>
              <a:t>However, travelling by car was the most common preferred mode of transport and still is.</a:t>
            </a:r>
          </a:p>
          <a:p>
            <a:r>
              <a:rPr lang="en-GB" sz="1200" dirty="0">
                <a:solidFill>
                  <a:srgbClr val="767171"/>
                </a:solidFill>
                <a:latin typeface="Calibri" panose="020F0502020204030204" pitchFamily="34" charset="0"/>
                <a:ea typeface="+mn-ea"/>
                <a:cs typeface="Calibri" panose="020F0502020204030204" pitchFamily="34" charset="0"/>
              </a:rPr>
              <a:t>Travelling by bike is still not a preferred mode of transport for many residents.</a:t>
            </a:r>
            <a:endParaRPr lang="en-GB" sz="1000" dirty="0">
              <a:solidFill>
                <a:srgbClr val="767171"/>
              </a:solidFill>
              <a:latin typeface="Calibri" panose="020F0502020204030204" pitchFamily="34" charset="0"/>
              <a:ea typeface="+mn-ea"/>
              <a:cs typeface="Calibri" panose="020F0502020204030204" pitchFamily="34" charset="0"/>
            </a:endParaRPr>
          </a:p>
        </p:txBody>
      </p:sp>
      <p:graphicFrame>
        <p:nvGraphicFramePr>
          <p:cNvPr id="8" name="Chart 7">
            <a:extLst>
              <a:ext uri="{FF2B5EF4-FFF2-40B4-BE49-F238E27FC236}">
                <a16:creationId xmlns:a16="http://schemas.microsoft.com/office/drawing/2014/main" id="{59E4644E-30D6-468A-8783-14AE04713EAA}"/>
              </a:ext>
            </a:extLst>
          </p:cNvPr>
          <p:cNvGraphicFramePr>
            <a:graphicFrameLocks/>
          </p:cNvGraphicFramePr>
          <p:nvPr>
            <p:extLst>
              <p:ext uri="{D42A27DB-BD31-4B8C-83A1-F6EECF244321}">
                <p14:modId xmlns:p14="http://schemas.microsoft.com/office/powerpoint/2010/main" val="466977657"/>
              </p:ext>
            </p:extLst>
          </p:nvPr>
        </p:nvGraphicFramePr>
        <p:xfrm>
          <a:off x="797829" y="1308448"/>
          <a:ext cx="3604992" cy="31646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9843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Perceptions about active travel</a:t>
            </a:r>
          </a:p>
        </p:txBody>
      </p:sp>
    </p:spTree>
    <p:extLst>
      <p:ext uri="{BB962C8B-B14F-4D97-AF65-F5344CB8AC3E}">
        <p14:creationId xmlns:p14="http://schemas.microsoft.com/office/powerpoint/2010/main" val="1141397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89" y="-47489"/>
            <a:ext cx="8415251" cy="753137"/>
          </a:xfrm>
        </p:spPr>
        <p:txBody>
          <a:bodyPr>
            <a:normAutofit/>
          </a:bodyPr>
          <a:lstStyle/>
          <a:p>
            <a:r>
              <a:rPr lang="en-GB" sz="2600" b="1" i="0" dirty="0">
                <a:solidFill>
                  <a:schemeClr val="accent3"/>
                </a:solidFill>
                <a:latin typeface="Core Mellow" panose="020F0503030302020204" pitchFamily="34" charset="0"/>
              </a:rPr>
              <a:t>Motivators of active travel</a:t>
            </a:r>
          </a:p>
        </p:txBody>
      </p:sp>
      <p:sp>
        <p:nvSpPr>
          <p:cNvPr id="3" name="Content Placeholder 2"/>
          <p:cNvSpPr>
            <a:spLocks noGrp="1"/>
          </p:cNvSpPr>
          <p:nvPr>
            <p:ph idx="1"/>
          </p:nvPr>
        </p:nvSpPr>
        <p:spPr>
          <a:xfrm>
            <a:off x="362989" y="942971"/>
            <a:ext cx="8315188" cy="1665712"/>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Being physically active is important for over 7 in 10 (76%) residents, and over 6 in 10 (64%) enjoy active travel.</a:t>
            </a:r>
          </a:p>
          <a:p>
            <a:pPr lvl="1">
              <a:lnSpc>
                <a:spcPct val="80000"/>
              </a:lnSpc>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More active community residents (24%) strongly disagree (providing a score of 0-2) that they enjoy walking, jogging or running for leisure compared with non active community residents (9%). In addition, fewer active community residents (29%) strongly agree (providing a score of 8-10) that being physically active is important to them compared with non active community residents (54%).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Encouragingly, over 7 in 10 (73%) of residents believe individuals have a responsibility to make greener transport choices in their daily lives, and 5 in 10 (51%) think they need to undertake active travel more to benefit the environment.</a:t>
            </a:r>
          </a:p>
          <a:p>
            <a:pPr>
              <a:lnSpc>
                <a:spcPct val="80000"/>
              </a:lnSpc>
            </a:pPr>
            <a:endParaRPr lang="en-GB" sz="1200" dirty="0">
              <a:solidFill>
                <a:srgbClr val="767171"/>
              </a:solidFill>
              <a:latin typeface="Calibri" panose="020F0502020204030204" pitchFamily="34" charset="0"/>
              <a:ea typeface="+mn-ea"/>
              <a:cs typeface="Calibri" panose="020F0502020204030204" pitchFamily="34" charset="0"/>
            </a:endParaRPr>
          </a:p>
        </p:txBody>
      </p:sp>
      <p:cxnSp>
        <p:nvCxnSpPr>
          <p:cNvPr id="4" name="Straight Connector 3"/>
          <p:cNvCxnSpPr>
            <a:cxnSpLocks/>
          </p:cNvCxnSpPr>
          <p:nvPr/>
        </p:nvCxnSpPr>
        <p:spPr>
          <a:xfrm flipV="1">
            <a:off x="452582" y="680866"/>
            <a:ext cx="8062768"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2" name="TextBox 11">
            <a:extLst>
              <a:ext uri="{FF2B5EF4-FFF2-40B4-BE49-F238E27FC236}">
                <a16:creationId xmlns:a16="http://schemas.microsoft.com/office/drawing/2014/main" id="{DEB51609-7797-49E2-BF8E-9669C67E1909}"/>
              </a:ext>
            </a:extLst>
          </p:cNvPr>
          <p:cNvSpPr txBox="1"/>
          <p:nvPr/>
        </p:nvSpPr>
        <p:spPr>
          <a:xfrm>
            <a:off x="8078879" y="2051041"/>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graphicFrame>
        <p:nvGraphicFramePr>
          <p:cNvPr id="18" name="Chart 17">
            <a:extLst>
              <a:ext uri="{FF2B5EF4-FFF2-40B4-BE49-F238E27FC236}">
                <a16:creationId xmlns:a16="http://schemas.microsoft.com/office/drawing/2014/main" id="{D80A7FAD-7E46-4059-9F08-382D66FBB752}"/>
              </a:ext>
            </a:extLst>
          </p:cNvPr>
          <p:cNvGraphicFramePr>
            <a:graphicFrameLocks/>
          </p:cNvGraphicFramePr>
          <p:nvPr/>
        </p:nvGraphicFramePr>
        <p:xfrm>
          <a:off x="622300" y="2298652"/>
          <a:ext cx="7899400" cy="2714625"/>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a:extLst>
              <a:ext uri="{FF2B5EF4-FFF2-40B4-BE49-F238E27FC236}">
                <a16:creationId xmlns:a16="http://schemas.microsoft.com/office/drawing/2014/main" id="{FE88248A-0231-4D25-85AF-26FEF78262DD}"/>
              </a:ext>
            </a:extLst>
          </p:cNvPr>
          <p:cNvSpPr txBox="1"/>
          <p:nvPr/>
        </p:nvSpPr>
        <p:spPr>
          <a:xfrm>
            <a:off x="0" y="4897861"/>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Q13. To what extent do you agree or disagree with the following statements about walking, jogging, running or cycling to travel somewhere? </a:t>
            </a:r>
          </a:p>
        </p:txBody>
      </p:sp>
      <p:sp>
        <p:nvSpPr>
          <p:cNvPr id="20" name="Rectangle: Rounded Corners 19">
            <a:extLst>
              <a:ext uri="{FF2B5EF4-FFF2-40B4-BE49-F238E27FC236}">
                <a16:creationId xmlns:a16="http://schemas.microsoft.com/office/drawing/2014/main" id="{1D1BC544-1B1B-4CBF-B485-3CA8EF30C40E}"/>
              </a:ext>
            </a:extLst>
          </p:cNvPr>
          <p:cNvSpPr/>
          <p:nvPr/>
        </p:nvSpPr>
        <p:spPr>
          <a:xfrm>
            <a:off x="622300" y="2451150"/>
            <a:ext cx="8055879" cy="382993"/>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A739E4E7-4B69-41DB-8437-5016D40C4E77}"/>
              </a:ext>
            </a:extLst>
          </p:cNvPr>
          <p:cNvSpPr/>
          <p:nvPr/>
        </p:nvSpPr>
        <p:spPr>
          <a:xfrm>
            <a:off x="622300" y="2896010"/>
            <a:ext cx="8055879" cy="382993"/>
          </a:xfrm>
          <a:prstGeom prst="roundRect">
            <a:avLst>
              <a:gd name="adj" fmla="val 5056"/>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6F915C6C-04E6-451F-A8B2-345FC80F5142}"/>
              </a:ext>
            </a:extLst>
          </p:cNvPr>
          <p:cNvSpPr/>
          <p:nvPr/>
        </p:nvSpPr>
        <p:spPr>
          <a:xfrm>
            <a:off x="622299" y="3330403"/>
            <a:ext cx="8055879" cy="382993"/>
          </a:xfrm>
          <a:prstGeom prst="roundRect">
            <a:avLst>
              <a:gd name="adj" fmla="val 8882"/>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Rounded Corners 22">
            <a:extLst>
              <a:ext uri="{FF2B5EF4-FFF2-40B4-BE49-F238E27FC236}">
                <a16:creationId xmlns:a16="http://schemas.microsoft.com/office/drawing/2014/main" id="{49756DAD-FC1E-4A03-A469-839459F90929}"/>
              </a:ext>
            </a:extLst>
          </p:cNvPr>
          <p:cNvSpPr/>
          <p:nvPr/>
        </p:nvSpPr>
        <p:spPr>
          <a:xfrm>
            <a:off x="622298" y="3782579"/>
            <a:ext cx="8055879" cy="396000"/>
          </a:xfrm>
          <a:prstGeom prst="roundRect">
            <a:avLst>
              <a:gd name="adj" fmla="val 5056"/>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24146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89" y="-155065"/>
            <a:ext cx="8415251" cy="753137"/>
          </a:xfrm>
        </p:spPr>
        <p:txBody>
          <a:bodyPr>
            <a:normAutofit/>
          </a:bodyPr>
          <a:lstStyle/>
          <a:p>
            <a:r>
              <a:rPr lang="en-GB" sz="2600" b="1" i="0" dirty="0">
                <a:solidFill>
                  <a:schemeClr val="accent3"/>
                </a:solidFill>
                <a:latin typeface="Core Mellow" panose="020F0503030302020204" pitchFamily="34" charset="0"/>
              </a:rPr>
              <a:t>Barriers to active travel</a:t>
            </a:r>
          </a:p>
        </p:txBody>
      </p:sp>
      <p:sp>
        <p:nvSpPr>
          <p:cNvPr id="3" name="Content Placeholder 2"/>
          <p:cNvSpPr>
            <a:spLocks noGrp="1"/>
          </p:cNvSpPr>
          <p:nvPr>
            <p:ph idx="1"/>
          </p:nvPr>
        </p:nvSpPr>
        <p:spPr>
          <a:xfrm>
            <a:off x="362988" y="636437"/>
            <a:ext cx="8289176" cy="1890389"/>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Almost 8 in 10 (77%) residents agree that convenience is the main factor when considering how they travel to reach places. Over 7 in 10 (75%) agree that they are more likely to actively travel when the weather is better.</a:t>
            </a:r>
          </a:p>
          <a:p>
            <a:pPr>
              <a:lnSpc>
                <a:spcPct val="80000"/>
              </a:lnSpc>
              <a:spcAft>
                <a:spcPts val="300"/>
              </a:spcAft>
            </a:pPr>
            <a:r>
              <a:rPr lang="en-GB" sz="1200" dirty="0">
                <a:solidFill>
                  <a:srgbClr val="767171"/>
                </a:solidFill>
                <a:latin typeface="Calibri" panose="020F0502020204030204" pitchFamily="34" charset="0"/>
                <a:ea typeface="+mn-ea"/>
                <a:cs typeface="Calibri" panose="020F0502020204030204" pitchFamily="34" charset="0"/>
              </a:rPr>
              <a:t>Interestingly, over 5 in 10 (56%) residents agree that they lack confidence on a bike. </a:t>
            </a:r>
          </a:p>
          <a:p>
            <a:pPr lvl="1">
              <a:lnSpc>
                <a:spcPct val="80000"/>
              </a:lnSpc>
              <a:spcBef>
                <a:spcPts val="300"/>
              </a:spcBef>
              <a:spcAft>
                <a:spcPts val="300"/>
              </a:spcAft>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More females (45%) strongly agree (providing a score between 8-10) than males (25%).</a:t>
            </a:r>
          </a:p>
          <a:p>
            <a:pPr>
              <a:lnSpc>
                <a:spcPct val="80000"/>
              </a:lnSpc>
              <a:spcAft>
                <a:spcPts val="300"/>
              </a:spcAft>
            </a:pPr>
            <a:r>
              <a:rPr lang="en-GB" sz="1200" dirty="0">
                <a:solidFill>
                  <a:srgbClr val="767171"/>
                </a:solidFill>
                <a:latin typeface="Calibri" panose="020F0502020204030204" pitchFamily="34" charset="0"/>
                <a:ea typeface="+mn-ea"/>
                <a:cs typeface="Calibri" panose="020F0502020204030204" pitchFamily="34" charset="0"/>
              </a:rPr>
              <a:t>4 in 10 (43%) residents agree they are not motivated to undertake active travel.</a:t>
            </a:r>
          </a:p>
          <a:p>
            <a:pPr lvl="1">
              <a:lnSpc>
                <a:spcPct val="80000"/>
              </a:lnSpc>
              <a:spcBef>
                <a:spcPts val="300"/>
              </a:spcBef>
              <a:spcAft>
                <a:spcPts val="300"/>
              </a:spcAft>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More active community residents (36%) strongly agree (providing a score between 8-10) compared with non active community residents (19%). </a:t>
            </a:r>
          </a:p>
          <a:p>
            <a:pPr marL="225425" lvl="1" indent="-225425">
              <a:lnSpc>
                <a:spcPct val="80000"/>
              </a:lnSpc>
              <a:spcAft>
                <a:spcPts val="300"/>
              </a:spcAft>
              <a:buFont typeface="Arial" panose="020B0604020202020204" pitchFamily="34" charset="0"/>
              <a:buChar char="•"/>
            </a:pPr>
            <a:r>
              <a:rPr lang="en-GB" sz="1200" dirty="0">
                <a:solidFill>
                  <a:srgbClr val="767171"/>
                </a:solidFill>
                <a:latin typeface="Calibri" panose="020F0502020204030204" pitchFamily="34" charset="0"/>
                <a:ea typeface="+mn-ea"/>
                <a:cs typeface="Calibri" panose="020F0502020204030204" pitchFamily="34" charset="0"/>
              </a:rPr>
              <a:t>Over 2 in 10 (23%) residents agree that nothing would encourage them to undertake active travel (although some do currently actively travel whilst others have health problems which prevent them).</a:t>
            </a:r>
            <a:endParaRPr lang="en-GB" sz="1400" dirty="0">
              <a:solidFill>
                <a:srgbClr val="767171"/>
              </a:solidFill>
              <a:latin typeface="Calibri" panose="020F0502020204030204" pitchFamily="34" charset="0"/>
              <a:ea typeface="+mn-ea"/>
              <a:cs typeface="Calibri" panose="020F0502020204030204" pitchFamily="34" charset="0"/>
            </a:endParaRPr>
          </a:p>
        </p:txBody>
      </p:sp>
      <p:cxnSp>
        <p:nvCxnSpPr>
          <p:cNvPr id="4" name="Straight Connector 3"/>
          <p:cNvCxnSpPr>
            <a:cxnSpLocks/>
          </p:cNvCxnSpPr>
          <p:nvPr/>
        </p:nvCxnSpPr>
        <p:spPr>
          <a:xfrm flipV="1">
            <a:off x="452582" y="573290"/>
            <a:ext cx="8062768"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83803AA7-2F3C-4C4C-BE28-6D9DBB68BEB9}"/>
              </a:ext>
            </a:extLst>
          </p:cNvPr>
          <p:cNvSpPr txBox="1"/>
          <p:nvPr/>
        </p:nvSpPr>
        <p:spPr>
          <a:xfrm>
            <a:off x="0" y="4945643"/>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Q13. To what extent do you agree or disagree with the following statements about walking, jogging, running or cycling to travel somewhere? </a:t>
            </a:r>
          </a:p>
        </p:txBody>
      </p:sp>
      <p:sp>
        <p:nvSpPr>
          <p:cNvPr id="12" name="TextBox 11">
            <a:extLst>
              <a:ext uri="{FF2B5EF4-FFF2-40B4-BE49-F238E27FC236}">
                <a16:creationId xmlns:a16="http://schemas.microsoft.com/office/drawing/2014/main" id="{DEB51609-7797-49E2-BF8E-9669C67E1909}"/>
              </a:ext>
            </a:extLst>
          </p:cNvPr>
          <p:cNvSpPr txBox="1"/>
          <p:nvPr/>
        </p:nvSpPr>
        <p:spPr>
          <a:xfrm>
            <a:off x="8341769" y="2170078"/>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graphicFrame>
        <p:nvGraphicFramePr>
          <p:cNvPr id="7" name="Chart 6">
            <a:extLst>
              <a:ext uri="{FF2B5EF4-FFF2-40B4-BE49-F238E27FC236}">
                <a16:creationId xmlns:a16="http://schemas.microsoft.com/office/drawing/2014/main" id="{500826CE-2720-4169-9586-89DCE56C783A}"/>
              </a:ext>
            </a:extLst>
          </p:cNvPr>
          <p:cNvGraphicFramePr>
            <a:graphicFrameLocks/>
          </p:cNvGraphicFramePr>
          <p:nvPr/>
        </p:nvGraphicFramePr>
        <p:xfrm>
          <a:off x="99891" y="2570188"/>
          <a:ext cx="8775167" cy="2423643"/>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Rounded Corners 7">
            <a:extLst>
              <a:ext uri="{FF2B5EF4-FFF2-40B4-BE49-F238E27FC236}">
                <a16:creationId xmlns:a16="http://schemas.microsoft.com/office/drawing/2014/main" id="{8CDF0053-B78C-48D8-8523-42708E5C6BFC}"/>
              </a:ext>
            </a:extLst>
          </p:cNvPr>
          <p:cNvSpPr/>
          <p:nvPr/>
        </p:nvSpPr>
        <p:spPr>
          <a:xfrm>
            <a:off x="452582" y="2587305"/>
            <a:ext cx="8422476" cy="470940"/>
          </a:xfrm>
          <a:prstGeom prst="roundRect">
            <a:avLst>
              <a:gd name="adj" fmla="val 8882"/>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Rounded Corners 8">
            <a:extLst>
              <a:ext uri="{FF2B5EF4-FFF2-40B4-BE49-F238E27FC236}">
                <a16:creationId xmlns:a16="http://schemas.microsoft.com/office/drawing/2014/main" id="{07C93907-941A-425F-AD24-6F5EC400750C}"/>
              </a:ext>
            </a:extLst>
          </p:cNvPr>
          <p:cNvSpPr/>
          <p:nvPr/>
        </p:nvSpPr>
        <p:spPr>
          <a:xfrm>
            <a:off x="452582" y="3339067"/>
            <a:ext cx="8422476" cy="230832"/>
          </a:xfrm>
          <a:prstGeom prst="roundRect">
            <a:avLst>
              <a:gd name="adj" fmla="val 8882"/>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Rounded Corners 9">
            <a:extLst>
              <a:ext uri="{FF2B5EF4-FFF2-40B4-BE49-F238E27FC236}">
                <a16:creationId xmlns:a16="http://schemas.microsoft.com/office/drawing/2014/main" id="{AF3B7C59-D983-49E9-8744-8763D1714FB7}"/>
              </a:ext>
            </a:extLst>
          </p:cNvPr>
          <p:cNvSpPr/>
          <p:nvPr/>
        </p:nvSpPr>
        <p:spPr>
          <a:xfrm>
            <a:off x="452582" y="3845712"/>
            <a:ext cx="8422476" cy="230832"/>
          </a:xfrm>
          <a:prstGeom prst="roundRect">
            <a:avLst>
              <a:gd name="adj" fmla="val 8882"/>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FB4F4FCD-4B7F-48D2-AE57-59067BB49A28}"/>
              </a:ext>
            </a:extLst>
          </p:cNvPr>
          <p:cNvSpPr/>
          <p:nvPr/>
        </p:nvSpPr>
        <p:spPr>
          <a:xfrm>
            <a:off x="452582" y="4595988"/>
            <a:ext cx="8422476" cy="230832"/>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80467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89" y="-47489"/>
            <a:ext cx="8415251" cy="753137"/>
          </a:xfrm>
        </p:spPr>
        <p:txBody>
          <a:bodyPr>
            <a:normAutofit/>
          </a:bodyPr>
          <a:lstStyle/>
          <a:p>
            <a:r>
              <a:rPr lang="en-GB" sz="2600" b="1" i="0" dirty="0">
                <a:solidFill>
                  <a:schemeClr val="accent3"/>
                </a:solidFill>
                <a:latin typeface="Core Mellow" panose="020F0503030302020204" pitchFamily="34" charset="0"/>
              </a:rPr>
              <a:t>Infrastructure for active travel</a:t>
            </a:r>
          </a:p>
        </p:txBody>
      </p:sp>
      <p:sp>
        <p:nvSpPr>
          <p:cNvPr id="3" name="Content Placeholder 2"/>
          <p:cNvSpPr>
            <a:spLocks noGrp="1"/>
          </p:cNvSpPr>
          <p:nvPr>
            <p:ph idx="1"/>
          </p:nvPr>
        </p:nvSpPr>
        <p:spPr>
          <a:xfrm>
            <a:off x="451196" y="967044"/>
            <a:ext cx="7782087" cy="1142492"/>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Over 7 in 10 (71%) residents agree that improving the walking and cycling environment should be a priority in Doncaster.</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Over 6 in 10 (65%) residents agree that roads in Doncaster are too dangerous to cycling and over 5 in 10 (54%) residents agree that pavements and walking environments in Doncaster are inadequate.</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Just under 5 in 10 (49%) residents agree that public transport networks in Doncaster are fit for purpose.</a:t>
            </a:r>
          </a:p>
        </p:txBody>
      </p:sp>
      <p:cxnSp>
        <p:nvCxnSpPr>
          <p:cNvPr id="4" name="Straight Connector 3"/>
          <p:cNvCxnSpPr>
            <a:cxnSpLocks/>
          </p:cNvCxnSpPr>
          <p:nvPr/>
        </p:nvCxnSpPr>
        <p:spPr>
          <a:xfrm flipV="1">
            <a:off x="452582" y="680866"/>
            <a:ext cx="8062768"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2" name="TextBox 11">
            <a:extLst>
              <a:ext uri="{FF2B5EF4-FFF2-40B4-BE49-F238E27FC236}">
                <a16:creationId xmlns:a16="http://schemas.microsoft.com/office/drawing/2014/main" id="{DEB51609-7797-49E2-BF8E-9669C67E1909}"/>
              </a:ext>
            </a:extLst>
          </p:cNvPr>
          <p:cNvSpPr txBox="1"/>
          <p:nvPr/>
        </p:nvSpPr>
        <p:spPr>
          <a:xfrm>
            <a:off x="8078879" y="2198215"/>
            <a:ext cx="872942" cy="400110"/>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agreeing</a:t>
            </a:r>
          </a:p>
        </p:txBody>
      </p:sp>
      <p:graphicFrame>
        <p:nvGraphicFramePr>
          <p:cNvPr id="7" name="Chart 6">
            <a:extLst>
              <a:ext uri="{FF2B5EF4-FFF2-40B4-BE49-F238E27FC236}">
                <a16:creationId xmlns:a16="http://schemas.microsoft.com/office/drawing/2014/main" id="{8C710A46-1475-4201-8F2C-AC91BAAA8E13}"/>
              </a:ext>
            </a:extLst>
          </p:cNvPr>
          <p:cNvGraphicFramePr>
            <a:graphicFrameLocks/>
          </p:cNvGraphicFramePr>
          <p:nvPr/>
        </p:nvGraphicFramePr>
        <p:xfrm>
          <a:off x="452582" y="2420471"/>
          <a:ext cx="8062768" cy="231247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ACF84210-CA10-4C24-BF6D-2C61B691F4FC}"/>
              </a:ext>
            </a:extLst>
          </p:cNvPr>
          <p:cNvSpPr txBox="1"/>
          <p:nvPr/>
        </p:nvSpPr>
        <p:spPr>
          <a:xfrm>
            <a:off x="0" y="4897861"/>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Q13. To what extent do you agree or disagree with the following statements about walking, jogging, running or cycling to travel somewhere? </a:t>
            </a:r>
          </a:p>
        </p:txBody>
      </p:sp>
      <p:sp>
        <p:nvSpPr>
          <p:cNvPr id="9" name="Rectangle: Rounded Corners 8">
            <a:extLst>
              <a:ext uri="{FF2B5EF4-FFF2-40B4-BE49-F238E27FC236}">
                <a16:creationId xmlns:a16="http://schemas.microsoft.com/office/drawing/2014/main" id="{CBB150D0-D1B7-4660-98A3-BEA99D957221}"/>
              </a:ext>
            </a:extLst>
          </p:cNvPr>
          <p:cNvSpPr/>
          <p:nvPr/>
        </p:nvSpPr>
        <p:spPr>
          <a:xfrm>
            <a:off x="451196" y="2565944"/>
            <a:ext cx="8325658" cy="417879"/>
          </a:xfrm>
          <a:prstGeom prst="roundRect">
            <a:avLst>
              <a:gd name="adj" fmla="val 8882"/>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Rounded Corners 9">
            <a:extLst>
              <a:ext uri="{FF2B5EF4-FFF2-40B4-BE49-F238E27FC236}">
                <a16:creationId xmlns:a16="http://schemas.microsoft.com/office/drawing/2014/main" id="{763015FF-210C-4C6C-AC69-AD939567FEB2}"/>
              </a:ext>
            </a:extLst>
          </p:cNvPr>
          <p:cNvSpPr/>
          <p:nvPr/>
        </p:nvSpPr>
        <p:spPr>
          <a:xfrm>
            <a:off x="452582" y="3031396"/>
            <a:ext cx="8325658" cy="848406"/>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F077D3FF-FA92-4B70-8063-0C3659FF4DC1}"/>
              </a:ext>
            </a:extLst>
          </p:cNvPr>
          <p:cNvSpPr/>
          <p:nvPr/>
        </p:nvSpPr>
        <p:spPr>
          <a:xfrm>
            <a:off x="452582" y="3968820"/>
            <a:ext cx="8325658" cy="417879"/>
          </a:xfrm>
          <a:prstGeom prst="roundRect">
            <a:avLst>
              <a:gd name="adj" fmla="val 8882"/>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12266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Future plans</a:t>
            </a:r>
          </a:p>
        </p:txBody>
      </p:sp>
    </p:spTree>
    <p:extLst>
      <p:ext uri="{BB962C8B-B14F-4D97-AF65-F5344CB8AC3E}">
        <p14:creationId xmlns:p14="http://schemas.microsoft.com/office/powerpoint/2010/main" val="799390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a:xfrm>
            <a:off x="459471" y="-28176"/>
            <a:ext cx="8477060" cy="717900"/>
          </a:xfrm>
        </p:spPr>
        <p:txBody>
          <a:bodyPr>
            <a:noAutofit/>
          </a:bodyPr>
          <a:lstStyle/>
          <a:p>
            <a:r>
              <a:rPr lang="en-GB" sz="2400" b="1" i="0" dirty="0">
                <a:solidFill>
                  <a:schemeClr val="accent3"/>
                </a:solidFill>
                <a:latin typeface="Core Mellow" panose="020F0503030302020204" pitchFamily="34" charset="0"/>
              </a:rPr>
              <a:t>Residents’ plans for active travel and leisure/sport</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0" y="680716"/>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82296" y="4904727"/>
            <a:ext cx="9308592" cy="3693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Q14. In the next 3 months, do you intend to do any of the following? N=146 </a:t>
            </a:r>
          </a:p>
          <a:p>
            <a:pPr algn="ct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1" name="Content Placeholder 2">
            <a:extLst>
              <a:ext uri="{FF2B5EF4-FFF2-40B4-BE49-F238E27FC236}">
                <a16:creationId xmlns:a16="http://schemas.microsoft.com/office/drawing/2014/main" id="{80498909-CDF2-4781-9FAB-00BE2E6A3BF6}"/>
              </a:ext>
            </a:extLst>
          </p:cNvPr>
          <p:cNvSpPr txBox="1">
            <a:spLocks/>
          </p:cNvSpPr>
          <p:nvPr/>
        </p:nvSpPr>
        <p:spPr>
          <a:xfrm>
            <a:off x="459471" y="830681"/>
            <a:ext cx="7886699" cy="2060754"/>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767171"/>
                </a:solidFill>
                <a:latin typeface="Calibri" panose="020F0502020204030204" pitchFamily="34" charset="0"/>
                <a:ea typeface="+mn-ea"/>
                <a:cs typeface="Calibri" panose="020F0502020204030204" pitchFamily="34" charset="0"/>
              </a:rPr>
              <a:t>Residents are overwhelmingly more likely to walk, jog or run for active travel or leisure in the next 3 months than they are to cycle reflecting their previous habits.</a:t>
            </a:r>
          </a:p>
          <a:p>
            <a:r>
              <a:rPr lang="en-GB" sz="1200" dirty="0">
                <a:solidFill>
                  <a:srgbClr val="767171"/>
                </a:solidFill>
                <a:latin typeface="Calibri" panose="020F0502020204030204" pitchFamily="34" charset="0"/>
                <a:ea typeface="+mn-ea"/>
                <a:cs typeface="Calibri" panose="020F0502020204030204" pitchFamily="34" charset="0"/>
              </a:rPr>
              <a:t>Despite a high proportion of residents definitely or possibly planning to undertake a walk, jog or run for active travel of leisure purposes, more residents in activity communities do not intend to do these things:</a:t>
            </a:r>
          </a:p>
          <a:p>
            <a:pPr lvl="1">
              <a:lnSpc>
                <a:spcPct val="80000"/>
              </a:lnSpc>
              <a:spcBef>
                <a:spcPts val="0"/>
              </a:spcBef>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22% of active community residents do not intend to undertake a short walk, jog or run for travel compared with 7% of non active community residents.</a:t>
            </a:r>
          </a:p>
          <a:p>
            <a:pPr lvl="1">
              <a:lnSpc>
                <a:spcPct val="80000"/>
              </a:lnSpc>
              <a:spcBef>
                <a:spcPts val="0"/>
              </a:spcBef>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35% of active community residents do not intend to undertake a longer walk, jog or run for travel compared with 19%.</a:t>
            </a:r>
          </a:p>
          <a:p>
            <a:pPr lvl="1">
              <a:lnSpc>
                <a:spcPct val="80000"/>
              </a:lnSpc>
              <a:spcBef>
                <a:spcPts val="0"/>
              </a:spcBef>
              <a:buFont typeface="Calibri" panose="020F0502020204030204" pitchFamily="34" charset="0"/>
              <a:buChar char="-"/>
            </a:pPr>
            <a:r>
              <a:rPr lang="en-GB" sz="1000" dirty="0">
                <a:solidFill>
                  <a:srgbClr val="767171"/>
                </a:solidFill>
                <a:latin typeface="Calibri" panose="020F0502020204030204" pitchFamily="34" charset="0"/>
                <a:ea typeface="+mn-ea"/>
                <a:cs typeface="Calibri" panose="020F0502020204030204" pitchFamily="34" charset="0"/>
              </a:rPr>
              <a:t>26% of active community residents do not intend to walk, jog or run for leisure compared with 11%.</a:t>
            </a:r>
            <a:endParaRPr lang="en-GB" sz="1200" dirty="0">
              <a:solidFill>
                <a:srgbClr val="767171"/>
              </a:solidFill>
              <a:latin typeface="Calibri" panose="020F0502020204030204" pitchFamily="34" charset="0"/>
              <a:ea typeface="+mn-ea"/>
              <a:cs typeface="Calibri" panose="020F0502020204030204" pitchFamily="34" charset="0"/>
            </a:endParaRPr>
          </a:p>
        </p:txBody>
      </p:sp>
      <p:graphicFrame>
        <p:nvGraphicFramePr>
          <p:cNvPr id="9" name="Chart 8">
            <a:extLst>
              <a:ext uri="{FF2B5EF4-FFF2-40B4-BE49-F238E27FC236}">
                <a16:creationId xmlns:a16="http://schemas.microsoft.com/office/drawing/2014/main" id="{6EA86FEE-1EF6-4A7B-89E7-611A118C7E97}"/>
              </a:ext>
            </a:extLst>
          </p:cNvPr>
          <p:cNvGraphicFramePr>
            <a:graphicFrameLocks/>
          </p:cNvGraphicFramePr>
          <p:nvPr>
            <p:extLst>
              <p:ext uri="{D42A27DB-BD31-4B8C-83A1-F6EECF244321}">
                <p14:modId xmlns:p14="http://schemas.microsoft.com/office/powerpoint/2010/main" val="2388363772"/>
              </p:ext>
            </p:extLst>
          </p:nvPr>
        </p:nvGraphicFramePr>
        <p:xfrm>
          <a:off x="628649" y="2751556"/>
          <a:ext cx="7717522" cy="206075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94F45640-2677-48AA-A7AD-202DAB0FF4D5}"/>
              </a:ext>
            </a:extLst>
          </p:cNvPr>
          <p:cNvSpPr txBox="1"/>
          <p:nvPr/>
        </p:nvSpPr>
        <p:spPr>
          <a:xfrm>
            <a:off x="7861887" y="2382140"/>
            <a:ext cx="872942" cy="553998"/>
          </a:xfrm>
          <a:prstGeom prst="rect">
            <a:avLst/>
          </a:prstGeom>
          <a:noFill/>
        </p:spPr>
        <p:txBody>
          <a:bodyPr wrap="square" rtlCol="0">
            <a:spAutoFit/>
          </a:bodyPr>
          <a:lstStyle/>
          <a:p>
            <a:r>
              <a:rPr lang="en-GB" sz="1000" b="1" dirty="0">
                <a:latin typeface="Calibri" panose="020F0502020204030204" pitchFamily="34" charset="0"/>
                <a:cs typeface="Calibri" panose="020F0502020204030204" pitchFamily="34" charset="0"/>
              </a:rPr>
              <a:t>Proportion planning to do activity</a:t>
            </a:r>
          </a:p>
        </p:txBody>
      </p:sp>
    </p:spTree>
    <p:extLst>
      <p:ext uri="{BB962C8B-B14F-4D97-AF65-F5344CB8AC3E}">
        <p14:creationId xmlns:p14="http://schemas.microsoft.com/office/powerpoint/2010/main" val="418512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Key insights</a:t>
            </a:r>
          </a:p>
        </p:txBody>
      </p:sp>
    </p:spTree>
    <p:extLst>
      <p:ext uri="{BB962C8B-B14F-4D97-AF65-F5344CB8AC3E}">
        <p14:creationId xmlns:p14="http://schemas.microsoft.com/office/powerpoint/2010/main" val="4130272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So, what does this mean?</a:t>
            </a:r>
          </a:p>
        </p:txBody>
      </p:sp>
      <p:sp>
        <p:nvSpPr>
          <p:cNvPr id="3" name="Content Placeholder 2"/>
          <p:cNvSpPr>
            <a:spLocks noGrp="1"/>
          </p:cNvSpPr>
          <p:nvPr>
            <p:ph idx="1"/>
          </p:nvPr>
        </p:nvSpPr>
        <p:spPr>
          <a:xfrm>
            <a:off x="544452" y="902325"/>
            <a:ext cx="7970898" cy="3807837"/>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Residents in Doncaster are more likely to walk, jog or run for both active travel and leisure than they are to cycle. Levels of active travel have remained similar to those reported in august last year.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Most residents have a positive attitude towards being physically active – but not all. They agree it is important to them, they enjoy it and they also think that individuals have a responsibility to make greener transport choices in their daily lives. However, residents from active communities enjoy it less, it is less important to them and they are less motivated to do it.</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In the last 3 months, almost 3 in 10 residents have increased the amount of walking, jogging or running they have done to travel, which was mainly to help them keep fit and healthy and because they enjoy it. Encouragingly, there was a greater increase amongst active community residents. However, over 8 in 10 residents have undertaken no cycling for travel since January 2021. The main reasons for this are because residents do not own or have access to a bike; because of health concerns, illness or disability; or because they are unable to ride a bike.</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Residents have most commonly actively travelled in the last 3 months to go to the shops, visit a park or outdoor space, or visit the homes of their friends and families. These trends were also the same for the period between January to March 2021, but fewer residents reported doing so. Residents who have increased their active travel in the last 3 months are now undertaking active travel for a wider variety of reasons than those who have maintained their activity or those who have reduced it. For example, they are now also undertaking more active travel to go to the shop, get to work or school/college, and to take their children to school more so than those who have maintained their active travel levels or those who are doing less. These changes align with changes to COVID-19 restrictions. Active travel to parks has also increased, which reflects the increase in parks usage seen in the previous survey. Encouragingly, this supports the findings that residents commonly travel by foot.</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138498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So, what does this mean?</a:t>
            </a:r>
          </a:p>
        </p:txBody>
      </p:sp>
      <p:sp>
        <p:nvSpPr>
          <p:cNvPr id="3" name="Content Placeholder 2"/>
          <p:cNvSpPr>
            <a:spLocks noGrp="1"/>
          </p:cNvSpPr>
          <p:nvPr>
            <p:ph idx="1"/>
          </p:nvPr>
        </p:nvSpPr>
        <p:spPr>
          <a:xfrm>
            <a:off x="544452" y="902325"/>
            <a:ext cx="7970898" cy="3512372"/>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Residents who have increased or maintained the amount of active travel in the last 3 months report a range of positive impacts. Whereas residents who have undertaken less, report more negative impacts. However, residents who have done less report a positive impact on their appreciation of parks and open spaces, and their attitude towards encouraging their own children/grandchildren to be active – this suggests that their reduction in active travel has highlighted some of the benefits they have missed out on.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Encouragingly, more residents prefer to travel by foot now than they did prior to the pandemic, which is reflected in their plans for travelling by foot the future. They are less likely to state the bus or train but their views on travelling by car are unchanged. This suggests it is those who use public transport primarily account for this change. Convenience and the distance residents sometimes travel prevent them from actively travelling.</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Although there was a greater increase in the proportion of active community residents who had undertaken walking, jogging or running to travel somewhere in the last 3 months, more of these residents do not intend to do so in the future than non active community residents. This suggests that more needs to be done with these groups to encourage them to engage in active travel.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Travelling by bike is still only a preferred method of transport for a minority of residents, which is also reflected in their plans for travelling by bike in the future. Ownership or access to a bike, and having the ability to ride a bike are barriers for some residents. However, over 6 in 10 also agree that the roads in Doncaster are too dangerous for cycling, and 7 in 10 agree that improvements to the walking and cycling environment should be a priority. These findings suggest that overcoming these challenges may encourage more people to cycle for travel. </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626747678"/>
      </p:ext>
    </p:extLst>
  </p:cSld>
  <p:clrMapOvr>
    <a:masterClrMapping/>
  </p:clrMapOvr>
</p:sld>
</file>

<file path=ppt/theme/theme1.xml><?xml version="1.0" encoding="utf-8"?>
<a:theme xmlns:a="http://schemas.openxmlformats.org/drawingml/2006/main" name="1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oncaster colou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008D3B"/>
    </a:accent5>
    <a:accent6>
      <a:srgbClr val="99BE8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Doncaster colou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008D3B"/>
    </a:accent5>
    <a:accent6>
      <a:srgbClr val="99BE8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Doncaster colou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008D3B"/>
    </a:accent5>
    <a:accent6>
      <a:srgbClr val="99BE8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Doncaster colou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008D3B"/>
    </a:accent5>
    <a:accent6>
      <a:srgbClr val="99BE8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Doncaster colou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008D3B"/>
    </a:accent5>
    <a:accent6>
      <a:srgbClr val="99BE8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F445715E4A324CB4F78C2C04A9E80F" ma:contentTypeVersion="15" ma:contentTypeDescription="Create a new document." ma:contentTypeScope="" ma:versionID="7af71a49a25809d1bf7d5cb7d6c24785">
  <xsd:schema xmlns:xsd="http://www.w3.org/2001/XMLSchema" xmlns:xs="http://www.w3.org/2001/XMLSchema" xmlns:p="http://schemas.microsoft.com/office/2006/metadata/properties" xmlns:ns2="a1c8b9fa-367e-4056-b339-4ecc6c3ff8ff" xmlns:ns3="7b70a978-4add-40a1-9fb8-0df12ed3c428" targetNamespace="http://schemas.microsoft.com/office/2006/metadata/properties" ma:root="true" ma:fieldsID="2218d8b077b48ecc8cb0362e6f3571cd" ns2:_="" ns3:_="">
    <xsd:import namespace="a1c8b9fa-367e-4056-b339-4ecc6c3ff8ff"/>
    <xsd:import namespace="7b70a978-4add-40a1-9fb8-0df12ed3c42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8b9fa-367e-4056-b339-4ecc6c3ff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c40f8d-8524-4845-a2fc-30090feebe3d"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70a978-4add-40a1-9fb8-0df12ed3c42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dbc63d2-0d9c-48d0-9a60-2087520337f9}" ma:internalName="TaxCatchAll" ma:showField="CatchAllData" ma:web="7b70a978-4add-40a1-9fb8-0df12ed3c42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c8b9fa-367e-4056-b339-4ecc6c3ff8ff">
      <Terms xmlns="http://schemas.microsoft.com/office/infopath/2007/PartnerControls"/>
    </lcf76f155ced4ddcb4097134ff3c332f>
    <TaxCatchAll xmlns="7b70a978-4add-40a1-9fb8-0df12ed3c428" xsi:nil="true"/>
  </documentManagement>
</p:properties>
</file>

<file path=customXml/itemProps1.xml><?xml version="1.0" encoding="utf-8"?>
<ds:datastoreItem xmlns:ds="http://schemas.openxmlformats.org/officeDocument/2006/customXml" ds:itemID="{46038EA1-096C-416A-B436-4EB62EC59D8C}"/>
</file>

<file path=customXml/itemProps2.xml><?xml version="1.0" encoding="utf-8"?>
<ds:datastoreItem xmlns:ds="http://schemas.openxmlformats.org/officeDocument/2006/customXml" ds:itemID="{ED3718CB-EBCF-4A53-8AEC-9382532C2558}"/>
</file>

<file path=customXml/itemProps3.xml><?xml version="1.0" encoding="utf-8"?>
<ds:datastoreItem xmlns:ds="http://schemas.openxmlformats.org/officeDocument/2006/customXml" ds:itemID="{B9068A01-B536-424D-AE3C-DFFE6FC08FE7}"/>
</file>

<file path=docProps/app.xml><?xml version="1.0" encoding="utf-8"?>
<Properties xmlns="http://schemas.openxmlformats.org/officeDocument/2006/extended-properties" xmlns:vt="http://schemas.openxmlformats.org/officeDocument/2006/docPropsVTypes">
  <Template/>
  <TotalTime>0</TotalTime>
  <Words>3532</Words>
  <Application>Microsoft Office PowerPoint</Application>
  <PresentationFormat>On-screen Show (16:9)</PresentationFormat>
  <Paragraphs>257</Paragraphs>
  <Slides>35</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35</vt:i4>
      </vt:variant>
    </vt:vector>
  </HeadingPairs>
  <TitlesOfParts>
    <vt:vector size="44" baseType="lpstr">
      <vt:lpstr>.AppleSystemUIFont</vt:lpstr>
      <vt:lpstr>Arial</vt:lpstr>
      <vt:lpstr>Calibri</vt:lpstr>
      <vt:lpstr>Core Mellow</vt:lpstr>
      <vt:lpstr>Open Sans</vt:lpstr>
      <vt:lpstr>Open Sans Semibold</vt:lpstr>
      <vt:lpstr>Playfair Display</vt:lpstr>
      <vt:lpstr>1_Office Theme</vt:lpstr>
      <vt:lpstr>2_Office Theme</vt:lpstr>
      <vt:lpstr>PowerPoint Presentation</vt:lpstr>
      <vt:lpstr>Contents</vt:lpstr>
      <vt:lpstr>PowerPoint Presentation</vt:lpstr>
      <vt:lpstr>Demographics of respondents</vt:lpstr>
      <vt:lpstr>Demographics of respondents</vt:lpstr>
      <vt:lpstr>PowerPoint Presentation</vt:lpstr>
      <vt:lpstr>Residents’ active travel in the last 3 months</vt:lpstr>
      <vt:lpstr>Comparing active travel over the last 3 months with the period January to March 2021</vt:lpstr>
      <vt:lpstr>PowerPoint Presentation</vt:lpstr>
      <vt:lpstr>What influenced residents to maintain or increase walking, jogging or running for travel?</vt:lpstr>
      <vt:lpstr>What influenced residents to decrease walking, jogging or running for travel?</vt:lpstr>
      <vt:lpstr>Why have some residents undertaken no walking, jogging or running for travel since January 2021?</vt:lpstr>
      <vt:lpstr>PowerPoint Presentation</vt:lpstr>
      <vt:lpstr>What influenced residents to maintain or increase cycling for travel?</vt:lpstr>
      <vt:lpstr>What influenced residents to decrease cycling for travel?</vt:lpstr>
      <vt:lpstr>Why have some residents undertaken no cycling for travel since January 2021?</vt:lpstr>
      <vt:lpstr>PowerPoint Presentation</vt:lpstr>
      <vt:lpstr>Where residents have travelled to when walking, jogging or running</vt:lpstr>
      <vt:lpstr>Where residents have travelled to when walking, jogging or running</vt:lpstr>
      <vt:lpstr>Where residents have travelled to when cycling</vt:lpstr>
      <vt:lpstr>Where residents have travelled to when cycling</vt:lpstr>
      <vt:lpstr>PowerPoint Presentation</vt:lpstr>
      <vt:lpstr>Impact of walking, jogging and running for travel</vt:lpstr>
      <vt:lpstr>Impact of cycling for travel</vt:lpstr>
      <vt:lpstr>PowerPoint Presentation</vt:lpstr>
      <vt:lpstr>Residents’ preferred modes of transport</vt:lpstr>
      <vt:lpstr>PowerPoint Presentation</vt:lpstr>
      <vt:lpstr>Motivators of active travel</vt:lpstr>
      <vt:lpstr>Barriers to active travel</vt:lpstr>
      <vt:lpstr>Infrastructure for active travel</vt:lpstr>
      <vt:lpstr>PowerPoint Presentation</vt:lpstr>
      <vt:lpstr>Residents’ plans for active travel and leisure/sport</vt:lpstr>
      <vt:lpstr>PowerPoint Presentation</vt:lpstr>
      <vt:lpstr>So, what does this mean?</vt:lpstr>
      <vt:lpstr>So, what does this mean?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Hitesh Patel</dc:creator>
  <cp:lastModifiedBy>Sarah Leonardi</cp:lastModifiedBy>
  <cp:revision>1315</cp:revision>
  <cp:lastPrinted>2020-03-11T13:40:28Z</cp:lastPrinted>
  <dcterms:created xsi:type="dcterms:W3CDTF">2016-07-29T12:22:32Z</dcterms:created>
  <dcterms:modified xsi:type="dcterms:W3CDTF">2021-08-02T18:16:05Z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0x01010048935D3E380A824487F9FD825E8C0EF6</vt:lpwstr>
  </property>
</Properties>
</file>