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s/slide16.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s/slide15.xml" ContentType="application/vnd.openxmlformats-officedocument.presentationml.slide+xml"/>
  <Override PartName="/ppt/slides/slide12.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11.xml" ContentType="application/vnd.openxmlformats-officedocument.presentationml.slide+xml"/>
  <Override PartName="/ppt/slides/slide21.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5.xml" ContentType="application/vnd.openxmlformats-officedocument.presentationml.slideLayout+xml"/>
  <Override PartName="/ppt/slideLayouts/slideLayout24.xml" ContentType="application/vnd.openxmlformats-officedocument.presentationml.slideLayout+xml"/>
  <Override PartName="/ppt/slideLayouts/slideLayout22.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26.xml" ContentType="application/vnd.openxmlformats-officedocument.presentationml.slideLayout+xml"/>
  <Override PartName="/ppt/slideLayouts/slideLayout23.xml" ContentType="application/vnd.openxmlformats-officedocument.presentationml.slideLayout+xml"/>
  <Override PartName="/ppt/slideLayouts/slideLayout28.xml" ContentType="application/vnd.openxmlformats-officedocument.presentationml.slideLayout+xml"/>
  <Override PartName="/ppt/slideLayouts/slideLayout27.xml" ContentType="application/vnd.openxmlformats-officedocument.presentationml.slideLayou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Layouts/slideLayout30.xml" ContentType="application/vnd.openxmlformats-officedocument.presentationml.slideLayout+xml"/>
  <Override PartName="/ppt/slideLayouts/slideLayout34.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slideLayouts/slideLayout37.xml" ContentType="application/vnd.openxmlformats-officedocument.presentationml.slideLayout+xml"/>
  <Override PartName="/ppt/slideLayouts/slideLayout29.xml" ContentType="application/vnd.openxmlformats-officedocument.presentationml.slideLayout+xml"/>
  <Override PartName="/ppt/slideLayouts/slideLayout31.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handoutMasters/handoutMaster1.xml" ContentType="application/vnd.openxmlformats-officedocument.presentationml.handoutMaster+xml"/>
  <Override PartName="/ppt/charts/style11.xml" ContentType="application/vnd.ms-office.chartstyle+xml"/>
  <Override PartName="/ppt/commentAuthors.xml" ContentType="application/vnd.openxmlformats-officedocument.presentationml.commentAuthors+xml"/>
  <Override PartName="/ppt/theme/themeOverride2.xml" ContentType="application/vnd.openxmlformats-officedocument.themeOverride+xml"/>
  <Override PartName="/ppt/charts/colors4.xml" ContentType="application/vnd.ms-office.chartcolorstyle+xml"/>
  <Override PartName="/ppt/charts/style4.xml" ContentType="application/vnd.ms-office.chartstyle+xml"/>
  <Override PartName="/ppt/charts/chart4.xml" ContentType="application/vnd.openxmlformats-officedocument.drawingml.chart+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Masters/notesMaster1.xml" ContentType="application/vnd.openxmlformats-officedocument.presentationml.notesMaster+xml"/>
  <Override PartName="/ppt/theme/themeOverride4.xml" ContentType="application/vnd.openxmlformats-officedocument.themeOverride+xml"/>
  <Override PartName="/ppt/charts/colors6.xml" ContentType="application/vnd.ms-office.chartcolorstyle+xml"/>
  <Override PartName="/ppt/charts/style6.xml" ContentType="application/vnd.ms-office.chartstyle+xml"/>
  <Override PartName="/ppt/charts/chart6.xml" ContentType="application/vnd.openxmlformats-officedocument.drawingml.chart+xml"/>
  <Override PartName="/ppt/theme/themeOverride3.xml" ContentType="application/vnd.openxmlformats-officedocument.themeOverride+xml"/>
  <Override PartName="/ppt/charts/colors3.xml" ContentType="application/vnd.ms-office.chartcolorstyle+xml"/>
  <Override PartName="/ppt/charts/style3.xml" ContentType="application/vnd.ms-office.chartstyle+xml"/>
  <Override PartName="/ppt/charts/chart3.xml" ContentType="application/vnd.openxmlformats-officedocument.drawingml.chart+xml"/>
  <Override PartName="/ppt/charts/chart1.xml" ContentType="application/vnd.openxmlformats-officedocument.drawingml.chart+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olors2.xml" ContentType="application/vnd.ms-office.chartcolorstyle+xml"/>
  <Override PartName="/ppt/charts/style2.xml" ContentType="application/vnd.ms-office.chartstyle+xml"/>
  <Override PartName="/ppt/charts/chart2.xml" ContentType="application/vnd.openxmlformats-officedocument.drawingml.chart+xml"/>
  <Override PartName="/ppt/charts/chart7.xml" ContentType="application/vnd.openxmlformats-officedocument.drawingml.chart+xml"/>
  <Override PartName="/ppt/charts/colors7.xml" ContentType="application/vnd.ms-office.chartcolorstyle+xml"/>
  <Override PartName="/ppt/charts/chart13.xml" ContentType="application/vnd.openxmlformats-officedocument.drawingml.chart+xml"/>
  <Override PartName="/ppt/charts/colors12.xml" ContentType="application/vnd.ms-office.chartcolorstyle+xml"/>
  <Override PartName="/ppt/charts/style12.xml" ContentType="application/vnd.ms-office.chartstyle+xml"/>
  <Override PartName="/ppt/charts/chart12.xml" ContentType="application/vnd.openxmlformats-officedocument.drawingml.chart+xml"/>
  <Override PartName="/ppt/charts/style7.xml" ContentType="application/vnd.ms-office.chartstyle+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theme/themeOverride9.xml" ContentType="application/vnd.openxmlformats-officedocument.themeOverride+xml"/>
  <Override PartName="/ppt/charts/colors14.xml" ContentType="application/vnd.ms-office.chartcolorstyle+xml"/>
  <Override PartName="/ppt/charts/style14.xml" ContentType="application/vnd.ms-office.chartstyle+xml"/>
  <Override PartName="/ppt/charts/chart11.xml" ContentType="application/vnd.openxmlformats-officedocument.drawingml.chart+xml"/>
  <Override PartName="/ppt/charts/colors11.xml" ContentType="application/vnd.ms-office.chartcolorstyle+xml"/>
  <Override PartName="/ppt/theme/themeOverride8.xml" ContentType="application/vnd.openxmlformats-officedocument.themeOverride+xml"/>
  <Override PartName="/ppt/charts/colors8.xml" ContentType="application/vnd.ms-office.chartcolorstyle+xml"/>
  <Override PartName="/ppt/charts/style8.xml" ContentType="application/vnd.ms-office.chartstyle+xml"/>
  <Override PartName="/ppt/charts/chart8.xml" ContentType="application/vnd.openxmlformats-officedocument.drawingml.chart+xml"/>
  <Override PartName="/ppt/theme/themeOverride5.xml" ContentType="application/vnd.openxmlformats-officedocument.themeOverride+xml"/>
  <Override PartName="/ppt/charts/chart9.xml" ContentType="application/vnd.openxmlformats-officedocument.drawingml.chart+xml"/>
  <Override PartName="/ppt/theme/themeOverride6.xml" ContentType="application/vnd.openxmlformats-officedocument.themeOverride+xml"/>
  <Override PartName="/ppt/charts/colors9.xml" ContentType="application/vnd.ms-office.chartcolorstyle+xml"/>
  <Override PartName="/ppt/charts/style9.xml" ContentType="application/vnd.ms-office.chartstyle+xml"/>
  <Override PartName="/ppt/charts/style10.xml" ContentType="application/vnd.ms-office.chartstyle+xml"/>
  <Override PartName="/ppt/charts/colors10.xml" ContentType="application/vnd.ms-office.chartcolorstyle+xml"/>
  <Override PartName="/ppt/charts/chart10.xml" ContentType="application/vnd.openxmlformats-officedocument.drawingml.chart+xml"/>
  <Override PartName="/ppt/theme/themeOverride7.xml" ContentType="application/vnd.openxmlformats-officedocument.themeOverr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3" r:id="rId1"/>
    <p:sldMasterId id="2147483699" r:id="rId2"/>
  </p:sldMasterIdLst>
  <p:notesMasterIdLst>
    <p:notesMasterId r:id="rId24"/>
  </p:notesMasterIdLst>
  <p:handoutMasterIdLst>
    <p:handoutMasterId r:id="rId25"/>
  </p:handoutMasterIdLst>
  <p:sldIdLst>
    <p:sldId id="412" r:id="rId3"/>
    <p:sldId id="586" r:id="rId4"/>
    <p:sldId id="671" r:id="rId5"/>
    <p:sldId id="532" r:id="rId6"/>
    <p:sldId id="533" r:id="rId7"/>
    <p:sldId id="678" r:id="rId8"/>
    <p:sldId id="613" r:id="rId9"/>
    <p:sldId id="654" r:id="rId10"/>
    <p:sldId id="668" r:id="rId11"/>
    <p:sldId id="676" r:id="rId12"/>
    <p:sldId id="658" r:id="rId13"/>
    <p:sldId id="675" r:id="rId14"/>
    <p:sldId id="659" r:id="rId15"/>
    <p:sldId id="679" r:id="rId16"/>
    <p:sldId id="661" r:id="rId17"/>
    <p:sldId id="667" r:id="rId18"/>
    <p:sldId id="680" r:id="rId19"/>
    <p:sldId id="672" r:id="rId20"/>
    <p:sldId id="677" r:id="rId21"/>
    <p:sldId id="660" r:id="rId22"/>
    <p:sldId id="596" r:id="rId23"/>
  </p:sldIdLst>
  <p:sldSz cx="9144000" cy="5143500" type="screen16x9"/>
  <p:notesSz cx="6797675" cy="9926638"/>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Sophie Spong" initials="SS" lastIdx="8" clrIdx="6">
    <p:extLst>
      <p:ext uri="{19B8F6BF-5375-455C-9EA6-DF929625EA0E}">
        <p15:presenceInfo xmlns:p15="http://schemas.microsoft.com/office/powerpoint/2012/main" userId="S-1-5-21-1207424383-2107809566-1107051310-3675" providerId="AD"/>
      </p:ext>
    </p:extLst>
  </p:cmAuthor>
  <p:cmAuthor id="1" name="Abigail Diamond" initials="AD" lastIdx="4" clrIdx="0"/>
  <p:cmAuthor id="8" name="Rachael Archer" initials="RA" lastIdx="10" clrIdx="7">
    <p:extLst>
      <p:ext uri="{19B8F6BF-5375-455C-9EA6-DF929625EA0E}">
        <p15:presenceInfo xmlns:p15="http://schemas.microsoft.com/office/powerpoint/2012/main" userId="S-1-5-21-1207424383-2107809566-1107051310-4778" providerId="AD"/>
      </p:ext>
    </p:extLst>
  </p:cmAuthor>
  <p:cmAuthor id="2" name="pantelis solomon" initials="ps" lastIdx="1" clrIdx="1"/>
  <p:cmAuthor id="9" name="Arifa Choudhoury" initials="AC" lastIdx="10" clrIdx="8">
    <p:extLst>
      <p:ext uri="{19B8F6BF-5375-455C-9EA6-DF929625EA0E}">
        <p15:presenceInfo xmlns:p15="http://schemas.microsoft.com/office/powerpoint/2012/main" userId="S::Arifa.Choudhoury@cfe.org.uk::8c0dc443-3680-4c3e-a486-98f05b9c7361" providerId="AD"/>
      </p:ext>
    </p:extLst>
  </p:cmAuthor>
  <p:cmAuthor id="3" name="pantelis solomon" initials="ps [2]" lastIdx="1" clrIdx="2"/>
  <p:cmAuthor id="10" name="Sarah Leonardi" initials="SL" lastIdx="5" clrIdx="9">
    <p:extLst>
      <p:ext uri="{19B8F6BF-5375-455C-9EA6-DF929625EA0E}">
        <p15:presenceInfo xmlns:p15="http://schemas.microsoft.com/office/powerpoint/2012/main" userId="Sarah Leonardi" providerId="None"/>
      </p:ext>
    </p:extLst>
  </p:cmAuthor>
  <p:cmAuthor id="4" name="pantelis solomon" initials="ps [3]" lastIdx="1" clrIdx="3"/>
  <p:cmAuthor id="5" name="pantelis solomon" initials="ps [4]" lastIdx="1" clrIdx="4"/>
  <p:cmAuthor id="6" name="Rebecca Steer" initials="RS" lastIdx="3" clrIdx="5">
    <p:extLst>
      <p:ext uri="{19B8F6BF-5375-455C-9EA6-DF929625EA0E}">
        <p15:presenceInfo xmlns:p15="http://schemas.microsoft.com/office/powerpoint/2012/main" userId="S-1-5-21-1207424383-2107809566-1107051310-514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7171"/>
    <a:srgbClr val="000000"/>
    <a:srgbClr val="C4AAD2"/>
    <a:srgbClr val="D5C3DF"/>
    <a:srgbClr val="69C4CE"/>
    <a:srgbClr val="6D2A62"/>
    <a:srgbClr val="F16A1F"/>
    <a:srgbClr val="F5935D"/>
    <a:srgbClr val="E45A0E"/>
    <a:srgbClr val="D1530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23" autoAdjust="0"/>
    <p:restoredTop sz="97843" autoAdjust="0"/>
  </p:normalViewPr>
  <p:slideViewPr>
    <p:cSldViewPr snapToGrid="0" snapToObjects="1" showGuides="1">
      <p:cViewPr varScale="1">
        <p:scale>
          <a:sx n="97" d="100"/>
          <a:sy n="97" d="100"/>
        </p:scale>
        <p:origin x="732" y="78"/>
      </p:cViewPr>
      <p:guideLst>
        <p:guide orient="horz" pos="1620"/>
        <p:guide pos="2880"/>
      </p:guideLst>
    </p:cSldViewPr>
  </p:slideViewPr>
  <p:outlineViewPr>
    <p:cViewPr>
      <p:scale>
        <a:sx n="33" d="100"/>
        <a:sy n="33" d="100"/>
      </p:scale>
      <p:origin x="0" y="-5094"/>
    </p:cViewPr>
  </p:outlineViewPr>
  <p:notesTextViewPr>
    <p:cViewPr>
      <p:scale>
        <a:sx n="3" d="2"/>
        <a:sy n="3" d="2"/>
      </p:scale>
      <p:origin x="0" y="0"/>
    </p:cViewPr>
  </p:notesTextViewPr>
  <p:sorterViewPr>
    <p:cViewPr>
      <p:scale>
        <a:sx n="100" d="100"/>
        <a:sy n="100" d="100"/>
      </p:scale>
      <p:origin x="0" y="-2256"/>
    </p:cViewPr>
  </p:sorterViewPr>
  <p:notesViewPr>
    <p:cSldViewPr snapToGrid="0" snapToObjects="1">
      <p:cViewPr varScale="1">
        <p:scale>
          <a:sx n="52" d="100"/>
          <a:sy n="52" d="100"/>
        </p:scale>
        <p:origin x="2958"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33" Type="http://schemas.openxmlformats.org/officeDocument/2006/relationships/customXml" Target="../customXml/item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32" Type="http://schemas.openxmlformats.org/officeDocument/2006/relationships/customXml" Target="../customXml/item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customXml" Target="../customXml/item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CFE-DC\Projects\Research%20&amp;%20Evaluation\Doncaster%20-%20LDP%20evaluation\6.%20Reporting\Residential%20panel%203%202021\analysis%20for%20survey%203.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4.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file:///\\CFE-DC\Projects\Research%20&amp;%20Evaluation\Doncaster%20-%20LDP%20evaluation\5.%20Fieldwork\5.%20Residents%20Panel\Surveys\Survey%203\analysis%20for%20survey%203.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5.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6.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7.xlsx"/></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FE-DC\Projects\Research%20&amp;%20Evaluation\Doncaster%20-%20LDP%20evaluation\5.%20Fieldwork\5.%20Residents%20Panel\Surveys\Survey%203\analysis%20for%20survey%203.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CFE-DC\Projects\Research%20&amp;%20Evaluation\Doncaster%20-%20LDP%20evaluation\5.%20Fieldwork\5.%20Residents%20Panel\Surveys\Survey%203\analysis%20for%20survey%203.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package" Target="../embeddings/Microsoft_Excel_Worksheet9.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stacked"/>
        <c:varyColors val="0"/>
        <c:ser>
          <c:idx val="0"/>
          <c:order val="0"/>
          <c:spPr>
            <a:solidFill>
              <a:srgbClr val="6D2A6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rps_3_q1!$L$19:$Q$19</c:f>
              <c:strCache>
                <c:ptCount val="6"/>
                <c:pt idx="0">
                  <c:v>0 days</c:v>
                </c:pt>
                <c:pt idx="1">
                  <c:v>1 day</c:v>
                </c:pt>
                <c:pt idx="2">
                  <c:v>2-3 days</c:v>
                </c:pt>
                <c:pt idx="3">
                  <c:v>4-5 days</c:v>
                </c:pt>
                <c:pt idx="4">
                  <c:v>6-7 days</c:v>
                </c:pt>
                <c:pt idx="5">
                  <c:v>Don't know</c:v>
                </c:pt>
              </c:strCache>
            </c:strRef>
          </c:cat>
          <c:val>
            <c:numRef>
              <c:f>rps_3_q1!$L$20:$Q$20</c:f>
              <c:numCache>
                <c:formatCode>0%</c:formatCode>
                <c:ptCount val="6"/>
                <c:pt idx="0">
                  <c:v>0.19879518072289154</c:v>
                </c:pt>
                <c:pt idx="1">
                  <c:v>0.13855421686746988</c:v>
                </c:pt>
                <c:pt idx="2">
                  <c:v>0.30120481927710846</c:v>
                </c:pt>
                <c:pt idx="3">
                  <c:v>0.19277108433734941</c:v>
                </c:pt>
                <c:pt idx="4">
                  <c:v>0.13855421686746988</c:v>
                </c:pt>
                <c:pt idx="5">
                  <c:v>3.0120481927710843E-2</c:v>
                </c:pt>
              </c:numCache>
            </c:numRef>
          </c:val>
          <c:extLst>
            <c:ext xmlns:c16="http://schemas.microsoft.com/office/drawing/2014/chart" uri="{C3380CC4-5D6E-409C-BE32-E72D297353CC}">
              <c16:uniqueId val="{00000000-A0BC-4451-BEDC-A868827318C8}"/>
            </c:ext>
          </c:extLst>
        </c:ser>
        <c:dLbls>
          <c:showLegendKey val="0"/>
          <c:showVal val="0"/>
          <c:showCatName val="0"/>
          <c:showSerName val="0"/>
          <c:showPercent val="0"/>
          <c:showBubbleSize val="0"/>
        </c:dLbls>
        <c:gapWidth val="50"/>
        <c:overlap val="100"/>
        <c:axId val="414400608"/>
        <c:axId val="414394728"/>
      </c:barChart>
      <c:catAx>
        <c:axId val="4144006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414394728"/>
        <c:crosses val="autoZero"/>
        <c:auto val="1"/>
        <c:lblAlgn val="ctr"/>
        <c:lblOffset val="100"/>
        <c:noMultiLvlLbl val="0"/>
      </c:catAx>
      <c:valAx>
        <c:axId val="414394728"/>
        <c:scaling>
          <c:orientation val="minMax"/>
        </c:scaling>
        <c:delete val="1"/>
        <c:axPos val="t"/>
        <c:numFmt formatCode="0%" sourceLinked="1"/>
        <c:majorTickMark val="none"/>
        <c:minorTickMark val="none"/>
        <c:tickLblPos val="nextTo"/>
        <c:crossAx val="4144006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1306560883227992"/>
          <c:y val="6.1647347424461561E-2"/>
          <c:w val="0.46569008160778086"/>
          <c:h val="0.89585710079858683"/>
        </c:manualLayout>
      </c:layout>
      <c:barChart>
        <c:barDir val="bar"/>
        <c:grouping val="clustered"/>
        <c:varyColors val="0"/>
        <c:ser>
          <c:idx val="0"/>
          <c:order val="0"/>
          <c:spPr>
            <a:solidFill>
              <a:srgbClr val="6D2A62"/>
            </a:solidFill>
            <a:ln>
              <a:noFill/>
            </a:ln>
            <a:effectLst/>
          </c:spPr>
          <c:invertIfNegative val="0"/>
          <c:dLbls>
            <c:dLbl>
              <c:idx val="4"/>
              <c:layout>
                <c:manualLayout>
                  <c:x val="-5.5586122603775399E-2"/>
                  <c:y val="8.3466518760744648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94DD-495B-B370-42EE69BAE99D}"/>
                </c:ext>
              </c:extLst>
            </c:dLbl>
            <c:spPr>
              <a:noFill/>
              <a:ln>
                <a:noFill/>
              </a:ln>
              <a:effectLst/>
            </c:spPr>
            <c:txPr>
              <a:bodyPr rot="0" spcFirstLastPara="1" vertOverflow="ellipsis" vert="horz" wrap="square" anchor="ctr" anchorCtr="1"/>
              <a:lstStyle/>
              <a:p>
                <a:pPr>
                  <a:defRPr sz="8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rps_3_q2!$J$5:$J$9</c:f>
              <c:strCache>
                <c:ptCount val="5"/>
                <c:pt idx="0">
                  <c:v>I did more physical activity during the second national lockdown than during the summer</c:v>
                </c:pt>
                <c:pt idx="1">
                  <c:v>I did the same amount of physical activity during the second national lockdown than during the summer</c:v>
                </c:pt>
                <c:pt idx="2">
                  <c:v>I did less physical activity during the second national lockdown than during the summer</c:v>
                </c:pt>
                <c:pt idx="3">
                  <c:v>I did no physical activity during the second national lockdown or during the summer</c:v>
                </c:pt>
                <c:pt idx="4">
                  <c:v>I don’t know</c:v>
                </c:pt>
              </c:strCache>
            </c:strRef>
          </c:cat>
          <c:val>
            <c:numRef>
              <c:f>rps_3_q2!$K$5:$K$9</c:f>
              <c:numCache>
                <c:formatCode>0%</c:formatCode>
                <c:ptCount val="5"/>
                <c:pt idx="0">
                  <c:v>0.18</c:v>
                </c:pt>
                <c:pt idx="1">
                  <c:v>0.247</c:v>
                </c:pt>
                <c:pt idx="2">
                  <c:v>0.45</c:v>
                </c:pt>
                <c:pt idx="3">
                  <c:v>7.8E-2</c:v>
                </c:pt>
                <c:pt idx="4">
                  <c:v>4.8000000000000001E-2</c:v>
                </c:pt>
              </c:numCache>
            </c:numRef>
          </c:val>
          <c:extLst>
            <c:ext xmlns:c16="http://schemas.microsoft.com/office/drawing/2014/chart" uri="{C3380CC4-5D6E-409C-BE32-E72D297353CC}">
              <c16:uniqueId val="{00000000-94DD-495B-B370-42EE69BAE99D}"/>
            </c:ext>
          </c:extLst>
        </c:ser>
        <c:dLbls>
          <c:dLblPos val="outEnd"/>
          <c:showLegendKey val="0"/>
          <c:showVal val="1"/>
          <c:showCatName val="0"/>
          <c:showSerName val="0"/>
          <c:showPercent val="0"/>
          <c:showBubbleSize val="0"/>
        </c:dLbls>
        <c:gapWidth val="60"/>
        <c:axId val="843521752"/>
        <c:axId val="843525672"/>
      </c:barChart>
      <c:catAx>
        <c:axId val="843521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843525672"/>
        <c:crosses val="autoZero"/>
        <c:auto val="1"/>
        <c:lblAlgn val="ctr"/>
        <c:lblOffset val="100"/>
        <c:noMultiLvlLbl val="0"/>
      </c:catAx>
      <c:valAx>
        <c:axId val="843525672"/>
        <c:scaling>
          <c:orientation val="minMax"/>
          <c:max val="0.5"/>
        </c:scaling>
        <c:delete val="1"/>
        <c:axPos val="t"/>
        <c:numFmt formatCode="0%" sourceLinked="1"/>
        <c:majorTickMark val="out"/>
        <c:minorTickMark val="none"/>
        <c:tickLblPos val="nextTo"/>
        <c:crossAx val="84352175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chemeClr val="tx1">
              <a:lumMod val="95000"/>
              <a:lumOff val="5000"/>
            </a:schemeClr>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795351725637729"/>
          <c:y val="3.9172790949543054E-2"/>
          <c:w val="0.53159368767529613"/>
          <c:h val="0.82508124861917376"/>
        </c:manualLayout>
      </c:layout>
      <c:barChart>
        <c:barDir val="bar"/>
        <c:grouping val="clustered"/>
        <c:varyColors val="0"/>
        <c:ser>
          <c:idx val="1"/>
          <c:order val="0"/>
          <c:tx>
            <c:strRef>
              <c:f>rps_3_q3!$H$23</c:f>
              <c:strCache>
                <c:ptCount val="1"/>
                <c:pt idx="0">
                  <c:v>Those who did more physical activity</c:v>
                </c:pt>
              </c:strCache>
            </c:strRef>
          </c:tx>
          <c:spPr>
            <a:solidFill>
              <a:srgbClr val="6D2A62"/>
            </a:solidFill>
            <a:ln>
              <a:noFill/>
            </a:ln>
            <a:effectLst/>
          </c:spPr>
          <c:invertIfNegative val="0"/>
          <c:dLbls>
            <c:dLbl>
              <c:idx val="0"/>
              <c:layout>
                <c:manualLayout>
                  <c:x val="-3.8681483267683963E-3"/>
                  <c:y val="3.2019160265502879E-7"/>
                </c:manualLayout>
              </c:layout>
              <c:spPr>
                <a:noFill/>
                <a:ln>
                  <a:noFill/>
                </a:ln>
                <a:effectLst/>
              </c:spPr>
              <c:txPr>
                <a:bodyPr rot="0" spcFirstLastPara="1" vertOverflow="ellipsis" vert="horz" wrap="square" lIns="38100" tIns="19050" rIns="38100" bIns="19050" anchor="ctr" anchorCtr="0">
                  <a:spAutoFit/>
                </a:bodyPr>
                <a:lstStyle/>
                <a:p>
                  <a:pPr algn="ctr" rtl="0">
                    <a:defRPr lang="en-US" sz="900" b="1"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F5A4-45C3-A147-27ACA731065B}"/>
                </c:ext>
              </c:extLst>
            </c:dLbl>
            <c:dLbl>
              <c:idx val="1"/>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6-F5A4-45C3-A147-27ACA731065B}"/>
                </c:ext>
              </c:extLst>
            </c:dLbl>
            <c:dLbl>
              <c:idx val="2"/>
              <c:layout>
                <c:manualLayout>
                  <c:x val="-0.26157152579995924"/>
                  <c:y val="-4.0664333537187907E-3"/>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F5A4-45C3-A147-27ACA731065B}"/>
                </c:ext>
              </c:extLst>
            </c:dLbl>
            <c:dLbl>
              <c:idx val="3"/>
              <c:layout/>
              <c:spPr>
                <a:noFill/>
                <a:ln>
                  <a:solidFill>
                    <a:schemeClr val="bg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F5A4-45C3-A147-27ACA731065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rps_3_q3!$F$24:$F$27</c:f>
              <c:strCache>
                <c:ptCount val="4"/>
                <c:pt idx="0">
                  <c:v>COVID-19 was the only reason</c:v>
                </c:pt>
                <c:pt idx="1">
                  <c:v>COVID-19 was one of the reasons </c:v>
                </c:pt>
                <c:pt idx="2">
                  <c:v>COVID-19 did not influence the amount of physical activity I did</c:v>
                </c:pt>
                <c:pt idx="3">
                  <c:v>Don't know</c:v>
                </c:pt>
              </c:strCache>
            </c:strRef>
          </c:cat>
          <c:val>
            <c:numRef>
              <c:f>rps_3_q3!$H$24:$H$27</c:f>
              <c:numCache>
                <c:formatCode>###0%</c:formatCode>
                <c:ptCount val="4"/>
                <c:pt idx="0">
                  <c:v>3.4482758620689655E-2</c:v>
                </c:pt>
                <c:pt idx="1">
                  <c:v>0.20689655172413793</c:v>
                </c:pt>
                <c:pt idx="2">
                  <c:v>0.68965517241379315</c:v>
                </c:pt>
                <c:pt idx="3">
                  <c:v>6.8965517241379309E-2</c:v>
                </c:pt>
              </c:numCache>
            </c:numRef>
          </c:val>
          <c:extLst>
            <c:ext xmlns:c16="http://schemas.microsoft.com/office/drawing/2014/chart" uri="{C3380CC4-5D6E-409C-BE32-E72D297353CC}">
              <c16:uniqueId val="{00000000-F5A4-45C3-A147-27ACA731065B}"/>
            </c:ext>
          </c:extLst>
        </c:ser>
        <c:ser>
          <c:idx val="0"/>
          <c:order val="1"/>
          <c:tx>
            <c:strRef>
              <c:f>rps_3_q3!$G$23</c:f>
              <c:strCache>
                <c:ptCount val="1"/>
                <c:pt idx="0">
                  <c:v>Those who did less physical activity</c:v>
                </c:pt>
              </c:strCache>
            </c:strRef>
          </c:tx>
          <c:spPr>
            <a:solidFill>
              <a:srgbClr val="69C4CE"/>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8-F5A4-45C3-A147-27ACA731065B}"/>
                </c:ext>
              </c:extLst>
            </c:dLbl>
            <c:dLbl>
              <c:idx val="1"/>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9-F5A4-45C3-A147-27ACA731065B}"/>
                </c:ext>
              </c:extLst>
            </c:dLbl>
            <c:dLbl>
              <c:idx val="2"/>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A-F5A4-45C3-A147-27ACA731065B}"/>
                </c:ext>
              </c:extLst>
            </c:dLbl>
            <c:dLbl>
              <c:idx val="3"/>
              <c:layout/>
              <c:tx>
                <c:rich>
                  <a:bodyPr/>
                  <a:lstStyle/>
                  <a:p>
                    <a:fld id="{73BA85A2-796F-4BB7-8BF7-7BDB9C4FDD25}" type="VALUE">
                      <a:rPr lang="en-US">
                        <a:solidFill>
                          <a:srgbClr val="7671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5-F5A4-45C3-A147-27ACA731065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rps_3_q3!$F$24:$F$27</c:f>
              <c:strCache>
                <c:ptCount val="4"/>
                <c:pt idx="0">
                  <c:v>COVID-19 was the only reason</c:v>
                </c:pt>
                <c:pt idx="1">
                  <c:v>COVID-19 was one of the reasons </c:v>
                </c:pt>
                <c:pt idx="2">
                  <c:v>COVID-19 did not influence the amount of physical activity I did</c:v>
                </c:pt>
                <c:pt idx="3">
                  <c:v>Don't know</c:v>
                </c:pt>
              </c:strCache>
            </c:strRef>
          </c:cat>
          <c:val>
            <c:numRef>
              <c:f>rps_3_q3!$G$24:$G$27</c:f>
              <c:numCache>
                <c:formatCode>###0%</c:formatCode>
                <c:ptCount val="4"/>
                <c:pt idx="0">
                  <c:v>0.25333333333333335</c:v>
                </c:pt>
                <c:pt idx="1">
                  <c:v>0.38666666666666666</c:v>
                </c:pt>
                <c:pt idx="2">
                  <c:v>0.33333333333333326</c:v>
                </c:pt>
                <c:pt idx="3">
                  <c:v>2.6666666666666668E-2</c:v>
                </c:pt>
              </c:numCache>
            </c:numRef>
          </c:val>
          <c:extLst>
            <c:ext xmlns:c16="http://schemas.microsoft.com/office/drawing/2014/chart" uri="{C3380CC4-5D6E-409C-BE32-E72D297353CC}">
              <c16:uniqueId val="{00000001-F5A4-45C3-A147-27ACA731065B}"/>
            </c:ext>
          </c:extLst>
        </c:ser>
        <c:dLbls>
          <c:dLblPos val="outEnd"/>
          <c:showLegendKey val="0"/>
          <c:showVal val="1"/>
          <c:showCatName val="0"/>
          <c:showSerName val="0"/>
          <c:showPercent val="0"/>
          <c:showBubbleSize val="0"/>
        </c:dLbls>
        <c:gapWidth val="60"/>
        <c:axId val="128588975"/>
        <c:axId val="128587311"/>
      </c:barChart>
      <c:catAx>
        <c:axId val="128588975"/>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128587311"/>
        <c:crosses val="autoZero"/>
        <c:auto val="1"/>
        <c:lblAlgn val="ctr"/>
        <c:lblOffset val="100"/>
        <c:noMultiLvlLbl val="0"/>
      </c:catAx>
      <c:valAx>
        <c:axId val="128587311"/>
        <c:scaling>
          <c:orientation val="minMax"/>
          <c:max val="0.75000000000000011"/>
          <c:min val="0"/>
        </c:scaling>
        <c:delete val="1"/>
        <c:axPos val="t"/>
        <c:numFmt formatCode="###0%" sourceLinked="1"/>
        <c:majorTickMark val="none"/>
        <c:minorTickMark val="none"/>
        <c:tickLblPos val="nextTo"/>
        <c:crossAx val="128588975"/>
        <c:crosses val="autoZero"/>
        <c:crossBetween val="between"/>
      </c:valAx>
      <c:spPr>
        <a:noFill/>
        <a:ln>
          <a:noFill/>
        </a:ln>
        <a:effectLst/>
      </c:spPr>
    </c:plotArea>
    <c:legend>
      <c:legendPos val="b"/>
      <c:layout>
        <c:manualLayout>
          <c:xMode val="edge"/>
          <c:yMode val="edge"/>
          <c:x val="0.50816777511930167"/>
          <c:y val="0.87233832725502936"/>
          <c:w val="0.48823043842794206"/>
          <c:h val="0.12176598476528355"/>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1252929414426562"/>
          <c:y val="5.7000771978959086E-2"/>
          <c:w val="0.2966649467463795"/>
          <c:h val="0.88599845604208183"/>
        </c:manualLayout>
      </c:layout>
      <c:barChart>
        <c:barDir val="bar"/>
        <c:grouping val="stacked"/>
        <c:varyColors val="0"/>
        <c:ser>
          <c:idx val="0"/>
          <c:order val="0"/>
          <c:spPr>
            <a:solidFill>
              <a:srgbClr val="6D2A6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RPS_3_Q5!$P$6:$P$12</c:f>
              <c:strCache>
                <c:ptCount val="7"/>
                <c:pt idx="0">
                  <c:v>I was worried about catching COVID-19</c:v>
                </c:pt>
                <c:pt idx="1">
                  <c:v>As a consequence of my mental health</c:v>
                </c:pt>
                <c:pt idx="2">
                  <c:v>I couldn’t do the type of physical activity I was able to do before the lockdown</c:v>
                </c:pt>
                <c:pt idx="3">
                  <c:v>As a consequence of my physical health</c:v>
                </c:pt>
                <c:pt idx="4">
                  <c:v>I do not find exercising on my own enjoyable</c:v>
                </c:pt>
                <c:pt idx="5">
                  <c:v>I did not have the time</c:v>
                </c:pt>
                <c:pt idx="6">
                  <c:v>The opportunities that were available are not suitable for my abilities</c:v>
                </c:pt>
              </c:strCache>
            </c:strRef>
          </c:cat>
          <c:val>
            <c:numRef>
              <c:f>RPS_3_Q5!$Q$6:$Q$12</c:f>
              <c:numCache>
                <c:formatCode>0%</c:formatCode>
                <c:ptCount val="7"/>
                <c:pt idx="0">
                  <c:v>0.25333333333333335</c:v>
                </c:pt>
                <c:pt idx="1">
                  <c:v>0.22666666666666666</c:v>
                </c:pt>
                <c:pt idx="2">
                  <c:v>0.21333333333333335</c:v>
                </c:pt>
                <c:pt idx="3">
                  <c:v>0.2</c:v>
                </c:pt>
                <c:pt idx="4">
                  <c:v>0.18666666666666668</c:v>
                </c:pt>
                <c:pt idx="5">
                  <c:v>0.12</c:v>
                </c:pt>
                <c:pt idx="6">
                  <c:v>0.08</c:v>
                </c:pt>
              </c:numCache>
            </c:numRef>
          </c:val>
          <c:extLst>
            <c:ext xmlns:c16="http://schemas.microsoft.com/office/drawing/2014/chart" uri="{C3380CC4-5D6E-409C-BE32-E72D297353CC}">
              <c16:uniqueId val="{00000000-D645-42E3-B605-CF03666A7917}"/>
            </c:ext>
          </c:extLst>
        </c:ser>
        <c:dLbls>
          <c:showLegendKey val="0"/>
          <c:showVal val="0"/>
          <c:showCatName val="0"/>
          <c:showSerName val="0"/>
          <c:showPercent val="0"/>
          <c:showBubbleSize val="0"/>
        </c:dLbls>
        <c:gapWidth val="50"/>
        <c:overlap val="100"/>
        <c:axId val="427866408"/>
        <c:axId val="795006744"/>
      </c:barChart>
      <c:catAx>
        <c:axId val="4278664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795006744"/>
        <c:crosses val="autoZero"/>
        <c:auto val="1"/>
        <c:lblAlgn val="ctr"/>
        <c:lblOffset val="100"/>
        <c:noMultiLvlLbl val="0"/>
      </c:catAx>
      <c:valAx>
        <c:axId val="795006744"/>
        <c:scaling>
          <c:orientation val="minMax"/>
        </c:scaling>
        <c:delete val="1"/>
        <c:axPos val="t"/>
        <c:numFmt formatCode="0%" sourceLinked="1"/>
        <c:majorTickMark val="none"/>
        <c:minorTickMark val="none"/>
        <c:tickLblPos val="nextTo"/>
        <c:crossAx val="4278664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7289985165665858"/>
          <c:y val="4.5378948325818902E-2"/>
          <c:w val="0.39399541225704632"/>
          <c:h val="0.9092421033483622"/>
        </c:manualLayout>
      </c:layout>
      <c:barChart>
        <c:barDir val="bar"/>
        <c:grouping val="stacked"/>
        <c:varyColors val="0"/>
        <c:ser>
          <c:idx val="0"/>
          <c:order val="0"/>
          <c:spPr>
            <a:solidFill>
              <a:srgbClr val="6D2A62"/>
            </a:solidFill>
            <a:ln>
              <a:solidFill>
                <a:srgbClr val="6D2A62"/>
              </a:solidFill>
            </a:ln>
            <a:effectLst/>
          </c:spPr>
          <c:invertIfNegative val="0"/>
          <c:dLbls>
            <c:dLbl>
              <c:idx val="8"/>
              <c:layout>
                <c:manualLayout>
                  <c:x val="4.0664724152284587E-2"/>
                  <c:y val="7.0972320794889995E-7"/>
                </c:manualLayout>
              </c:layout>
              <c:tx>
                <c:rich>
                  <a:bodyPr rot="0" spcFirstLastPara="1" vertOverflow="ellipsis" vert="horz" wrap="square" lIns="38100" tIns="19050" rIns="38100" bIns="19050" anchor="ctr" anchorCtr="1">
                    <a:spAutoFit/>
                  </a:bodyPr>
                  <a:lstStyle/>
                  <a:p>
                    <a:pPr>
                      <a:defRPr sz="900" b="1" i="0" u="none" strike="noStrike" kern="1200" baseline="0">
                        <a:solidFill>
                          <a:srgbClr val="767171"/>
                        </a:solidFill>
                        <a:latin typeface="+mn-lt"/>
                        <a:ea typeface="+mn-ea"/>
                        <a:cs typeface="+mn-cs"/>
                      </a:defRPr>
                    </a:pPr>
                    <a:fld id="{F7907866-172E-4A70-B7B4-1795482408BB}" type="VALUE">
                      <a:rPr lang="en-US">
                        <a:solidFill>
                          <a:srgbClr val="767171"/>
                        </a:solidFill>
                      </a:rPr>
                      <a:pPr>
                        <a:defRPr b="1">
                          <a:solidFill>
                            <a:srgbClr val="767171"/>
                          </a:solidFill>
                        </a:defRPr>
                      </a:pPr>
                      <a:t>[VALUE]</a:t>
                    </a:fld>
                    <a:endParaRPr lang="en-GB"/>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76717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0-EF55-4B9E-8AF9-C77E3B5222B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'RPS_3_Q5_P1&amp;2'!$A$78:$A$86</c:f>
              <c:strCache>
                <c:ptCount val="9"/>
                <c:pt idx="0">
                  <c:v>Put off by the poor weather</c:v>
                </c:pt>
                <c:pt idx="1">
                  <c:v>Put off by the dark mornings/nights</c:v>
                </c:pt>
                <c:pt idx="2">
                  <c:v>I did not have the time</c:v>
                </c:pt>
                <c:pt idx="3">
                  <c:v>Fitness levels decreasing</c:v>
                </c:pt>
                <c:pt idx="4">
                  <c:v>Because of my physical health</c:v>
                </c:pt>
                <c:pt idx="5">
                  <c:v>Because of my mental health</c:v>
                </c:pt>
                <c:pt idx="6">
                  <c:v>Limited/no access to equipment</c:v>
                </c:pt>
                <c:pt idx="7">
                  <c:v>It is not part of my routine</c:v>
                </c:pt>
                <c:pt idx="8">
                  <c:v>Other reason</c:v>
                </c:pt>
              </c:strCache>
            </c:strRef>
          </c:cat>
          <c:val>
            <c:numRef>
              <c:f>'RPS_3_Q5_P1&amp;2'!$B$78:$B$86</c:f>
              <c:numCache>
                <c:formatCode>0%</c:formatCode>
                <c:ptCount val="9"/>
                <c:pt idx="0">
                  <c:v>0.33333333333333331</c:v>
                </c:pt>
                <c:pt idx="1">
                  <c:v>0.29333333333333333</c:v>
                </c:pt>
                <c:pt idx="2">
                  <c:v>0.21333333333333335</c:v>
                </c:pt>
                <c:pt idx="3">
                  <c:v>0.17333333333333334</c:v>
                </c:pt>
                <c:pt idx="4">
                  <c:v>0.16</c:v>
                </c:pt>
                <c:pt idx="5">
                  <c:v>0.16</c:v>
                </c:pt>
                <c:pt idx="6">
                  <c:v>0.12</c:v>
                </c:pt>
                <c:pt idx="7">
                  <c:v>6.6666666666666666E-2</c:v>
                </c:pt>
                <c:pt idx="8">
                  <c:v>2.6666666666666668E-2</c:v>
                </c:pt>
              </c:numCache>
            </c:numRef>
          </c:val>
          <c:extLst>
            <c:ext xmlns:c16="http://schemas.microsoft.com/office/drawing/2014/chart" uri="{C3380CC4-5D6E-409C-BE32-E72D297353CC}">
              <c16:uniqueId val="{00000000-8265-476F-9830-6BD4CC7F2E8C}"/>
            </c:ext>
          </c:extLst>
        </c:ser>
        <c:dLbls>
          <c:showLegendKey val="0"/>
          <c:showVal val="0"/>
          <c:showCatName val="0"/>
          <c:showSerName val="0"/>
          <c:showPercent val="0"/>
          <c:showBubbleSize val="0"/>
        </c:dLbls>
        <c:gapWidth val="50"/>
        <c:overlap val="100"/>
        <c:axId val="427866408"/>
        <c:axId val="795006744"/>
      </c:barChart>
      <c:catAx>
        <c:axId val="4278664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767171"/>
                </a:solidFill>
                <a:latin typeface="+mn-lt"/>
                <a:ea typeface="+mn-ea"/>
                <a:cs typeface="Arial" panose="020B0604020202020204" pitchFamily="34" charset="0"/>
              </a:defRPr>
            </a:pPr>
            <a:endParaRPr lang="en-US"/>
          </a:p>
        </c:txPr>
        <c:crossAx val="795006744"/>
        <c:crosses val="autoZero"/>
        <c:auto val="1"/>
        <c:lblAlgn val="ctr"/>
        <c:lblOffset val="100"/>
        <c:noMultiLvlLbl val="0"/>
      </c:catAx>
      <c:valAx>
        <c:axId val="795006744"/>
        <c:scaling>
          <c:orientation val="minMax"/>
        </c:scaling>
        <c:delete val="1"/>
        <c:axPos val="t"/>
        <c:numFmt formatCode="0%" sourceLinked="1"/>
        <c:majorTickMark val="none"/>
        <c:minorTickMark val="none"/>
        <c:tickLblPos val="nextTo"/>
        <c:crossAx val="4278664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8416760029139141"/>
          <c:y val="3.9739002650594324E-2"/>
          <c:w val="0.61583239970860859"/>
          <c:h val="0.84510777888843436"/>
        </c:manualLayout>
      </c:layout>
      <c:barChart>
        <c:barDir val="bar"/>
        <c:grouping val="stacked"/>
        <c:varyColors val="0"/>
        <c:ser>
          <c:idx val="7"/>
          <c:order val="0"/>
          <c:tx>
            <c:strRef>
              <c:f>RPS_3_Q6!$AN$5</c:f>
              <c:strCache>
                <c:ptCount val="1"/>
                <c:pt idx="0">
                  <c:v>Don't know/not applicable</c:v>
                </c:pt>
              </c:strCache>
            </c:strRef>
          </c:tx>
          <c:spPr>
            <a:solidFill>
              <a:sysClr val="window" lastClr="FFFFFF">
                <a:lumMod val="85000"/>
              </a:sys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DF93-419B-9956-19D81043A96F}"/>
                </c:ext>
              </c:extLst>
            </c:dLbl>
            <c:dLbl>
              <c:idx val="1"/>
              <c:delete val="1"/>
              <c:extLst>
                <c:ext xmlns:c15="http://schemas.microsoft.com/office/drawing/2012/chart" uri="{CE6537A1-D6FC-4f65-9D91-7224C49458BB}"/>
                <c:ext xmlns:c16="http://schemas.microsoft.com/office/drawing/2014/chart" uri="{C3380CC4-5D6E-409C-BE32-E72D297353CC}">
                  <c16:uniqueId val="{00000001-DF93-419B-9956-19D81043A96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2">
                        <a:lumMod val="50000"/>
                      </a:schemeClr>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RPS_3_Q6!$AM$6:$AM$14</c:f>
              <c:strCache>
                <c:ptCount val="9"/>
                <c:pt idx="0">
                  <c:v>Overall fitness levels</c:v>
                </c:pt>
                <c:pt idx="1">
                  <c:v>Self esteem</c:v>
                </c:pt>
                <c:pt idx="2">
                  <c:v>Physical health</c:v>
                </c:pt>
                <c:pt idx="3">
                  <c:v>Attitude towards being
physically active myself</c:v>
                </c:pt>
                <c:pt idx="4">
                  <c:v>Mental health</c:v>
                </c:pt>
                <c:pt idx="5">
                  <c:v>Happiness</c:v>
                </c:pt>
                <c:pt idx="6">
                  <c:v>Opportunity to spend
time with friends/family </c:v>
                </c:pt>
                <c:pt idx="7">
                  <c:v>Feeling isolated</c:v>
                </c:pt>
                <c:pt idx="8">
                  <c:v>Attitude towards encouraging my own children/grandchildren to be active</c:v>
                </c:pt>
              </c:strCache>
            </c:strRef>
          </c:cat>
          <c:val>
            <c:numRef>
              <c:f>RPS_3_Q6!$AN$6:$AN$14</c:f>
              <c:numCache>
                <c:formatCode>###0%</c:formatCode>
                <c:ptCount val="9"/>
                <c:pt idx="0">
                  <c:v>1.3333333333333334E-2</c:v>
                </c:pt>
                <c:pt idx="1">
                  <c:v>1.3333333333333334E-2</c:v>
                </c:pt>
                <c:pt idx="2">
                  <c:v>5.3333333333333337E-2</c:v>
                </c:pt>
                <c:pt idx="3">
                  <c:v>9.3333333333333338E-2</c:v>
                </c:pt>
                <c:pt idx="4">
                  <c:v>6.6666666666666666E-2</c:v>
                </c:pt>
                <c:pt idx="5">
                  <c:v>0.04</c:v>
                </c:pt>
                <c:pt idx="6">
                  <c:v>5.3333333333333337E-2</c:v>
                </c:pt>
                <c:pt idx="7">
                  <c:v>5.3333333333333337E-2</c:v>
                </c:pt>
                <c:pt idx="8">
                  <c:v>0.28000000000000003</c:v>
                </c:pt>
              </c:numCache>
            </c:numRef>
          </c:val>
          <c:extLst>
            <c:ext xmlns:c16="http://schemas.microsoft.com/office/drawing/2014/chart" uri="{C3380CC4-5D6E-409C-BE32-E72D297353CC}">
              <c16:uniqueId val="{00000001-6085-4427-8EF9-174BCD962BF5}"/>
            </c:ext>
          </c:extLst>
        </c:ser>
        <c:ser>
          <c:idx val="0"/>
          <c:order val="1"/>
          <c:tx>
            <c:strRef>
              <c:f>RPS_3_Q6!$AO$5</c:f>
              <c:strCache>
                <c:ptCount val="1"/>
                <c:pt idx="0">
                  <c:v>Negative impact</c:v>
                </c:pt>
              </c:strCache>
            </c:strRef>
          </c:tx>
          <c:spPr>
            <a:solidFill>
              <a:srgbClr val="69C4C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RPS_3_Q6!$AM$6:$AM$14</c:f>
              <c:strCache>
                <c:ptCount val="9"/>
                <c:pt idx="0">
                  <c:v>Overall fitness levels</c:v>
                </c:pt>
                <c:pt idx="1">
                  <c:v>Self esteem</c:v>
                </c:pt>
                <c:pt idx="2">
                  <c:v>Physical health</c:v>
                </c:pt>
                <c:pt idx="3">
                  <c:v>Attitude towards being
physically active myself</c:v>
                </c:pt>
                <c:pt idx="4">
                  <c:v>Mental health</c:v>
                </c:pt>
                <c:pt idx="5">
                  <c:v>Happiness</c:v>
                </c:pt>
                <c:pt idx="6">
                  <c:v>Opportunity to spend
time with friends/family </c:v>
                </c:pt>
                <c:pt idx="7">
                  <c:v>Feeling isolated</c:v>
                </c:pt>
                <c:pt idx="8">
                  <c:v>Attitude towards encouraging my own children/grandchildren to be active</c:v>
                </c:pt>
              </c:strCache>
            </c:strRef>
          </c:cat>
          <c:val>
            <c:numRef>
              <c:f>RPS_3_Q6!$AO$6:$AO$14</c:f>
              <c:numCache>
                <c:formatCode>###0%</c:formatCode>
                <c:ptCount val="9"/>
                <c:pt idx="0">
                  <c:v>0.77333333333333332</c:v>
                </c:pt>
                <c:pt idx="1">
                  <c:v>0.77333333333333332</c:v>
                </c:pt>
                <c:pt idx="2">
                  <c:v>0.66666666666666652</c:v>
                </c:pt>
                <c:pt idx="3">
                  <c:v>0.62666666666666671</c:v>
                </c:pt>
                <c:pt idx="4">
                  <c:v>0.62666666666666671</c:v>
                </c:pt>
                <c:pt idx="5">
                  <c:v>0.61333333333333329</c:v>
                </c:pt>
                <c:pt idx="6">
                  <c:v>0.58666666666666667</c:v>
                </c:pt>
                <c:pt idx="7">
                  <c:v>0.54666666666666663</c:v>
                </c:pt>
                <c:pt idx="8">
                  <c:v>0.25333333333333335</c:v>
                </c:pt>
              </c:numCache>
            </c:numRef>
          </c:val>
          <c:extLst>
            <c:ext xmlns:c16="http://schemas.microsoft.com/office/drawing/2014/chart" uri="{C3380CC4-5D6E-409C-BE32-E72D297353CC}">
              <c16:uniqueId val="{00000002-6085-4427-8EF9-174BCD962BF5}"/>
            </c:ext>
          </c:extLst>
        </c:ser>
        <c:ser>
          <c:idx val="1"/>
          <c:order val="2"/>
          <c:tx>
            <c:strRef>
              <c:f>RPS_3_Q6!$AP$5</c:f>
              <c:strCache>
                <c:ptCount val="1"/>
                <c:pt idx="0">
                  <c:v>No impact</c:v>
                </c:pt>
              </c:strCache>
            </c:strRef>
          </c:tx>
          <c:spPr>
            <a:solidFill>
              <a:srgbClr val="C4AAD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RPS_3_Q6!$AM$6:$AM$14</c:f>
              <c:strCache>
                <c:ptCount val="9"/>
                <c:pt idx="0">
                  <c:v>Overall fitness levels</c:v>
                </c:pt>
                <c:pt idx="1">
                  <c:v>Self esteem</c:v>
                </c:pt>
                <c:pt idx="2">
                  <c:v>Physical health</c:v>
                </c:pt>
                <c:pt idx="3">
                  <c:v>Attitude towards being
physically active myself</c:v>
                </c:pt>
                <c:pt idx="4">
                  <c:v>Mental health</c:v>
                </c:pt>
                <c:pt idx="5">
                  <c:v>Happiness</c:v>
                </c:pt>
                <c:pt idx="6">
                  <c:v>Opportunity to spend
time with friends/family </c:v>
                </c:pt>
                <c:pt idx="7">
                  <c:v>Feeling isolated</c:v>
                </c:pt>
                <c:pt idx="8">
                  <c:v>Attitude towards encouraging my own children/grandchildren to be active</c:v>
                </c:pt>
              </c:strCache>
            </c:strRef>
          </c:cat>
          <c:val>
            <c:numRef>
              <c:f>RPS_3_Q6!$AP$6:$AP$14</c:f>
              <c:numCache>
                <c:formatCode>###0%</c:formatCode>
                <c:ptCount val="9"/>
                <c:pt idx="0">
                  <c:v>0.16</c:v>
                </c:pt>
                <c:pt idx="1">
                  <c:v>0.16</c:v>
                </c:pt>
                <c:pt idx="2">
                  <c:v>0.21333333333333335</c:v>
                </c:pt>
                <c:pt idx="3">
                  <c:v>0.25333333333333335</c:v>
                </c:pt>
                <c:pt idx="4">
                  <c:v>0.25333333333333335</c:v>
                </c:pt>
                <c:pt idx="5">
                  <c:v>0.26666666666666666</c:v>
                </c:pt>
                <c:pt idx="6">
                  <c:v>0.26666666666666666</c:v>
                </c:pt>
                <c:pt idx="7">
                  <c:v>0.33333333333333326</c:v>
                </c:pt>
                <c:pt idx="8">
                  <c:v>0.38666666666666666</c:v>
                </c:pt>
              </c:numCache>
            </c:numRef>
          </c:val>
          <c:extLst>
            <c:ext xmlns:c16="http://schemas.microsoft.com/office/drawing/2014/chart" uri="{C3380CC4-5D6E-409C-BE32-E72D297353CC}">
              <c16:uniqueId val="{00000003-6085-4427-8EF9-174BCD962BF5}"/>
            </c:ext>
          </c:extLst>
        </c:ser>
        <c:ser>
          <c:idx val="2"/>
          <c:order val="3"/>
          <c:tx>
            <c:strRef>
              <c:f>RPS_3_Q6!$AQ$5</c:f>
              <c:strCache>
                <c:ptCount val="1"/>
                <c:pt idx="0">
                  <c:v>Positive impact</c:v>
                </c:pt>
              </c:strCache>
            </c:strRef>
          </c:tx>
          <c:spPr>
            <a:solidFill>
              <a:srgbClr val="6D2A62"/>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0-E4D4-4AE8-8E94-5497823057A1}"/>
                </c:ext>
              </c:extLst>
            </c:dLbl>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RPS_3_Q6!$AM$6:$AM$14</c:f>
              <c:strCache>
                <c:ptCount val="9"/>
                <c:pt idx="0">
                  <c:v>Overall fitness levels</c:v>
                </c:pt>
                <c:pt idx="1">
                  <c:v>Self esteem</c:v>
                </c:pt>
                <c:pt idx="2">
                  <c:v>Physical health</c:v>
                </c:pt>
                <c:pt idx="3">
                  <c:v>Attitude towards being
physically active myself</c:v>
                </c:pt>
                <c:pt idx="4">
                  <c:v>Mental health</c:v>
                </c:pt>
                <c:pt idx="5">
                  <c:v>Happiness</c:v>
                </c:pt>
                <c:pt idx="6">
                  <c:v>Opportunity to spend
time with friends/family </c:v>
                </c:pt>
                <c:pt idx="7">
                  <c:v>Feeling isolated</c:v>
                </c:pt>
                <c:pt idx="8">
                  <c:v>Attitude towards encouraging my own children/grandchildren to be active</c:v>
                </c:pt>
              </c:strCache>
            </c:strRef>
          </c:cat>
          <c:val>
            <c:numRef>
              <c:f>RPS_3_Q6!$AQ$6:$AQ$14</c:f>
              <c:numCache>
                <c:formatCode>###0%</c:formatCode>
                <c:ptCount val="9"/>
                <c:pt idx="0">
                  <c:v>5.3333333333333337E-2</c:v>
                </c:pt>
                <c:pt idx="1">
                  <c:v>5.3333333333333337E-2</c:v>
                </c:pt>
                <c:pt idx="2">
                  <c:v>6.6666666666666666E-2</c:v>
                </c:pt>
                <c:pt idx="3">
                  <c:v>2.6666666666666668E-2</c:v>
                </c:pt>
                <c:pt idx="4">
                  <c:v>5.3333333333333337E-2</c:v>
                </c:pt>
                <c:pt idx="5">
                  <c:v>0.08</c:v>
                </c:pt>
                <c:pt idx="6">
                  <c:v>9.3333333333333338E-2</c:v>
                </c:pt>
                <c:pt idx="7">
                  <c:v>6.6666666666666666E-2</c:v>
                </c:pt>
                <c:pt idx="8">
                  <c:v>0.08</c:v>
                </c:pt>
              </c:numCache>
            </c:numRef>
          </c:val>
          <c:extLst>
            <c:ext xmlns:c16="http://schemas.microsoft.com/office/drawing/2014/chart" uri="{C3380CC4-5D6E-409C-BE32-E72D297353CC}">
              <c16:uniqueId val="{00000004-6085-4427-8EF9-174BCD962BF5}"/>
            </c:ext>
          </c:extLst>
        </c:ser>
        <c:dLbls>
          <c:showLegendKey val="0"/>
          <c:showVal val="0"/>
          <c:showCatName val="0"/>
          <c:showSerName val="0"/>
          <c:showPercent val="0"/>
          <c:showBubbleSize val="0"/>
        </c:dLbls>
        <c:gapWidth val="50"/>
        <c:overlap val="100"/>
        <c:axId val="166988592"/>
        <c:axId val="166991336"/>
      </c:barChart>
      <c:catAx>
        <c:axId val="16698859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166991336"/>
        <c:crosses val="autoZero"/>
        <c:auto val="1"/>
        <c:lblAlgn val="ctr"/>
        <c:lblOffset val="100"/>
        <c:noMultiLvlLbl val="0"/>
      </c:catAx>
      <c:valAx>
        <c:axId val="166991336"/>
        <c:scaling>
          <c:orientation val="minMax"/>
          <c:max val="1"/>
        </c:scaling>
        <c:delete val="1"/>
        <c:axPos val="t"/>
        <c:numFmt formatCode="###0%" sourceLinked="1"/>
        <c:majorTickMark val="out"/>
        <c:minorTickMark val="none"/>
        <c:tickLblPos val="nextTo"/>
        <c:crossAx val="166988592"/>
        <c:crosses val="autoZero"/>
        <c:crossBetween val="between"/>
      </c:valAx>
      <c:spPr>
        <a:noFill/>
        <a:ln>
          <a:noFill/>
        </a:ln>
        <a:effectLst/>
      </c:spPr>
    </c:plotArea>
    <c:legend>
      <c:legendPos val="b"/>
      <c:layout>
        <c:manualLayout>
          <c:xMode val="edge"/>
          <c:yMode val="edge"/>
          <c:x val="5.7665553015649726E-2"/>
          <c:y val="0.9222227784987248"/>
          <c:w val="0.93327550887938093"/>
          <c:h val="5.8575313865003711E-2"/>
        </c:manualLayout>
      </c:layout>
      <c:overlay val="0"/>
      <c:spPr>
        <a:noFill/>
        <a:ln>
          <a:noFill/>
        </a:ln>
        <a:effectLst/>
      </c:spPr>
      <c:txPr>
        <a:bodyPr rot="0" spcFirstLastPara="1" vertOverflow="ellipsis" vert="horz" wrap="square" anchor="ctr" anchorCtr="1"/>
        <a:lstStyle/>
        <a:p>
          <a:pPr>
            <a:defRPr sz="9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solidFill>
      <a:srgbClr val="FFFFFF"/>
    </a:solidFill>
    <a:ln w="9525" cap="flat" cmpd="sng" algn="ctr">
      <a:noFill/>
      <a:round/>
    </a:ln>
    <a:effectLst/>
  </c:spPr>
  <c:txPr>
    <a:bodyPr/>
    <a:lstStyle/>
    <a:p>
      <a:pPr>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8199744463042691"/>
          <c:y val="7.7794582833937795E-2"/>
          <c:w val="0.47796375160938892"/>
          <c:h val="0.91447350238485925"/>
        </c:manualLayout>
      </c:layout>
      <c:barChart>
        <c:barDir val="bar"/>
        <c:grouping val="stacked"/>
        <c:varyColors val="0"/>
        <c:ser>
          <c:idx val="0"/>
          <c:order val="0"/>
          <c:spPr>
            <a:solidFill>
              <a:srgbClr val="6D2A62"/>
            </a:solidFill>
            <a:ln>
              <a:noFill/>
            </a:ln>
            <a:effectLst/>
          </c:spPr>
          <c:invertIfNegative val="0"/>
          <c:dLbls>
            <c:dLbl>
              <c:idx val="0"/>
              <c:layout>
                <c:manualLayout>
                  <c:x val="-1.7532286688572544E-3"/>
                  <c:y val="5.6303793928114227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6836-4638-B9DE-FDC9A1E4BF39}"/>
                </c:ext>
              </c:extLst>
            </c:dLbl>
            <c:dLbl>
              <c:idx val="1"/>
              <c:layout>
                <c:manualLayout>
                  <c:x val="1.0938219825096159E-2"/>
                  <c:y val="-7.1177131780334488E-4"/>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6836-4638-B9DE-FDC9A1E4BF39}"/>
                </c:ext>
              </c:extLst>
            </c:dLbl>
            <c:dLbl>
              <c:idx val="2"/>
              <c:layout>
                <c:manualLayout>
                  <c:x val="-2.7032290443340515E-4"/>
                  <c:y val="8.4133725508672509E-7"/>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6836-4638-B9DE-FDC9A1E4BF39}"/>
                </c:ext>
              </c:extLst>
            </c:dLbl>
            <c:dLbl>
              <c:idx val="3"/>
              <c:layout>
                <c:manualLayout>
                  <c:x val="4.1669952892969528E-2"/>
                  <c:y val="-5.3410726044434914E-3"/>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6836-4638-B9DE-FDC9A1E4BF39}"/>
                </c:ext>
              </c:extLst>
            </c:dLbl>
            <c:dLbl>
              <c:idx val="4"/>
              <c:layout>
                <c:manualLayout>
                  <c:x val="4.2171872781797244E-2"/>
                  <c:y val="4.6312206276111359E-3"/>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6836-4638-B9DE-FDC9A1E4BF39}"/>
                </c:ext>
              </c:extLst>
            </c:dLbl>
            <c:dLbl>
              <c:idx val="5"/>
              <c:layout>
                <c:manualLayout>
                  <c:x val="4.2407058839957372E-2"/>
                  <c:y val="3.2915182111582374E-3"/>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5.6223302374280179E-2"/>
                      <c:h val="6.5630822282774573E-2"/>
                    </c:manualLayout>
                  </c15:layout>
                </c:ext>
                <c:ext xmlns:c16="http://schemas.microsoft.com/office/drawing/2014/chart" uri="{C3380CC4-5D6E-409C-BE32-E72D297353CC}">
                  <c16:uniqueId val="{00000005-6836-4638-B9DE-FDC9A1E4BF3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'RPS_3_Q4 PART 1'!$O$6:$O$11</c:f>
              <c:strCache>
                <c:ptCount val="6"/>
                <c:pt idx="0">
                  <c:v>I had more time to be active with my family</c:v>
                </c:pt>
                <c:pt idx="1">
                  <c:v>I was encouraging my children to be active</c:v>
                </c:pt>
                <c:pt idx="2">
                  <c:v>I had more time to be active by myself</c:v>
                </c:pt>
                <c:pt idx="3">
                  <c:v>To have a positive impact on my physical or mental health during the lockdown</c:v>
                </c:pt>
                <c:pt idx="4">
                  <c:v>I had found a type of physical activity I enjoy doing</c:v>
                </c:pt>
                <c:pt idx="5">
                  <c:v>Other reason</c:v>
                </c:pt>
              </c:strCache>
            </c:strRef>
          </c:cat>
          <c:val>
            <c:numRef>
              <c:f>'RPS_3_Q4 PART 1'!$P$6:$P$11</c:f>
              <c:numCache>
                <c:formatCode>0%</c:formatCode>
                <c:ptCount val="6"/>
                <c:pt idx="0">
                  <c:v>0.13793103448275862</c:v>
                </c:pt>
                <c:pt idx="1">
                  <c:v>0.10344827586206896</c:v>
                </c:pt>
                <c:pt idx="2">
                  <c:v>6.8965517241379309E-2</c:v>
                </c:pt>
                <c:pt idx="3">
                  <c:v>3.4482758620689655E-2</c:v>
                </c:pt>
                <c:pt idx="4">
                  <c:v>3.4482758620689655E-2</c:v>
                </c:pt>
                <c:pt idx="5">
                  <c:v>3.4482758620689655E-2</c:v>
                </c:pt>
              </c:numCache>
            </c:numRef>
          </c:val>
          <c:extLst>
            <c:ext xmlns:c16="http://schemas.microsoft.com/office/drawing/2014/chart" uri="{C3380CC4-5D6E-409C-BE32-E72D297353CC}">
              <c16:uniqueId val="{00000006-6836-4638-B9DE-FDC9A1E4BF39}"/>
            </c:ext>
          </c:extLst>
        </c:ser>
        <c:dLbls>
          <c:showLegendKey val="0"/>
          <c:showVal val="0"/>
          <c:showCatName val="0"/>
          <c:showSerName val="0"/>
          <c:showPercent val="0"/>
          <c:showBubbleSize val="0"/>
        </c:dLbls>
        <c:gapWidth val="50"/>
        <c:overlap val="100"/>
        <c:axId val="427866016"/>
        <c:axId val="427861704"/>
      </c:barChart>
      <c:catAx>
        <c:axId val="42786601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427861704"/>
        <c:crosses val="autoZero"/>
        <c:auto val="1"/>
        <c:lblAlgn val="ctr"/>
        <c:lblOffset val="100"/>
        <c:noMultiLvlLbl val="0"/>
      </c:catAx>
      <c:valAx>
        <c:axId val="427861704"/>
        <c:scaling>
          <c:orientation val="minMax"/>
          <c:max val="0.5"/>
        </c:scaling>
        <c:delete val="1"/>
        <c:axPos val="t"/>
        <c:numFmt formatCode="0%" sourceLinked="1"/>
        <c:majorTickMark val="out"/>
        <c:minorTickMark val="none"/>
        <c:tickLblPos val="nextTo"/>
        <c:crossAx val="4278660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5994895142510603"/>
          <c:y val="4.6440774966755881E-2"/>
          <c:w val="0.44005104857489397"/>
          <c:h val="0.91667460856268457"/>
        </c:manualLayout>
      </c:layout>
      <c:barChart>
        <c:barDir val="bar"/>
        <c:grouping val="stacked"/>
        <c:varyColors val="0"/>
        <c:ser>
          <c:idx val="0"/>
          <c:order val="0"/>
          <c:spPr>
            <a:solidFill>
              <a:srgbClr val="6D2A62"/>
            </a:solidFill>
            <a:ln>
              <a:noFill/>
            </a:ln>
            <a:effectLst/>
          </c:spPr>
          <c:invertIfNegative val="0"/>
          <c:dLbls>
            <c:dLbl>
              <c:idx val="9"/>
              <c:layout>
                <c:manualLayout>
                  <c:x val="3.4236660057662738E-2"/>
                  <c:y val="2.6770436015445469E-7"/>
                </c:manualLayout>
              </c:layout>
              <c:tx>
                <c:rich>
                  <a:bodyPr rot="0" spcFirstLastPara="1" vertOverflow="ellipsis" vert="horz" wrap="square" lIns="38100" tIns="19050" rIns="38100" bIns="19050" anchor="ctr" anchorCtr="1">
                    <a:spAutoFit/>
                  </a:bodyPr>
                  <a:lstStyle/>
                  <a:p>
                    <a:pPr>
                      <a:defRPr sz="900" b="1" i="0" u="none" strike="noStrike" kern="1200" baseline="0">
                        <a:solidFill>
                          <a:srgbClr val="767171"/>
                        </a:solidFill>
                        <a:latin typeface="Calibri" panose="020F0502020204030204" pitchFamily="34" charset="0"/>
                        <a:ea typeface="+mn-ea"/>
                        <a:cs typeface="Calibri" panose="020F0502020204030204" pitchFamily="34" charset="0"/>
                      </a:defRPr>
                    </a:pPr>
                    <a:fld id="{DFD3845C-FAD5-444A-AC09-0002467342FB}" type="VALUE">
                      <a:rPr lang="en-US">
                        <a:solidFill>
                          <a:srgbClr val="767171"/>
                        </a:solidFill>
                      </a:rPr>
                      <a:pPr>
                        <a:defRPr b="1">
                          <a:solidFill>
                            <a:srgbClr val="767171"/>
                          </a:solidFill>
                          <a:latin typeface="Calibri" panose="020F0502020204030204" pitchFamily="34" charset="0"/>
                          <a:cs typeface="Calibri" panose="020F0502020204030204" pitchFamily="34" charset="0"/>
                        </a:defRPr>
                      </a:pPr>
                      <a:t>[VALUE]</a:t>
                    </a:fld>
                    <a:endParaRPr lang="en-GB"/>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0-E2AE-4E2F-A1DF-46CB35EB6C7C}"/>
                </c:ext>
              </c:extLst>
            </c:dLbl>
            <c:dLbl>
              <c:idx val="10"/>
              <c:layout>
                <c:manualLayout>
                  <c:x val="3.5077359977142661E-2"/>
                  <c:y val="-1.6062261609267283E-4"/>
                </c:manualLayout>
              </c:layout>
              <c:tx>
                <c:rich>
                  <a:bodyPr rot="0" spcFirstLastPara="1" vertOverflow="ellipsis" vert="horz" wrap="square" lIns="38100" tIns="19050" rIns="38100" bIns="19050" anchor="ctr" anchorCtr="1">
                    <a:spAutoFit/>
                  </a:bodyPr>
                  <a:lstStyle/>
                  <a:p>
                    <a:pPr>
                      <a:defRPr sz="900" b="1" i="0" u="none" strike="noStrike" kern="1200" baseline="0">
                        <a:solidFill>
                          <a:srgbClr val="767171"/>
                        </a:solidFill>
                        <a:latin typeface="Calibri" panose="020F0502020204030204" pitchFamily="34" charset="0"/>
                        <a:ea typeface="+mn-ea"/>
                        <a:cs typeface="Calibri" panose="020F0502020204030204" pitchFamily="34" charset="0"/>
                      </a:defRPr>
                    </a:pPr>
                    <a:fld id="{E2C932E8-6179-4D70-AC4D-5103AE53613D}" type="VALUE">
                      <a:rPr lang="en-US">
                        <a:solidFill>
                          <a:srgbClr val="767171"/>
                        </a:solidFill>
                      </a:rPr>
                      <a:pPr>
                        <a:defRPr b="1">
                          <a:solidFill>
                            <a:srgbClr val="767171"/>
                          </a:solidFill>
                          <a:latin typeface="Calibri" panose="020F0502020204030204" pitchFamily="34" charset="0"/>
                          <a:cs typeface="Calibri" panose="020F0502020204030204" pitchFamily="34" charset="0"/>
                        </a:defRPr>
                      </a:pPr>
                      <a:t>[VALUE]</a:t>
                    </a:fld>
                    <a:endParaRPr lang="en-GB"/>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1-E2AE-4E2F-A1DF-46CB35EB6C7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'RPS_3_Q4 PART 2'!$Q$6:$Q$16</c:f>
              <c:strCache>
                <c:ptCount val="11"/>
                <c:pt idx="0">
                  <c:v>To positively impact my physical/mental health</c:v>
                </c:pt>
                <c:pt idx="1">
                  <c:v>It is part of a new routine I am starting</c:v>
                </c:pt>
                <c:pt idx="2">
                  <c:v>I had found a type of physical activity I enjoy doing</c:v>
                </c:pt>
                <c:pt idx="3">
                  <c:v>I was encouraging my children to be active</c:v>
                </c:pt>
                <c:pt idx="4">
                  <c:v>I had more time to be active with my family</c:v>
                </c:pt>
                <c:pt idx="5">
                  <c:v>Fitness levels improving</c:v>
                </c:pt>
                <c:pt idx="6">
                  <c:v>Doing the school run</c:v>
                </c:pt>
                <c:pt idx="7">
                  <c:v>I had more time to be active by myself</c:v>
                </c:pt>
                <c:pt idx="8">
                  <c:v>I had an opportunity to do physical activity at home</c:v>
                </c:pt>
                <c:pt idx="9">
                  <c:v>I have access to equipment</c:v>
                </c:pt>
                <c:pt idx="10">
                  <c:v>Don't know</c:v>
                </c:pt>
              </c:strCache>
            </c:strRef>
          </c:cat>
          <c:val>
            <c:numRef>
              <c:f>'RPS_3_Q4 PART 2'!$R$6:$R$16</c:f>
              <c:numCache>
                <c:formatCode>0%</c:formatCode>
                <c:ptCount val="11"/>
                <c:pt idx="0">
                  <c:v>0.44827586206896552</c:v>
                </c:pt>
                <c:pt idx="1">
                  <c:v>0.17241379310344829</c:v>
                </c:pt>
                <c:pt idx="2">
                  <c:v>0.13793103448275862</c:v>
                </c:pt>
                <c:pt idx="3">
                  <c:v>0.10344827586206896</c:v>
                </c:pt>
                <c:pt idx="4">
                  <c:v>0.10344827586206896</c:v>
                </c:pt>
                <c:pt idx="5">
                  <c:v>0.10344827586206896</c:v>
                </c:pt>
                <c:pt idx="6">
                  <c:v>0.10344827586206896</c:v>
                </c:pt>
                <c:pt idx="7">
                  <c:v>6.8965517241379309E-2</c:v>
                </c:pt>
                <c:pt idx="8">
                  <c:v>6.8965517241379309E-2</c:v>
                </c:pt>
                <c:pt idx="9">
                  <c:v>3.4482758620689655E-2</c:v>
                </c:pt>
                <c:pt idx="10">
                  <c:v>3.4482758620689655E-2</c:v>
                </c:pt>
              </c:numCache>
            </c:numRef>
          </c:val>
          <c:extLst>
            <c:ext xmlns:c16="http://schemas.microsoft.com/office/drawing/2014/chart" uri="{C3380CC4-5D6E-409C-BE32-E72D297353CC}">
              <c16:uniqueId val="{00000002-E2AE-4E2F-A1DF-46CB35EB6C7C}"/>
            </c:ext>
          </c:extLst>
        </c:ser>
        <c:dLbls>
          <c:showLegendKey val="0"/>
          <c:showVal val="0"/>
          <c:showCatName val="0"/>
          <c:showSerName val="0"/>
          <c:showPercent val="0"/>
          <c:showBubbleSize val="0"/>
        </c:dLbls>
        <c:gapWidth val="50"/>
        <c:overlap val="100"/>
        <c:axId val="427859744"/>
        <c:axId val="427860528"/>
      </c:barChart>
      <c:catAx>
        <c:axId val="42785974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427860528"/>
        <c:crosses val="autoZero"/>
        <c:auto val="1"/>
        <c:lblAlgn val="ctr"/>
        <c:lblOffset val="100"/>
        <c:noMultiLvlLbl val="0"/>
      </c:catAx>
      <c:valAx>
        <c:axId val="427860528"/>
        <c:scaling>
          <c:orientation val="minMax"/>
          <c:max val="0.5"/>
        </c:scaling>
        <c:delete val="1"/>
        <c:axPos val="t"/>
        <c:numFmt formatCode="0%" sourceLinked="1"/>
        <c:majorTickMark val="out"/>
        <c:minorTickMark val="none"/>
        <c:tickLblPos val="nextTo"/>
        <c:crossAx val="4278597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6968507724552174"/>
          <c:y val="2.3923444976076555E-2"/>
          <c:w val="0.60416775067314465"/>
          <c:h val="0.87689346845998317"/>
        </c:manualLayout>
      </c:layout>
      <c:barChart>
        <c:barDir val="bar"/>
        <c:grouping val="stacked"/>
        <c:varyColors val="0"/>
        <c:ser>
          <c:idx val="7"/>
          <c:order val="0"/>
          <c:tx>
            <c:strRef>
              <c:f>RPS_3_Q6!$AN$18</c:f>
              <c:strCache>
                <c:ptCount val="1"/>
                <c:pt idx="0">
                  <c:v>Don't know/not applicable</c:v>
                </c:pt>
              </c:strCache>
            </c:strRef>
          </c:tx>
          <c:spPr>
            <a:solidFill>
              <a:srgbClr val="E7E6E6"/>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A-1A07-4D0C-9CB5-9D01A9CD9965}"/>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2">
                        <a:lumMod val="50000"/>
                      </a:schemeClr>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RPS_3_Q6!$AM$19:$AM$27</c:f>
              <c:strCache>
                <c:ptCount val="9"/>
                <c:pt idx="0">
                  <c:v>Mental health</c:v>
                </c:pt>
                <c:pt idx="1">
                  <c:v>Happiness</c:v>
                </c:pt>
                <c:pt idx="2">
                  <c:v>Attitude towards being
physically active myself</c:v>
                </c:pt>
                <c:pt idx="3">
                  <c:v>Physical health</c:v>
                </c:pt>
                <c:pt idx="4">
                  <c:v>Self esteem</c:v>
                </c:pt>
                <c:pt idx="5">
                  <c:v>Overall fitness levels</c:v>
                </c:pt>
                <c:pt idx="6">
                  <c:v>Attitude towards encouraging my own children/grandchildren to be active</c:v>
                </c:pt>
                <c:pt idx="7">
                  <c:v>Opportunity to spend
time with friends/family </c:v>
                </c:pt>
                <c:pt idx="8">
                  <c:v>Feeling isolated</c:v>
                </c:pt>
              </c:strCache>
            </c:strRef>
          </c:cat>
          <c:val>
            <c:numRef>
              <c:f>RPS_3_Q6!$AN$19:$AN$27</c:f>
              <c:numCache>
                <c:formatCode>###0%</c:formatCode>
                <c:ptCount val="9"/>
                <c:pt idx="0">
                  <c:v>3.4482758620689655E-2</c:v>
                </c:pt>
                <c:pt idx="1">
                  <c:v>0</c:v>
                </c:pt>
                <c:pt idx="2">
                  <c:v>0.13793103448275862</c:v>
                </c:pt>
                <c:pt idx="3">
                  <c:v>6.8965517241379309E-2</c:v>
                </c:pt>
                <c:pt idx="4">
                  <c:v>6.8965517241379309E-2</c:v>
                </c:pt>
                <c:pt idx="5">
                  <c:v>6.8965517241379309E-2</c:v>
                </c:pt>
                <c:pt idx="6">
                  <c:v>0.24137931034482757</c:v>
                </c:pt>
                <c:pt idx="7">
                  <c:v>3.4482758620689655E-2</c:v>
                </c:pt>
                <c:pt idx="8">
                  <c:v>0.13793103448275862</c:v>
                </c:pt>
              </c:numCache>
            </c:numRef>
          </c:val>
          <c:extLst>
            <c:ext xmlns:c16="http://schemas.microsoft.com/office/drawing/2014/chart" uri="{C3380CC4-5D6E-409C-BE32-E72D297353CC}">
              <c16:uniqueId val="{00000002-1A07-4D0C-9CB5-9D01A9CD9965}"/>
            </c:ext>
          </c:extLst>
        </c:ser>
        <c:ser>
          <c:idx val="0"/>
          <c:order val="1"/>
          <c:tx>
            <c:strRef>
              <c:f>RPS_3_Q6!$AO$18</c:f>
              <c:strCache>
                <c:ptCount val="1"/>
                <c:pt idx="0">
                  <c:v>Negative impact</c:v>
                </c:pt>
              </c:strCache>
            </c:strRef>
          </c:tx>
          <c:spPr>
            <a:solidFill>
              <a:srgbClr val="69C4C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RPS_3_Q6!$AM$19:$AM$27</c:f>
              <c:strCache>
                <c:ptCount val="9"/>
                <c:pt idx="0">
                  <c:v>Mental health</c:v>
                </c:pt>
                <c:pt idx="1">
                  <c:v>Happiness</c:v>
                </c:pt>
                <c:pt idx="2">
                  <c:v>Attitude towards being
physically active myself</c:v>
                </c:pt>
                <c:pt idx="3">
                  <c:v>Physical health</c:v>
                </c:pt>
                <c:pt idx="4">
                  <c:v>Self esteem</c:v>
                </c:pt>
                <c:pt idx="5">
                  <c:v>Overall fitness levels</c:v>
                </c:pt>
                <c:pt idx="6">
                  <c:v>Attitude towards encouraging my own children/grandchildren to be active</c:v>
                </c:pt>
                <c:pt idx="7">
                  <c:v>Opportunity to spend
time with friends/family </c:v>
                </c:pt>
                <c:pt idx="8">
                  <c:v>Feeling isolated</c:v>
                </c:pt>
              </c:strCache>
            </c:strRef>
          </c:cat>
          <c:val>
            <c:numRef>
              <c:f>RPS_3_Q6!$AO$19:$AO$27</c:f>
              <c:numCache>
                <c:formatCode>###0%</c:formatCode>
                <c:ptCount val="9"/>
                <c:pt idx="0">
                  <c:v>6.8965517241379309E-2</c:v>
                </c:pt>
                <c:pt idx="1">
                  <c:v>0.10344827586206896</c:v>
                </c:pt>
                <c:pt idx="2">
                  <c:v>3.4482758620689655E-2</c:v>
                </c:pt>
                <c:pt idx="3">
                  <c:v>6.8965517241379309E-2</c:v>
                </c:pt>
                <c:pt idx="4">
                  <c:v>3.4482758620689655E-2</c:v>
                </c:pt>
                <c:pt idx="5">
                  <c:v>0.13793103448275862</c:v>
                </c:pt>
                <c:pt idx="6">
                  <c:v>6.8965517241379309E-2</c:v>
                </c:pt>
                <c:pt idx="7">
                  <c:v>0.20689655172413793</c:v>
                </c:pt>
                <c:pt idx="8">
                  <c:v>0.20689655172413793</c:v>
                </c:pt>
              </c:numCache>
            </c:numRef>
          </c:val>
          <c:extLst>
            <c:ext xmlns:c16="http://schemas.microsoft.com/office/drawing/2014/chart" uri="{C3380CC4-5D6E-409C-BE32-E72D297353CC}">
              <c16:uniqueId val="{00000003-1A07-4D0C-9CB5-9D01A9CD9965}"/>
            </c:ext>
          </c:extLst>
        </c:ser>
        <c:ser>
          <c:idx val="1"/>
          <c:order val="2"/>
          <c:tx>
            <c:strRef>
              <c:f>RPS_3_Q6!$AP$18</c:f>
              <c:strCache>
                <c:ptCount val="1"/>
                <c:pt idx="0">
                  <c:v>No impact</c:v>
                </c:pt>
              </c:strCache>
            </c:strRef>
          </c:tx>
          <c:spPr>
            <a:solidFill>
              <a:srgbClr val="C4AAD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RPS_3_Q6!$AM$19:$AM$27</c:f>
              <c:strCache>
                <c:ptCount val="9"/>
                <c:pt idx="0">
                  <c:v>Mental health</c:v>
                </c:pt>
                <c:pt idx="1">
                  <c:v>Happiness</c:v>
                </c:pt>
                <c:pt idx="2">
                  <c:v>Attitude towards being
physically active myself</c:v>
                </c:pt>
                <c:pt idx="3">
                  <c:v>Physical health</c:v>
                </c:pt>
                <c:pt idx="4">
                  <c:v>Self esteem</c:v>
                </c:pt>
                <c:pt idx="5">
                  <c:v>Overall fitness levels</c:v>
                </c:pt>
                <c:pt idx="6">
                  <c:v>Attitude towards encouraging my own children/grandchildren to be active</c:v>
                </c:pt>
                <c:pt idx="7">
                  <c:v>Opportunity to spend
time with friends/family </c:v>
                </c:pt>
                <c:pt idx="8">
                  <c:v>Feeling isolated</c:v>
                </c:pt>
              </c:strCache>
            </c:strRef>
          </c:cat>
          <c:val>
            <c:numRef>
              <c:f>RPS_3_Q6!$AP$19:$AP$27</c:f>
              <c:numCache>
                <c:formatCode>###0%</c:formatCode>
                <c:ptCount val="9"/>
                <c:pt idx="0">
                  <c:v>0.10344827586206896</c:v>
                </c:pt>
                <c:pt idx="1">
                  <c:v>0.13793103448275862</c:v>
                </c:pt>
                <c:pt idx="2">
                  <c:v>0.17241379310344829</c:v>
                </c:pt>
                <c:pt idx="3">
                  <c:v>0.20689655172413793</c:v>
                </c:pt>
                <c:pt idx="4">
                  <c:v>0.27586206896551724</c:v>
                </c:pt>
                <c:pt idx="5">
                  <c:v>0.20689655172413793</c:v>
                </c:pt>
                <c:pt idx="6">
                  <c:v>0.20689655172413793</c:v>
                </c:pt>
                <c:pt idx="7">
                  <c:v>0.37931034482758619</c:v>
                </c:pt>
                <c:pt idx="8">
                  <c:v>0.31034482758620691</c:v>
                </c:pt>
              </c:numCache>
            </c:numRef>
          </c:val>
          <c:extLst>
            <c:ext xmlns:c16="http://schemas.microsoft.com/office/drawing/2014/chart" uri="{C3380CC4-5D6E-409C-BE32-E72D297353CC}">
              <c16:uniqueId val="{00000004-1A07-4D0C-9CB5-9D01A9CD9965}"/>
            </c:ext>
          </c:extLst>
        </c:ser>
        <c:ser>
          <c:idx val="2"/>
          <c:order val="3"/>
          <c:tx>
            <c:strRef>
              <c:f>RPS_3_Q6!$AQ$18</c:f>
              <c:strCache>
                <c:ptCount val="1"/>
                <c:pt idx="0">
                  <c:v>Positive impact</c:v>
                </c:pt>
              </c:strCache>
            </c:strRef>
          </c:tx>
          <c:spPr>
            <a:solidFill>
              <a:srgbClr val="6D2A62"/>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GB"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RPS_3_Q6!$AM$19:$AM$27</c:f>
              <c:strCache>
                <c:ptCount val="9"/>
                <c:pt idx="0">
                  <c:v>Mental health</c:v>
                </c:pt>
                <c:pt idx="1">
                  <c:v>Happiness</c:v>
                </c:pt>
                <c:pt idx="2">
                  <c:v>Attitude towards being
physically active myself</c:v>
                </c:pt>
                <c:pt idx="3">
                  <c:v>Physical health</c:v>
                </c:pt>
                <c:pt idx="4">
                  <c:v>Self esteem</c:v>
                </c:pt>
                <c:pt idx="5">
                  <c:v>Overall fitness levels</c:v>
                </c:pt>
                <c:pt idx="6">
                  <c:v>Attitude towards encouraging my own children/grandchildren to be active</c:v>
                </c:pt>
                <c:pt idx="7">
                  <c:v>Opportunity to spend
time with friends/family </c:v>
                </c:pt>
                <c:pt idx="8">
                  <c:v>Feeling isolated</c:v>
                </c:pt>
              </c:strCache>
            </c:strRef>
          </c:cat>
          <c:val>
            <c:numRef>
              <c:f>RPS_3_Q6!$AQ$19:$AQ$27</c:f>
              <c:numCache>
                <c:formatCode>###0%</c:formatCode>
                <c:ptCount val="9"/>
                <c:pt idx="0">
                  <c:v>0.7931034482758621</c:v>
                </c:pt>
                <c:pt idx="1">
                  <c:v>0.75862068965517238</c:v>
                </c:pt>
                <c:pt idx="2">
                  <c:v>0.65517241379310354</c:v>
                </c:pt>
                <c:pt idx="3">
                  <c:v>0.65517241379310354</c:v>
                </c:pt>
                <c:pt idx="4">
                  <c:v>0.62068965517241381</c:v>
                </c:pt>
                <c:pt idx="5">
                  <c:v>0.58620689655172409</c:v>
                </c:pt>
                <c:pt idx="6">
                  <c:v>0.48275862068965514</c:v>
                </c:pt>
                <c:pt idx="7">
                  <c:v>0.37931034482758619</c:v>
                </c:pt>
                <c:pt idx="8">
                  <c:v>0.34482758620689657</c:v>
                </c:pt>
              </c:numCache>
            </c:numRef>
          </c:val>
          <c:extLst>
            <c:ext xmlns:c16="http://schemas.microsoft.com/office/drawing/2014/chart" uri="{C3380CC4-5D6E-409C-BE32-E72D297353CC}">
              <c16:uniqueId val="{00000008-1A07-4D0C-9CB5-9D01A9CD9965}"/>
            </c:ext>
          </c:extLst>
        </c:ser>
        <c:dLbls>
          <c:showLegendKey val="0"/>
          <c:showVal val="0"/>
          <c:showCatName val="0"/>
          <c:showSerName val="0"/>
          <c:showPercent val="0"/>
          <c:showBubbleSize val="0"/>
        </c:dLbls>
        <c:gapWidth val="50"/>
        <c:overlap val="100"/>
        <c:axId val="166988592"/>
        <c:axId val="166991336"/>
      </c:barChart>
      <c:catAx>
        <c:axId val="16698859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166991336"/>
        <c:crosses val="autoZero"/>
        <c:auto val="1"/>
        <c:lblAlgn val="ctr"/>
        <c:lblOffset val="100"/>
        <c:noMultiLvlLbl val="0"/>
      </c:catAx>
      <c:valAx>
        <c:axId val="166991336"/>
        <c:scaling>
          <c:orientation val="minMax"/>
          <c:max val="1"/>
        </c:scaling>
        <c:delete val="1"/>
        <c:axPos val="t"/>
        <c:numFmt formatCode="###0%" sourceLinked="1"/>
        <c:majorTickMark val="out"/>
        <c:minorTickMark val="none"/>
        <c:tickLblPos val="nextTo"/>
        <c:crossAx val="166988592"/>
        <c:crosses val="autoZero"/>
        <c:crossBetween val="between"/>
      </c:valAx>
      <c:spPr>
        <a:noFill/>
        <a:ln>
          <a:noFill/>
        </a:ln>
        <a:effectLst/>
      </c:spPr>
    </c:plotArea>
    <c:legend>
      <c:legendPos val="b"/>
      <c:layout>
        <c:manualLayout>
          <c:xMode val="edge"/>
          <c:yMode val="edge"/>
          <c:x val="0.24383707223544659"/>
          <c:y val="0.90879139509475193"/>
          <c:w val="0.75552218482785793"/>
          <c:h val="6.7285159929171542E-2"/>
        </c:manualLayout>
      </c:layout>
      <c:overlay val="0"/>
      <c:spPr>
        <a:noFill/>
        <a:ln>
          <a:noFill/>
        </a:ln>
        <a:effectLst/>
      </c:spPr>
      <c:txPr>
        <a:bodyPr rot="0" spcFirstLastPara="1" vertOverflow="ellipsis" vert="horz" wrap="square" anchor="ctr" anchorCtr="1"/>
        <a:lstStyle/>
        <a:p>
          <a:pPr>
            <a:defRPr sz="9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solidFill>
      <a:srgbClr val="FFFFFF"/>
    </a:solidFill>
    <a:ln w="9525" cap="flat" cmpd="sng" algn="ctr">
      <a:noFill/>
      <a:round/>
    </a:ln>
    <a:effectLst/>
  </c:spPr>
  <c:txPr>
    <a:bodyPr/>
    <a:lstStyle/>
    <a:p>
      <a:pPr>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4586346111277473"/>
          <c:y val="2.3360068674627331E-2"/>
          <c:w val="0.45413653888722522"/>
          <c:h val="0.86400177627564489"/>
        </c:manualLayout>
      </c:layout>
      <c:barChart>
        <c:barDir val="bar"/>
        <c:grouping val="stacked"/>
        <c:varyColors val="0"/>
        <c:ser>
          <c:idx val="0"/>
          <c:order val="0"/>
          <c:spPr>
            <a:solidFill>
              <a:srgbClr val="6D2A62"/>
            </a:solidFill>
            <a:ln>
              <a:noFill/>
            </a:ln>
            <a:effectLst/>
          </c:spPr>
          <c:invertIfNegative val="0"/>
          <c:dLbls>
            <c:dLbl>
              <c:idx val="6"/>
              <c:layout>
                <c:manualLayout>
                  <c:x val="3.6610886199652054E-2"/>
                  <c:y val="2.3352362400474114E-7"/>
                </c:manualLayout>
              </c:layout>
              <c:spPr>
                <a:noFill/>
                <a:ln>
                  <a:noFill/>
                </a:ln>
                <a:effectLst/>
              </c:spPr>
              <c:txPr>
                <a:bodyPr rot="0" spcFirstLastPara="1" vertOverflow="ellipsis" vert="horz" wrap="square" anchor="ctr" anchorCtr="1"/>
                <a:lstStyle/>
                <a:p>
                  <a:pPr>
                    <a:defRPr sz="900" b="1"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4140-4F46-B108-41BEC81A6427}"/>
                </c:ext>
              </c:extLst>
            </c:dLbl>
            <c:dLbl>
              <c:idx val="7"/>
              <c:layout>
                <c:manualLayout>
                  <c:x val="2.8765696299726612E-2"/>
                  <c:y val="2.965750024169695E-3"/>
                </c:manualLayout>
              </c:layout>
              <c:spPr>
                <a:noFill/>
                <a:ln>
                  <a:noFill/>
                </a:ln>
                <a:effectLst/>
              </c:spPr>
              <c:txPr>
                <a:bodyPr rot="0" spcFirstLastPara="1" vertOverflow="ellipsis" vert="horz" wrap="square" anchor="ctr" anchorCtr="1"/>
                <a:lstStyle/>
                <a:p>
                  <a:pPr>
                    <a:defRPr sz="900" b="1"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4140-4F46-B108-41BEC81A6427}"/>
                </c:ext>
              </c:extLst>
            </c:dLbl>
            <c:dLbl>
              <c:idx val="8"/>
              <c:layout>
                <c:manualLayout>
                  <c:x val="3.1380759599701762E-2"/>
                  <c:y val="-2.9655165005457447E-3"/>
                </c:manualLayout>
              </c:layout>
              <c:tx>
                <c:rich>
                  <a:bodyPr rot="0" spcFirstLastPara="1" vertOverflow="ellipsis" vert="horz" wrap="square" anchor="ctr" anchorCtr="1"/>
                  <a:lstStyle/>
                  <a:p>
                    <a:pPr>
                      <a:defRPr sz="900" b="1" i="0" u="none" strike="noStrike" kern="1200" baseline="0">
                        <a:solidFill>
                          <a:srgbClr val="767171"/>
                        </a:solidFill>
                        <a:latin typeface="Calibri" panose="020F0502020204030204" pitchFamily="34" charset="0"/>
                        <a:ea typeface="+mn-ea"/>
                        <a:cs typeface="Calibri" panose="020F0502020204030204" pitchFamily="34" charset="0"/>
                      </a:defRPr>
                    </a:pPr>
                    <a:fld id="{0C4C80DD-3758-4E28-B19E-DB6898C6D10A}" type="VALUE">
                      <a:rPr lang="en-US">
                        <a:solidFill>
                          <a:srgbClr val="767171"/>
                        </a:solidFill>
                      </a:rPr>
                      <a:pPr>
                        <a:defRPr sz="900" b="1">
                          <a:solidFill>
                            <a:srgbClr val="767171"/>
                          </a:solidFill>
                        </a:defRPr>
                      </a:pPr>
                      <a:t>[VALUE]</a:t>
                    </a:fld>
                    <a:endParaRPr lang="en-GB"/>
                  </a:p>
                </c:rich>
              </c:tx>
              <c:spPr>
                <a:noFill/>
                <a:ln>
                  <a:noFill/>
                </a:ln>
                <a:effectLst/>
              </c:spPr>
              <c:txPr>
                <a:bodyPr rot="0" spcFirstLastPara="1" vertOverflow="ellipsis" vert="horz" wrap="square" anchor="ctr" anchorCtr="1"/>
                <a:lstStyle/>
                <a:p>
                  <a:pPr>
                    <a:defRPr sz="900" b="1"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2-04C0-4D5B-9F1F-0819239E2244}"/>
                </c:ext>
              </c:extLst>
            </c:dLbl>
            <c:dLbl>
              <c:idx val="9"/>
              <c:layout>
                <c:manualLayout>
                  <c:x val="3.1380759599701762E-2"/>
                  <c:y val="2.965750024169695E-3"/>
                </c:manualLayout>
              </c:layout>
              <c:spPr>
                <a:noFill/>
                <a:ln>
                  <a:noFill/>
                </a:ln>
                <a:effectLst/>
              </c:spPr>
              <c:txPr>
                <a:bodyPr rot="0" spcFirstLastPara="1" vertOverflow="ellipsis" vert="horz" wrap="square" anchor="ctr" anchorCtr="1"/>
                <a:lstStyle/>
                <a:p>
                  <a:pPr>
                    <a:defRPr sz="900" b="1"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04C0-4D5B-9F1F-0819239E2244}"/>
                </c:ext>
              </c:extLst>
            </c:dLbl>
            <c:dLbl>
              <c:idx val="10"/>
              <c:layout>
                <c:manualLayout>
                  <c:x val="2.8765696299726612E-2"/>
                  <c:y val="0"/>
                </c:manualLayout>
              </c:layout>
              <c:spPr>
                <a:noFill/>
                <a:ln>
                  <a:noFill/>
                </a:ln>
                <a:effectLst/>
              </c:spPr>
              <c:txPr>
                <a:bodyPr rot="0" spcFirstLastPara="1" vertOverflow="ellipsis" vert="horz" wrap="square" anchor="ctr" anchorCtr="1"/>
                <a:lstStyle/>
                <a:p>
                  <a:pPr>
                    <a:defRPr sz="900" b="1"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4140-4F46-B108-41BEC81A6427}"/>
                </c:ext>
              </c:extLst>
            </c:dLbl>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RPS_3_Q8!$O$5:$O$16</c:f>
              <c:strCache>
                <c:ptCount val="12"/>
                <c:pt idx="0">
                  <c:v>Walking for fun/leisure</c:v>
                </c:pt>
                <c:pt idx="1">
                  <c:v>Walking for travel (e.g. to get to work, university, college, or school) </c:v>
                </c:pt>
                <c:pt idx="2">
                  <c:v>Moving about while playing with family and friends </c:v>
                </c:pt>
                <c:pt idx="3">
                  <c:v>Doing fitness/exercises sessions at home </c:v>
                </c:pt>
                <c:pt idx="4">
                  <c:v>Gardening</c:v>
                </c:pt>
                <c:pt idx="5">
                  <c:v>Cycling for fun/leisure or sport</c:v>
                </c:pt>
                <c:pt idx="6">
                  <c:v>Running/jogging for fun/leisure </c:v>
                </c:pt>
                <c:pt idx="7">
                  <c:v>Dancing as part of an online class/lesson or informally with friends/family/on my own </c:v>
                </c:pt>
                <c:pt idx="8">
                  <c:v>A type of sport (e.g. water sport)</c:v>
                </c:pt>
                <c:pt idx="9">
                  <c:v>Cycling for travel (e.g. to get to work, university, college, or school)</c:v>
                </c:pt>
                <c:pt idx="10">
                  <c:v>Other</c:v>
                </c:pt>
                <c:pt idx="11">
                  <c:v>I did no physical activity*</c:v>
                </c:pt>
              </c:strCache>
            </c:strRef>
          </c:cat>
          <c:val>
            <c:numRef>
              <c:f>RPS_3_Q8!$P$5:$P$16</c:f>
              <c:numCache>
                <c:formatCode>0%</c:formatCode>
                <c:ptCount val="12"/>
                <c:pt idx="0">
                  <c:v>0.57831325301204817</c:v>
                </c:pt>
                <c:pt idx="1">
                  <c:v>0.24698795180722891</c:v>
                </c:pt>
                <c:pt idx="2">
                  <c:v>0.25301204819277107</c:v>
                </c:pt>
                <c:pt idx="3">
                  <c:v>0.24096385542168675</c:v>
                </c:pt>
                <c:pt idx="4">
                  <c:v>0.234939759036145</c:v>
                </c:pt>
                <c:pt idx="5">
                  <c:v>7.2289156626506021E-2</c:v>
                </c:pt>
                <c:pt idx="6">
                  <c:v>4.8192771084337352E-2</c:v>
                </c:pt>
                <c:pt idx="7">
                  <c:v>4.2168674698795178E-2</c:v>
                </c:pt>
                <c:pt idx="8">
                  <c:v>1.2048192771084338E-2</c:v>
                </c:pt>
                <c:pt idx="9">
                  <c:v>6.024096385542169E-3</c:v>
                </c:pt>
                <c:pt idx="10">
                  <c:v>3.0120481927710843E-2</c:v>
                </c:pt>
                <c:pt idx="11">
                  <c:v>0.11445783132530121</c:v>
                </c:pt>
              </c:numCache>
            </c:numRef>
          </c:val>
          <c:extLst>
            <c:ext xmlns:c16="http://schemas.microsoft.com/office/drawing/2014/chart" uri="{C3380CC4-5D6E-409C-BE32-E72D297353CC}">
              <c16:uniqueId val="{00000000-04C0-4D5B-9F1F-0819239E2244}"/>
            </c:ext>
          </c:extLst>
        </c:ser>
        <c:dLbls>
          <c:showLegendKey val="0"/>
          <c:showVal val="0"/>
          <c:showCatName val="0"/>
          <c:showSerName val="0"/>
          <c:showPercent val="0"/>
          <c:showBubbleSize val="0"/>
        </c:dLbls>
        <c:gapWidth val="50"/>
        <c:overlap val="100"/>
        <c:axId val="414301584"/>
        <c:axId val="414301976"/>
      </c:barChart>
      <c:catAx>
        <c:axId val="414301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414301976"/>
        <c:crosses val="autoZero"/>
        <c:auto val="1"/>
        <c:lblAlgn val="ctr"/>
        <c:lblOffset val="100"/>
        <c:noMultiLvlLbl val="0"/>
      </c:catAx>
      <c:valAx>
        <c:axId val="414301976"/>
        <c:scaling>
          <c:orientation val="minMax"/>
        </c:scaling>
        <c:delete val="1"/>
        <c:axPos val="t"/>
        <c:numFmt formatCode="0%" sourceLinked="1"/>
        <c:majorTickMark val="none"/>
        <c:minorTickMark val="none"/>
        <c:tickLblPos val="nextTo"/>
        <c:crossAx val="414301584"/>
        <c:crosses val="autoZero"/>
        <c:crossBetween val="between"/>
      </c:valAx>
      <c:spPr>
        <a:noFill/>
        <a:ln>
          <a:noFill/>
        </a:ln>
        <a:effectLst/>
      </c:spPr>
    </c:plotArea>
    <c:plotVisOnly val="1"/>
    <c:dispBlanksAs val="gap"/>
    <c:showDLblsOverMax val="0"/>
  </c:chart>
  <c:spPr>
    <a:noFill/>
    <a:ln>
      <a:noFill/>
    </a:ln>
    <a:effectLst/>
  </c:spPr>
  <c:txPr>
    <a:bodyPr/>
    <a:lstStyle/>
    <a:p>
      <a:pPr>
        <a:defRPr sz="1000">
          <a:solidFill>
            <a:schemeClr val="tx1"/>
          </a:solidFill>
          <a:latin typeface="Calibri" panose="020F0502020204030204" pitchFamily="34" charset="0"/>
          <a:cs typeface="Calibri" panose="020F0502020204030204" pitchFamily="34" charset="0"/>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666898192096499"/>
          <c:y val="3.5932049587771686E-2"/>
          <c:w val="0.68333101807903507"/>
          <c:h val="0.74806617670131959"/>
        </c:manualLayout>
      </c:layout>
      <c:barChart>
        <c:barDir val="bar"/>
        <c:grouping val="percentStacked"/>
        <c:varyColors val="0"/>
        <c:ser>
          <c:idx val="0"/>
          <c:order val="0"/>
          <c:tx>
            <c:strRef>
              <c:f>rps_3_q9!$L$4</c:f>
              <c:strCache>
                <c:ptCount val="1"/>
                <c:pt idx="0">
                  <c:v>Don’t know</c:v>
                </c:pt>
              </c:strCache>
            </c:strRef>
          </c:tx>
          <c:spPr>
            <a:solidFill>
              <a:schemeClr val="bg2"/>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6685-4983-A144-AC07CE4B9E4A}"/>
                </c:ext>
              </c:extLst>
            </c:dLbl>
            <c:dLbl>
              <c:idx val="2"/>
              <c:delete val="1"/>
              <c:extLst>
                <c:ext xmlns:c15="http://schemas.microsoft.com/office/drawing/2012/chart" uri="{CE6537A1-D6FC-4f65-9D91-7224C49458BB}"/>
                <c:ext xmlns:c16="http://schemas.microsoft.com/office/drawing/2014/chart" uri="{C3380CC4-5D6E-409C-BE32-E72D297353CC}">
                  <c16:uniqueId val="{00000001-6685-4983-A144-AC07CE4B9E4A}"/>
                </c:ext>
              </c:extLst>
            </c:dLbl>
            <c:dLbl>
              <c:idx val="3"/>
              <c:delete val="1"/>
              <c:extLst>
                <c:ext xmlns:c15="http://schemas.microsoft.com/office/drawing/2012/chart" uri="{CE6537A1-D6FC-4f65-9D91-7224C49458BB}"/>
                <c:ext xmlns:c16="http://schemas.microsoft.com/office/drawing/2014/chart" uri="{C3380CC4-5D6E-409C-BE32-E72D297353CC}">
                  <c16:uniqueId val="{00000002-4378-455A-88BE-943B8FE4D0BB}"/>
                </c:ext>
              </c:extLst>
            </c:dLbl>
            <c:dLbl>
              <c:idx val="5"/>
              <c:delete val="1"/>
              <c:extLst>
                <c:ext xmlns:c15="http://schemas.microsoft.com/office/drawing/2012/chart" uri="{CE6537A1-D6FC-4f65-9D91-7224C49458BB}"/>
                <c:ext xmlns:c16="http://schemas.microsoft.com/office/drawing/2014/chart" uri="{C3380CC4-5D6E-409C-BE32-E72D297353CC}">
                  <c16:uniqueId val="{00000004-4378-455A-88BE-943B8FE4D0BB}"/>
                </c:ext>
              </c:extLst>
            </c:dLbl>
            <c:dLbl>
              <c:idx val="6"/>
              <c:delete val="1"/>
              <c:extLst>
                <c:ext xmlns:c15="http://schemas.microsoft.com/office/drawing/2012/chart" uri="{CE6537A1-D6FC-4f65-9D91-7224C49458BB}"/>
                <c:ext xmlns:c16="http://schemas.microsoft.com/office/drawing/2014/chart" uri="{C3380CC4-5D6E-409C-BE32-E72D297353CC}">
                  <c16:uniqueId val="{00000000-655B-4EE8-8648-24209E78A42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rps_3_q9!$K$5:$K$11</c:f>
              <c:strCache>
                <c:ptCount val="7"/>
                <c:pt idx="0">
                  <c:v>Local street/roads </c:v>
                </c:pt>
                <c:pt idx="1">
                  <c:v>Own house</c:v>
                </c:pt>
                <c:pt idx="2">
                  <c:v>Footpaths
(i.e. walking trails, canal paths) </c:v>
                </c:pt>
                <c:pt idx="3">
                  <c:v>Own garden/yard </c:v>
                </c:pt>
                <c:pt idx="4">
                  <c:v>Other outside space
(i.e. countryside, fields, river)</c:v>
                </c:pt>
                <c:pt idx="5">
                  <c:v>A park in Doncaster</c:v>
                </c:pt>
                <c:pt idx="6">
                  <c:v>Cycle paths</c:v>
                </c:pt>
              </c:strCache>
            </c:strRef>
          </c:cat>
          <c:val>
            <c:numRef>
              <c:f>rps_3_q9!$L$5:$L$11</c:f>
              <c:numCache>
                <c:formatCode>0%</c:formatCode>
                <c:ptCount val="7"/>
                <c:pt idx="0">
                  <c:v>6.024096385542169E-3</c:v>
                </c:pt>
                <c:pt idx="1">
                  <c:v>4.2168674698795178E-2</c:v>
                </c:pt>
                <c:pt idx="2">
                  <c:v>1.2048192771084338E-2</c:v>
                </c:pt>
                <c:pt idx="3">
                  <c:v>1.8072289156626505E-2</c:v>
                </c:pt>
                <c:pt idx="4">
                  <c:v>4.8192771084337352E-2</c:v>
                </c:pt>
                <c:pt idx="5">
                  <c:v>1.8072289156626505E-2</c:v>
                </c:pt>
                <c:pt idx="6">
                  <c:v>1.8072289156626505E-2</c:v>
                </c:pt>
              </c:numCache>
            </c:numRef>
          </c:val>
          <c:extLst>
            <c:ext xmlns:c16="http://schemas.microsoft.com/office/drawing/2014/chart" uri="{C3380CC4-5D6E-409C-BE32-E72D297353CC}">
              <c16:uniqueId val="{00000002-6685-4983-A144-AC07CE4B9E4A}"/>
            </c:ext>
          </c:extLst>
        </c:ser>
        <c:ser>
          <c:idx val="1"/>
          <c:order val="1"/>
          <c:tx>
            <c:strRef>
              <c:f>rps_3_q9!$M$4</c:f>
              <c:strCache>
                <c:ptCount val="1"/>
                <c:pt idx="0">
                  <c:v>I do not have access to this</c:v>
                </c:pt>
              </c:strCache>
            </c:strRef>
          </c:tx>
          <c:spPr>
            <a:solidFill>
              <a:schemeClr val="accent5"/>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3-6685-4983-A144-AC07CE4B9E4A}"/>
                </c:ext>
              </c:extLst>
            </c:dLbl>
            <c:dLbl>
              <c:idx val="1"/>
              <c:delete val="1"/>
              <c:extLst>
                <c:ext xmlns:c15="http://schemas.microsoft.com/office/drawing/2012/chart" uri="{CE6537A1-D6FC-4f65-9D91-7224C49458BB}"/>
                <c:ext xmlns:c16="http://schemas.microsoft.com/office/drawing/2014/chart" uri="{C3380CC4-5D6E-409C-BE32-E72D297353CC}">
                  <c16:uniqueId val="{00000000-4378-455A-88BE-943B8FE4D0BB}"/>
                </c:ext>
              </c:extLst>
            </c:dLbl>
            <c:dLbl>
              <c:idx val="2"/>
              <c:delete val="1"/>
              <c:extLst>
                <c:ext xmlns:c15="http://schemas.microsoft.com/office/drawing/2012/chart" uri="{CE6537A1-D6FC-4f65-9D91-7224C49458BB}"/>
                <c:ext xmlns:c16="http://schemas.microsoft.com/office/drawing/2014/chart" uri="{C3380CC4-5D6E-409C-BE32-E72D297353CC}">
                  <c16:uniqueId val="{00000001-4378-455A-88BE-943B8FE4D0BB}"/>
                </c:ext>
              </c:extLst>
            </c:dLbl>
            <c:dLbl>
              <c:idx val="4"/>
              <c:delete val="1"/>
              <c:extLst>
                <c:ext xmlns:c15="http://schemas.microsoft.com/office/drawing/2012/chart" uri="{CE6537A1-D6FC-4f65-9D91-7224C49458BB}"/>
                <c:ext xmlns:c16="http://schemas.microsoft.com/office/drawing/2014/chart" uri="{C3380CC4-5D6E-409C-BE32-E72D297353CC}">
                  <c16:uniqueId val="{00000000-2F38-4D8E-A364-406712EC9F8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rps_3_q9!$K$5:$K$11</c:f>
              <c:strCache>
                <c:ptCount val="7"/>
                <c:pt idx="0">
                  <c:v>Local street/roads </c:v>
                </c:pt>
                <c:pt idx="1">
                  <c:v>Own house</c:v>
                </c:pt>
                <c:pt idx="2">
                  <c:v>Footpaths
(i.e. walking trails, canal paths) </c:v>
                </c:pt>
                <c:pt idx="3">
                  <c:v>Own garden/yard </c:v>
                </c:pt>
                <c:pt idx="4">
                  <c:v>Other outside space
(i.e. countryside, fields, river)</c:v>
                </c:pt>
                <c:pt idx="5">
                  <c:v>A park in Doncaster</c:v>
                </c:pt>
                <c:pt idx="6">
                  <c:v>Cycle paths</c:v>
                </c:pt>
              </c:strCache>
            </c:strRef>
          </c:cat>
          <c:val>
            <c:numRef>
              <c:f>rps_3_q9!$M$5:$M$11</c:f>
              <c:numCache>
                <c:formatCode>0%</c:formatCode>
                <c:ptCount val="7"/>
                <c:pt idx="0">
                  <c:v>6.024096385542169E-3</c:v>
                </c:pt>
                <c:pt idx="1">
                  <c:v>2.4096385542168676E-2</c:v>
                </c:pt>
                <c:pt idx="2">
                  <c:v>1.8072289156626505E-2</c:v>
                </c:pt>
                <c:pt idx="3">
                  <c:v>3.614457831325301E-2</c:v>
                </c:pt>
                <c:pt idx="4">
                  <c:v>6.024096385542169E-3</c:v>
                </c:pt>
                <c:pt idx="5">
                  <c:v>2.4096385542168676E-2</c:v>
                </c:pt>
                <c:pt idx="6">
                  <c:v>4.8192771084337352E-2</c:v>
                </c:pt>
              </c:numCache>
            </c:numRef>
          </c:val>
          <c:extLst>
            <c:ext xmlns:c16="http://schemas.microsoft.com/office/drawing/2014/chart" uri="{C3380CC4-5D6E-409C-BE32-E72D297353CC}">
              <c16:uniqueId val="{00000005-6685-4983-A144-AC07CE4B9E4A}"/>
            </c:ext>
          </c:extLst>
        </c:ser>
        <c:ser>
          <c:idx val="2"/>
          <c:order val="2"/>
          <c:tx>
            <c:strRef>
              <c:f>rps_3_q9!$N$4</c:f>
              <c:strCache>
                <c:ptCount val="1"/>
                <c:pt idx="0">
                  <c:v>Not at all</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rps_3_q9!$K$5:$K$11</c:f>
              <c:strCache>
                <c:ptCount val="7"/>
                <c:pt idx="0">
                  <c:v>Local street/roads </c:v>
                </c:pt>
                <c:pt idx="1">
                  <c:v>Own house</c:v>
                </c:pt>
                <c:pt idx="2">
                  <c:v>Footpaths
(i.e. walking trails, canal paths) </c:v>
                </c:pt>
                <c:pt idx="3">
                  <c:v>Own garden/yard </c:v>
                </c:pt>
                <c:pt idx="4">
                  <c:v>Other outside space
(i.e. countryside, fields, river)</c:v>
                </c:pt>
                <c:pt idx="5">
                  <c:v>A park in Doncaster</c:v>
                </c:pt>
                <c:pt idx="6">
                  <c:v>Cycle paths</c:v>
                </c:pt>
              </c:strCache>
            </c:strRef>
          </c:cat>
          <c:val>
            <c:numRef>
              <c:f>rps_3_q9!$N$5:$N$11</c:f>
              <c:numCache>
                <c:formatCode>0%</c:formatCode>
                <c:ptCount val="7"/>
                <c:pt idx="0">
                  <c:v>0.16265060240963855</c:v>
                </c:pt>
                <c:pt idx="1">
                  <c:v>0.27710843373493976</c:v>
                </c:pt>
                <c:pt idx="2">
                  <c:v>0.3493975903614458</c:v>
                </c:pt>
                <c:pt idx="3">
                  <c:v>0.45180722891566272</c:v>
                </c:pt>
                <c:pt idx="4">
                  <c:v>0.4759036144578313</c:v>
                </c:pt>
                <c:pt idx="5">
                  <c:v>0.54819277108433739</c:v>
                </c:pt>
                <c:pt idx="6">
                  <c:v>0.7831325301204819</c:v>
                </c:pt>
              </c:numCache>
            </c:numRef>
          </c:val>
          <c:extLst>
            <c:ext xmlns:c16="http://schemas.microsoft.com/office/drawing/2014/chart" uri="{C3380CC4-5D6E-409C-BE32-E72D297353CC}">
              <c16:uniqueId val="{00000006-6685-4983-A144-AC07CE4B9E4A}"/>
            </c:ext>
          </c:extLst>
        </c:ser>
        <c:ser>
          <c:idx val="3"/>
          <c:order val="3"/>
          <c:tx>
            <c:strRef>
              <c:f>rps_3_q9!$O$4</c:f>
              <c:strCache>
                <c:ptCount val="1"/>
                <c:pt idx="0">
                  <c:v>At least once during lockdown</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rps_3_q9!$K$5:$K$11</c:f>
              <c:strCache>
                <c:ptCount val="7"/>
                <c:pt idx="0">
                  <c:v>Local street/roads </c:v>
                </c:pt>
                <c:pt idx="1">
                  <c:v>Own house</c:v>
                </c:pt>
                <c:pt idx="2">
                  <c:v>Footpaths
(i.e. walking trails, canal paths) </c:v>
                </c:pt>
                <c:pt idx="3">
                  <c:v>Own garden/yard </c:v>
                </c:pt>
                <c:pt idx="4">
                  <c:v>Other outside space
(i.e. countryside, fields, river)</c:v>
                </c:pt>
                <c:pt idx="5">
                  <c:v>A park in Doncaster</c:v>
                </c:pt>
                <c:pt idx="6">
                  <c:v>Cycle paths</c:v>
                </c:pt>
              </c:strCache>
            </c:strRef>
          </c:cat>
          <c:val>
            <c:numRef>
              <c:f>rps_3_q9!$O$5:$O$11</c:f>
              <c:numCache>
                <c:formatCode>0%</c:formatCode>
                <c:ptCount val="7"/>
                <c:pt idx="0">
                  <c:v>0.13855421686746988</c:v>
                </c:pt>
                <c:pt idx="1">
                  <c:v>0.13855421686746988</c:v>
                </c:pt>
                <c:pt idx="2">
                  <c:v>0.13253012048192772</c:v>
                </c:pt>
                <c:pt idx="3">
                  <c:v>0.12048192771084337</c:v>
                </c:pt>
                <c:pt idx="4">
                  <c:v>0.15662650602409639</c:v>
                </c:pt>
                <c:pt idx="5">
                  <c:v>0.10843373493975904</c:v>
                </c:pt>
                <c:pt idx="6">
                  <c:v>2.4096385542168676E-2</c:v>
                </c:pt>
              </c:numCache>
            </c:numRef>
          </c:val>
          <c:extLst>
            <c:ext xmlns:c16="http://schemas.microsoft.com/office/drawing/2014/chart" uri="{C3380CC4-5D6E-409C-BE32-E72D297353CC}">
              <c16:uniqueId val="{00000007-6685-4983-A144-AC07CE4B9E4A}"/>
            </c:ext>
          </c:extLst>
        </c:ser>
        <c:ser>
          <c:idx val="4"/>
          <c:order val="4"/>
          <c:tx>
            <c:strRef>
              <c:f>rps_3_q9!$P$4</c:f>
              <c:strCache>
                <c:ptCount val="1"/>
                <c:pt idx="0">
                  <c:v>At least once a fortnight</c:v>
                </c:pt>
              </c:strCache>
            </c:strRef>
          </c:tx>
          <c:spPr>
            <a:solidFill>
              <a:srgbClr val="C4AAD2"/>
            </a:solidFill>
            <a:ln>
              <a:noFill/>
            </a:ln>
            <a:effectLst/>
          </c:spPr>
          <c:invertIfNegative val="0"/>
          <c:dLbls>
            <c:dLbl>
              <c:idx val="6"/>
              <c:delete val="1"/>
              <c:extLst>
                <c:ext xmlns:c15="http://schemas.microsoft.com/office/drawing/2012/chart" uri="{CE6537A1-D6FC-4f65-9D91-7224C49458BB}"/>
                <c:ext xmlns:c16="http://schemas.microsoft.com/office/drawing/2014/chart" uri="{C3380CC4-5D6E-409C-BE32-E72D297353CC}">
                  <c16:uniqueId val="{00000006-4378-455A-88BE-943B8FE4D0B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rps_3_q9!$K$5:$K$11</c:f>
              <c:strCache>
                <c:ptCount val="7"/>
                <c:pt idx="0">
                  <c:v>Local street/roads </c:v>
                </c:pt>
                <c:pt idx="1">
                  <c:v>Own house</c:v>
                </c:pt>
                <c:pt idx="2">
                  <c:v>Footpaths
(i.e. walking trails, canal paths) </c:v>
                </c:pt>
                <c:pt idx="3">
                  <c:v>Own garden/yard </c:v>
                </c:pt>
                <c:pt idx="4">
                  <c:v>Other outside space
(i.e. countryside, fields, river)</c:v>
                </c:pt>
                <c:pt idx="5">
                  <c:v>A park in Doncaster</c:v>
                </c:pt>
                <c:pt idx="6">
                  <c:v>Cycle paths</c:v>
                </c:pt>
              </c:strCache>
            </c:strRef>
          </c:cat>
          <c:val>
            <c:numRef>
              <c:f>rps_3_q9!$P$5:$P$11</c:f>
              <c:numCache>
                <c:formatCode>0%</c:formatCode>
                <c:ptCount val="7"/>
                <c:pt idx="0">
                  <c:v>8.4337349397590355E-2</c:v>
                </c:pt>
                <c:pt idx="1">
                  <c:v>4.2168674698795178E-2</c:v>
                </c:pt>
                <c:pt idx="2">
                  <c:v>7.8313253012048195E-2</c:v>
                </c:pt>
                <c:pt idx="3">
                  <c:v>4.2168674698795178E-2</c:v>
                </c:pt>
                <c:pt idx="4">
                  <c:v>5.4216867469879519E-2</c:v>
                </c:pt>
                <c:pt idx="5">
                  <c:v>6.6265060240963861E-2</c:v>
                </c:pt>
                <c:pt idx="6">
                  <c:v>6.024096385542169E-3</c:v>
                </c:pt>
              </c:numCache>
            </c:numRef>
          </c:val>
          <c:extLst>
            <c:ext xmlns:c16="http://schemas.microsoft.com/office/drawing/2014/chart" uri="{C3380CC4-5D6E-409C-BE32-E72D297353CC}">
              <c16:uniqueId val="{00000008-6685-4983-A144-AC07CE4B9E4A}"/>
            </c:ext>
          </c:extLst>
        </c:ser>
        <c:ser>
          <c:idx val="5"/>
          <c:order val="5"/>
          <c:tx>
            <c:strRef>
              <c:f>rps_3_q9!$Q$4</c:f>
              <c:strCache>
                <c:ptCount val="1"/>
                <c:pt idx="0">
                  <c:v>At least once a week</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rps_3_q9!$K$5:$K$11</c:f>
              <c:strCache>
                <c:ptCount val="7"/>
                <c:pt idx="0">
                  <c:v>Local street/roads </c:v>
                </c:pt>
                <c:pt idx="1">
                  <c:v>Own house</c:v>
                </c:pt>
                <c:pt idx="2">
                  <c:v>Footpaths
(i.e. walking trails, canal paths) </c:v>
                </c:pt>
                <c:pt idx="3">
                  <c:v>Own garden/yard </c:v>
                </c:pt>
                <c:pt idx="4">
                  <c:v>Other outside space
(i.e. countryside, fields, river)</c:v>
                </c:pt>
                <c:pt idx="5">
                  <c:v>A park in Doncaster</c:v>
                </c:pt>
                <c:pt idx="6">
                  <c:v>Cycle paths</c:v>
                </c:pt>
              </c:strCache>
            </c:strRef>
          </c:cat>
          <c:val>
            <c:numRef>
              <c:f>rps_3_q9!$Q$5:$Q$11</c:f>
              <c:numCache>
                <c:formatCode>0%</c:formatCode>
                <c:ptCount val="7"/>
                <c:pt idx="0">
                  <c:v>0.25301204819277107</c:v>
                </c:pt>
                <c:pt idx="1">
                  <c:v>0.24698795180722891</c:v>
                </c:pt>
                <c:pt idx="2">
                  <c:v>0.19879518072289154</c:v>
                </c:pt>
                <c:pt idx="3">
                  <c:v>0.18674698795180722</c:v>
                </c:pt>
                <c:pt idx="4">
                  <c:v>0.15662650602409639</c:v>
                </c:pt>
                <c:pt idx="5">
                  <c:v>0.13855421686746988</c:v>
                </c:pt>
                <c:pt idx="6">
                  <c:v>9.6385542168674704E-2</c:v>
                </c:pt>
              </c:numCache>
            </c:numRef>
          </c:val>
          <c:extLst>
            <c:ext xmlns:c16="http://schemas.microsoft.com/office/drawing/2014/chart" uri="{C3380CC4-5D6E-409C-BE32-E72D297353CC}">
              <c16:uniqueId val="{00000009-6685-4983-A144-AC07CE4B9E4A}"/>
            </c:ext>
          </c:extLst>
        </c:ser>
        <c:ser>
          <c:idx val="6"/>
          <c:order val="6"/>
          <c:tx>
            <c:strRef>
              <c:f>rps_3_q9!$R$4</c:f>
              <c:strCache>
                <c:ptCount val="1"/>
                <c:pt idx="0">
                  <c:v>At least 4 times a week</c:v>
                </c:pt>
              </c:strCache>
            </c:strRef>
          </c:tx>
          <c:spPr>
            <a:solidFill>
              <a:srgbClr val="6D2A62"/>
            </a:solidFill>
            <a:ln>
              <a:noFill/>
            </a:ln>
            <a:effectLst/>
          </c:spPr>
          <c:invertIfNegative val="0"/>
          <c:dLbls>
            <c:dLbl>
              <c:idx val="6"/>
              <c:delete val="1"/>
              <c:extLst>
                <c:ext xmlns:c15="http://schemas.microsoft.com/office/drawing/2012/chart" uri="{CE6537A1-D6FC-4f65-9D91-7224C49458BB}"/>
                <c:ext xmlns:c16="http://schemas.microsoft.com/office/drawing/2014/chart" uri="{C3380CC4-5D6E-409C-BE32-E72D297353CC}">
                  <c16:uniqueId val="{00000007-4378-455A-88BE-943B8FE4D0B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rps_3_q9!$K$5:$K$11</c:f>
              <c:strCache>
                <c:ptCount val="7"/>
                <c:pt idx="0">
                  <c:v>Local street/roads </c:v>
                </c:pt>
                <c:pt idx="1">
                  <c:v>Own house</c:v>
                </c:pt>
                <c:pt idx="2">
                  <c:v>Footpaths
(i.e. walking trails, canal paths) </c:v>
                </c:pt>
                <c:pt idx="3">
                  <c:v>Own garden/yard </c:v>
                </c:pt>
                <c:pt idx="4">
                  <c:v>Other outside space
(i.e. countryside, fields, river)</c:v>
                </c:pt>
                <c:pt idx="5">
                  <c:v>A park in Doncaster</c:v>
                </c:pt>
                <c:pt idx="6">
                  <c:v>Cycle paths</c:v>
                </c:pt>
              </c:strCache>
            </c:strRef>
          </c:cat>
          <c:val>
            <c:numRef>
              <c:f>rps_3_q9!$R$5:$R$11</c:f>
              <c:numCache>
                <c:formatCode>0%</c:formatCode>
                <c:ptCount val="7"/>
                <c:pt idx="0">
                  <c:v>0.3493975903614458</c:v>
                </c:pt>
                <c:pt idx="1">
                  <c:v>0.22891566265060243</c:v>
                </c:pt>
                <c:pt idx="2">
                  <c:v>0.21084337349397594</c:v>
                </c:pt>
                <c:pt idx="3">
                  <c:v>0.14457831325301204</c:v>
                </c:pt>
                <c:pt idx="4">
                  <c:v>0.10240963855421686</c:v>
                </c:pt>
                <c:pt idx="5">
                  <c:v>9.6385542168674704E-2</c:v>
                </c:pt>
                <c:pt idx="6">
                  <c:v>2.4096385542168676E-2</c:v>
                </c:pt>
              </c:numCache>
            </c:numRef>
          </c:val>
          <c:extLst>
            <c:ext xmlns:c16="http://schemas.microsoft.com/office/drawing/2014/chart" uri="{C3380CC4-5D6E-409C-BE32-E72D297353CC}">
              <c16:uniqueId val="{0000000A-6685-4983-A144-AC07CE4B9E4A}"/>
            </c:ext>
          </c:extLst>
        </c:ser>
        <c:dLbls>
          <c:showLegendKey val="0"/>
          <c:showVal val="0"/>
          <c:showCatName val="0"/>
          <c:showSerName val="0"/>
          <c:showPercent val="0"/>
          <c:showBubbleSize val="0"/>
        </c:dLbls>
        <c:gapWidth val="50"/>
        <c:overlap val="100"/>
        <c:axId val="824105488"/>
        <c:axId val="824102352"/>
      </c:barChart>
      <c:catAx>
        <c:axId val="8241054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824102352"/>
        <c:crosses val="autoZero"/>
        <c:auto val="1"/>
        <c:lblAlgn val="ctr"/>
        <c:lblOffset val="100"/>
        <c:noMultiLvlLbl val="0"/>
      </c:catAx>
      <c:valAx>
        <c:axId val="824102352"/>
        <c:scaling>
          <c:orientation val="minMax"/>
        </c:scaling>
        <c:delete val="1"/>
        <c:axPos val="t"/>
        <c:numFmt formatCode="0%" sourceLinked="1"/>
        <c:majorTickMark val="none"/>
        <c:minorTickMark val="none"/>
        <c:tickLblPos val="nextTo"/>
        <c:crossAx val="824105488"/>
        <c:crosses val="autoZero"/>
        <c:crossBetween val="between"/>
      </c:valAx>
      <c:spPr>
        <a:noFill/>
        <a:ln>
          <a:noFill/>
        </a:ln>
        <a:effectLst/>
      </c:spPr>
    </c:plotArea>
    <c:legend>
      <c:legendPos val="b"/>
      <c:layout>
        <c:manualLayout>
          <c:xMode val="edge"/>
          <c:yMode val="edge"/>
          <c:x val="0.32437796583624007"/>
          <c:y val="0.82353428359929559"/>
          <c:w val="0.65837649069710347"/>
          <c:h val="0.15686641662555614"/>
        </c:manualLayout>
      </c:layout>
      <c:overlay val="0"/>
      <c:spPr>
        <a:noFill/>
        <a:ln>
          <a:noFill/>
        </a:ln>
        <a:effectLst/>
      </c:spPr>
      <c:txPr>
        <a:bodyPr rot="0" spcFirstLastPara="1" vertOverflow="ellipsis" vert="horz" wrap="square" anchor="ctr" anchorCtr="1"/>
        <a:lstStyle/>
        <a:p>
          <a:pPr>
            <a:defRPr sz="9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rps_3_q10!$R$6</c:f>
              <c:strCache>
                <c:ptCount val="1"/>
                <c:pt idx="0">
                  <c:v>0-2</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rps_3_q10!$Q$7:$Q$11</c:f>
              <c:strCache>
                <c:ptCount val="5"/>
                <c:pt idx="0">
                  <c:v>Physical activity can benefit my physical or mental health (n=165)</c:v>
                </c:pt>
                <c:pt idx="1">
                  <c:v>I feel able to take part in physical activity (n=164)</c:v>
                </c:pt>
                <c:pt idx="2">
                  <c:v>I ensure I regularly take part in physical activity (n=166)</c:v>
                </c:pt>
                <c:pt idx="3">
                  <c:v>I enjoy taking part in physical activity (n=165)</c:v>
                </c:pt>
                <c:pt idx="4">
                  <c:v>I feel that doing physical activity is pointless (n=166)</c:v>
                </c:pt>
              </c:strCache>
            </c:strRef>
          </c:cat>
          <c:val>
            <c:numRef>
              <c:f>rps_3_q10!$R$7:$R$11</c:f>
              <c:numCache>
                <c:formatCode>0%</c:formatCode>
                <c:ptCount val="5"/>
                <c:pt idx="0">
                  <c:v>4.2424242424242434E-2</c:v>
                </c:pt>
                <c:pt idx="1">
                  <c:v>0.1402439024390244</c:v>
                </c:pt>
                <c:pt idx="2">
                  <c:v>0.13855421686746988</c:v>
                </c:pt>
                <c:pt idx="3">
                  <c:v>0.1393939393939394</c:v>
                </c:pt>
                <c:pt idx="4">
                  <c:v>0.69277108433734935</c:v>
                </c:pt>
              </c:numCache>
            </c:numRef>
          </c:val>
          <c:extLst>
            <c:ext xmlns:c16="http://schemas.microsoft.com/office/drawing/2014/chart" uri="{C3380CC4-5D6E-409C-BE32-E72D297353CC}">
              <c16:uniqueId val="{00000000-8630-480F-BA4B-39348B32773C}"/>
            </c:ext>
          </c:extLst>
        </c:ser>
        <c:ser>
          <c:idx val="1"/>
          <c:order val="1"/>
          <c:tx>
            <c:strRef>
              <c:f>rps_3_q10!$S$6</c:f>
              <c:strCache>
                <c:ptCount val="1"/>
                <c:pt idx="0">
                  <c:v>3-4</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rps_3_q10!$Q$7:$Q$11</c:f>
              <c:strCache>
                <c:ptCount val="5"/>
                <c:pt idx="0">
                  <c:v>Physical activity can benefit my physical or mental health (n=165)</c:v>
                </c:pt>
                <c:pt idx="1">
                  <c:v>I feel able to take part in physical activity (n=164)</c:v>
                </c:pt>
                <c:pt idx="2">
                  <c:v>I ensure I regularly take part in physical activity (n=166)</c:v>
                </c:pt>
                <c:pt idx="3">
                  <c:v>I enjoy taking part in physical activity (n=165)</c:v>
                </c:pt>
                <c:pt idx="4">
                  <c:v>I feel that doing physical activity is pointless (n=166)</c:v>
                </c:pt>
              </c:strCache>
            </c:strRef>
          </c:cat>
          <c:val>
            <c:numRef>
              <c:f>rps_3_q10!$S$7:$S$11</c:f>
              <c:numCache>
                <c:formatCode>0%</c:formatCode>
                <c:ptCount val="5"/>
                <c:pt idx="0">
                  <c:v>4.8484848484848485E-2</c:v>
                </c:pt>
                <c:pt idx="1">
                  <c:v>0.1402439024390244</c:v>
                </c:pt>
                <c:pt idx="2">
                  <c:v>0.13855421686746988</c:v>
                </c:pt>
                <c:pt idx="3">
                  <c:v>0.10303030303030303</c:v>
                </c:pt>
                <c:pt idx="4">
                  <c:v>0.10240963855421686</c:v>
                </c:pt>
              </c:numCache>
            </c:numRef>
          </c:val>
          <c:extLst>
            <c:ext xmlns:c16="http://schemas.microsoft.com/office/drawing/2014/chart" uri="{C3380CC4-5D6E-409C-BE32-E72D297353CC}">
              <c16:uniqueId val="{00000001-8630-480F-BA4B-39348B32773C}"/>
            </c:ext>
          </c:extLst>
        </c:ser>
        <c:ser>
          <c:idx val="2"/>
          <c:order val="2"/>
          <c:tx>
            <c:strRef>
              <c:f>rps_3_q10!$T$6</c:f>
              <c:strCache>
                <c:ptCount val="1"/>
                <c:pt idx="0">
                  <c:v>5</c:v>
                </c:pt>
              </c:strCache>
            </c:strRef>
          </c:tx>
          <c:spPr>
            <a:solidFill>
              <a:schemeClr val="bg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rps_3_q10!$Q$7:$Q$11</c:f>
              <c:strCache>
                <c:ptCount val="5"/>
                <c:pt idx="0">
                  <c:v>Physical activity can benefit my physical or mental health (n=165)</c:v>
                </c:pt>
                <c:pt idx="1">
                  <c:v>I feel able to take part in physical activity (n=164)</c:v>
                </c:pt>
                <c:pt idx="2">
                  <c:v>I ensure I regularly take part in physical activity (n=166)</c:v>
                </c:pt>
                <c:pt idx="3">
                  <c:v>I enjoy taking part in physical activity (n=165)</c:v>
                </c:pt>
                <c:pt idx="4">
                  <c:v>I feel that doing physical activity is pointless (n=166)</c:v>
                </c:pt>
              </c:strCache>
            </c:strRef>
          </c:cat>
          <c:val>
            <c:numRef>
              <c:f>rps_3_q10!$T$7:$T$11</c:f>
              <c:numCache>
                <c:formatCode>0%</c:formatCode>
                <c:ptCount val="5"/>
                <c:pt idx="0">
                  <c:v>8.4848484848484867E-2</c:v>
                </c:pt>
                <c:pt idx="1">
                  <c:v>0.12195121951219512</c:v>
                </c:pt>
                <c:pt idx="2">
                  <c:v>0.13253012048192772</c:v>
                </c:pt>
                <c:pt idx="3">
                  <c:v>0.16363636363636364</c:v>
                </c:pt>
                <c:pt idx="4">
                  <c:v>9.6385542168674704E-2</c:v>
                </c:pt>
              </c:numCache>
            </c:numRef>
          </c:val>
          <c:extLst>
            <c:ext xmlns:c16="http://schemas.microsoft.com/office/drawing/2014/chart" uri="{C3380CC4-5D6E-409C-BE32-E72D297353CC}">
              <c16:uniqueId val="{00000002-8630-480F-BA4B-39348B32773C}"/>
            </c:ext>
          </c:extLst>
        </c:ser>
        <c:ser>
          <c:idx val="3"/>
          <c:order val="3"/>
          <c:tx>
            <c:strRef>
              <c:f>rps_3_q10!$U$6</c:f>
              <c:strCache>
                <c:ptCount val="1"/>
                <c:pt idx="0">
                  <c:v>6-7</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rps_3_q10!$Q$7:$Q$11</c:f>
              <c:strCache>
                <c:ptCount val="5"/>
                <c:pt idx="0">
                  <c:v>Physical activity can benefit my physical or mental health (n=165)</c:v>
                </c:pt>
                <c:pt idx="1">
                  <c:v>I feel able to take part in physical activity (n=164)</c:v>
                </c:pt>
                <c:pt idx="2">
                  <c:v>I ensure I regularly take part in physical activity (n=166)</c:v>
                </c:pt>
                <c:pt idx="3">
                  <c:v>I enjoy taking part in physical activity (n=165)</c:v>
                </c:pt>
                <c:pt idx="4">
                  <c:v>I feel that doing physical activity is pointless (n=166)</c:v>
                </c:pt>
              </c:strCache>
            </c:strRef>
          </c:cat>
          <c:val>
            <c:numRef>
              <c:f>rps_3_q10!$U$7:$U$11</c:f>
              <c:numCache>
                <c:formatCode>0%</c:formatCode>
                <c:ptCount val="5"/>
                <c:pt idx="0">
                  <c:v>0.18181818181818182</c:v>
                </c:pt>
                <c:pt idx="1">
                  <c:v>0.21341463414634146</c:v>
                </c:pt>
                <c:pt idx="2">
                  <c:v>0.21084337349397594</c:v>
                </c:pt>
                <c:pt idx="3">
                  <c:v>0.28484848484848485</c:v>
                </c:pt>
                <c:pt idx="4">
                  <c:v>3.614457831325301E-2</c:v>
                </c:pt>
              </c:numCache>
            </c:numRef>
          </c:val>
          <c:extLst>
            <c:ext xmlns:c16="http://schemas.microsoft.com/office/drawing/2014/chart" uri="{C3380CC4-5D6E-409C-BE32-E72D297353CC}">
              <c16:uniqueId val="{00000003-8630-480F-BA4B-39348B32773C}"/>
            </c:ext>
          </c:extLst>
        </c:ser>
        <c:ser>
          <c:idx val="4"/>
          <c:order val="4"/>
          <c:tx>
            <c:strRef>
              <c:f>rps_3_q10!$V$6</c:f>
              <c:strCache>
                <c:ptCount val="1"/>
                <c:pt idx="0">
                  <c:v>8-10</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rps_3_q10!$Q$7:$Q$11</c:f>
              <c:strCache>
                <c:ptCount val="5"/>
                <c:pt idx="0">
                  <c:v>Physical activity can benefit my physical or mental health (n=165)</c:v>
                </c:pt>
                <c:pt idx="1">
                  <c:v>I feel able to take part in physical activity (n=164)</c:v>
                </c:pt>
                <c:pt idx="2">
                  <c:v>I ensure I regularly take part in physical activity (n=166)</c:v>
                </c:pt>
                <c:pt idx="3">
                  <c:v>I enjoy taking part in physical activity (n=165)</c:v>
                </c:pt>
                <c:pt idx="4">
                  <c:v>I feel that doing physical activity is pointless (n=166)</c:v>
                </c:pt>
              </c:strCache>
            </c:strRef>
          </c:cat>
          <c:val>
            <c:numRef>
              <c:f>rps_3_q10!$V$7:$V$11</c:f>
              <c:numCache>
                <c:formatCode>0%</c:formatCode>
                <c:ptCount val="5"/>
                <c:pt idx="0">
                  <c:v>0.64242424242424245</c:v>
                </c:pt>
                <c:pt idx="1">
                  <c:v>0.38414634146341464</c:v>
                </c:pt>
                <c:pt idx="2">
                  <c:v>0.37951807228915663</c:v>
                </c:pt>
                <c:pt idx="3">
                  <c:v>0.30909090909090908</c:v>
                </c:pt>
                <c:pt idx="4">
                  <c:v>7.2289156626506021E-2</c:v>
                </c:pt>
              </c:numCache>
            </c:numRef>
          </c:val>
          <c:extLst>
            <c:ext xmlns:c16="http://schemas.microsoft.com/office/drawing/2014/chart" uri="{C3380CC4-5D6E-409C-BE32-E72D297353CC}">
              <c16:uniqueId val="{00000004-8630-480F-BA4B-39348B32773C}"/>
            </c:ext>
          </c:extLst>
        </c:ser>
        <c:dLbls>
          <c:showLegendKey val="0"/>
          <c:showVal val="0"/>
          <c:showCatName val="0"/>
          <c:showSerName val="0"/>
          <c:showPercent val="0"/>
          <c:showBubbleSize val="0"/>
        </c:dLbls>
        <c:gapWidth val="50"/>
        <c:overlap val="100"/>
        <c:axId val="795007528"/>
        <c:axId val="795010664"/>
      </c:barChart>
      <c:catAx>
        <c:axId val="79500752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795010664"/>
        <c:crosses val="autoZero"/>
        <c:auto val="1"/>
        <c:lblAlgn val="ctr"/>
        <c:lblOffset val="100"/>
        <c:noMultiLvlLbl val="0"/>
      </c:catAx>
      <c:valAx>
        <c:axId val="795010664"/>
        <c:scaling>
          <c:orientation val="minMax"/>
        </c:scaling>
        <c:delete val="1"/>
        <c:axPos val="t"/>
        <c:numFmt formatCode="0%" sourceLinked="1"/>
        <c:majorTickMark val="none"/>
        <c:minorTickMark val="none"/>
        <c:tickLblPos val="nextTo"/>
        <c:crossAx val="795007528"/>
        <c:crosses val="autoZero"/>
        <c:crossBetween val="between"/>
      </c:valAx>
      <c:spPr>
        <a:noFill/>
        <a:ln>
          <a:noFill/>
        </a:ln>
        <a:effectLst/>
      </c:spPr>
    </c:plotArea>
    <c:legend>
      <c:legendPos val="b"/>
      <c:layout>
        <c:manualLayout>
          <c:xMode val="edge"/>
          <c:yMode val="edge"/>
          <c:x val="0.5873607176990665"/>
          <c:y val="0.90894902610857853"/>
          <c:w val="0.23598615767088521"/>
          <c:h val="5.5963254593175853E-2"/>
        </c:manualLayout>
      </c:layout>
      <c:overlay val="0"/>
      <c:spPr>
        <a:noFill/>
        <a:ln>
          <a:noFill/>
        </a:ln>
        <a:effectLst/>
      </c:spPr>
      <c:txPr>
        <a:bodyPr rot="0" spcFirstLastPara="1" vertOverflow="ellipsis" vert="horz" wrap="square" anchor="ctr" anchorCtr="1"/>
        <a:lstStyle/>
        <a:p>
          <a:pPr>
            <a:defRPr sz="9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6436603532114726"/>
          <c:y val="1.4204382080625683E-2"/>
          <c:w val="0.41715278432806485"/>
          <c:h val="0.85025015814595439"/>
        </c:manualLayout>
      </c:layout>
      <c:barChart>
        <c:barDir val="bar"/>
        <c:grouping val="percentStacked"/>
        <c:varyColors val="0"/>
        <c:ser>
          <c:idx val="0"/>
          <c:order val="0"/>
          <c:tx>
            <c:strRef>
              <c:f>rps_3_q11!$U$4</c:f>
              <c:strCache>
                <c:ptCount val="1"/>
                <c:pt idx="0">
                  <c:v>0-2</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rps_3_q11!$T$6:$T$14</c:f>
              <c:strCache>
                <c:ptCount val="9"/>
                <c:pt idx="0">
                  <c:v>I took part in physical activity to help manage my mental health during the second national lockdown (n=153)</c:v>
                </c:pt>
                <c:pt idx="1">
                  <c:v>I felt safer undertaking physical activity at home rather than in public places (n=147)</c:v>
                </c:pt>
                <c:pt idx="2">
                  <c:v>I felt guilty about not undertaking more physical activity during the second national lockdown (n=165)</c:v>
                </c:pt>
                <c:pt idx="3">
                  <c:v>I took part in physical activity to help manage my physical health during the second national lockdown (n=157)</c:v>
                </c:pt>
                <c:pt idx="4">
                  <c:v>I worried about leaving my home to undertake physical activity during the second national lockdown (n=164)</c:v>
                </c:pt>
                <c:pt idx="5">
                  <c:v>I walked or cycled more to avoid use of public transport during the second national lockdown (n=155)</c:v>
                </c:pt>
                <c:pt idx="6">
                  <c:v>Since the second national lockdown I have found new ways to be active (n=159)</c:v>
                </c:pt>
                <c:pt idx="7">
                  <c:v>I have been encouraged to undertake physical activity through Government/Council guidance during the second national lockdown (n=162)</c:v>
                </c:pt>
                <c:pt idx="8">
                  <c:v>I felt guilty about wanting to exercise during the second national lockdown (n=165)</c:v>
                </c:pt>
              </c:strCache>
            </c:strRef>
          </c:cat>
          <c:val>
            <c:numRef>
              <c:f>rps_3_q11!$U$6:$U$14</c:f>
              <c:numCache>
                <c:formatCode>0%</c:formatCode>
                <c:ptCount val="9"/>
                <c:pt idx="0">
                  <c:v>0.27450980392156865</c:v>
                </c:pt>
                <c:pt idx="1">
                  <c:v>0.29931972789115646</c:v>
                </c:pt>
                <c:pt idx="2">
                  <c:v>0.23926380368098163</c:v>
                </c:pt>
                <c:pt idx="3">
                  <c:v>0.28025477707006369</c:v>
                </c:pt>
                <c:pt idx="4">
                  <c:v>0.3902439024390244</c:v>
                </c:pt>
                <c:pt idx="5">
                  <c:v>0.45806451612903226</c:v>
                </c:pt>
                <c:pt idx="6">
                  <c:v>0.46308724832214765</c:v>
                </c:pt>
                <c:pt idx="7">
                  <c:v>0.52469135802469136</c:v>
                </c:pt>
                <c:pt idx="8">
                  <c:v>0.61212121212121207</c:v>
                </c:pt>
              </c:numCache>
            </c:numRef>
          </c:val>
          <c:extLst>
            <c:ext xmlns:c16="http://schemas.microsoft.com/office/drawing/2014/chart" uri="{C3380CC4-5D6E-409C-BE32-E72D297353CC}">
              <c16:uniqueId val="{00000000-83B3-4DBA-9BC8-9602522DA225}"/>
            </c:ext>
          </c:extLst>
        </c:ser>
        <c:ser>
          <c:idx val="1"/>
          <c:order val="1"/>
          <c:tx>
            <c:strRef>
              <c:f>rps_3_q11!$V$4</c:f>
              <c:strCache>
                <c:ptCount val="1"/>
                <c:pt idx="0">
                  <c:v>3-4</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rps_3_q11!$T$6:$T$14</c:f>
              <c:strCache>
                <c:ptCount val="9"/>
                <c:pt idx="0">
                  <c:v>I took part in physical activity to help manage my mental health during the second national lockdown (n=153)</c:v>
                </c:pt>
                <c:pt idx="1">
                  <c:v>I felt safer undertaking physical activity at home rather than in public places (n=147)</c:v>
                </c:pt>
                <c:pt idx="2">
                  <c:v>I felt guilty about not undertaking more physical activity during the second national lockdown (n=165)</c:v>
                </c:pt>
                <c:pt idx="3">
                  <c:v>I took part in physical activity to help manage my physical health during the second national lockdown (n=157)</c:v>
                </c:pt>
                <c:pt idx="4">
                  <c:v>I worried about leaving my home to undertake physical activity during the second national lockdown (n=164)</c:v>
                </c:pt>
                <c:pt idx="5">
                  <c:v>I walked or cycled more to avoid use of public transport during the second national lockdown (n=155)</c:v>
                </c:pt>
                <c:pt idx="6">
                  <c:v>Since the second national lockdown I have found new ways to be active (n=159)</c:v>
                </c:pt>
                <c:pt idx="7">
                  <c:v>I have been encouraged to undertake physical activity through Government/Council guidance during the second national lockdown (n=162)</c:v>
                </c:pt>
                <c:pt idx="8">
                  <c:v>I felt guilty about wanting to exercise during the second national lockdown (n=165)</c:v>
                </c:pt>
              </c:strCache>
            </c:strRef>
          </c:cat>
          <c:val>
            <c:numRef>
              <c:f>rps_3_q11!$V$6:$V$14</c:f>
              <c:numCache>
                <c:formatCode>0%</c:formatCode>
                <c:ptCount val="9"/>
                <c:pt idx="0">
                  <c:v>9.8039215686274522E-2</c:v>
                </c:pt>
                <c:pt idx="1">
                  <c:v>6.1224489795918366E-2</c:v>
                </c:pt>
                <c:pt idx="2">
                  <c:v>0.1411042944785276</c:v>
                </c:pt>
                <c:pt idx="3">
                  <c:v>0.10828025477707007</c:v>
                </c:pt>
                <c:pt idx="4">
                  <c:v>0.14634146341463414</c:v>
                </c:pt>
                <c:pt idx="5">
                  <c:v>0.1032258064516129</c:v>
                </c:pt>
                <c:pt idx="6">
                  <c:v>0.15436241610738255</c:v>
                </c:pt>
                <c:pt idx="7">
                  <c:v>0.14814814814814814</c:v>
                </c:pt>
                <c:pt idx="8">
                  <c:v>0.15151515151515152</c:v>
                </c:pt>
              </c:numCache>
            </c:numRef>
          </c:val>
          <c:extLst>
            <c:ext xmlns:c16="http://schemas.microsoft.com/office/drawing/2014/chart" uri="{C3380CC4-5D6E-409C-BE32-E72D297353CC}">
              <c16:uniqueId val="{00000001-83B3-4DBA-9BC8-9602522DA225}"/>
            </c:ext>
          </c:extLst>
        </c:ser>
        <c:ser>
          <c:idx val="2"/>
          <c:order val="2"/>
          <c:tx>
            <c:strRef>
              <c:f>rps_3_q11!$W$4</c:f>
              <c:strCache>
                <c:ptCount val="1"/>
                <c:pt idx="0">
                  <c:v>5</c:v>
                </c:pt>
              </c:strCache>
            </c:strRef>
          </c:tx>
          <c:spPr>
            <a:solidFill>
              <a:schemeClr val="bg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rps_3_q11!$T$6:$T$14</c:f>
              <c:strCache>
                <c:ptCount val="9"/>
                <c:pt idx="0">
                  <c:v>I took part in physical activity to help manage my mental health during the second national lockdown (n=153)</c:v>
                </c:pt>
                <c:pt idx="1">
                  <c:v>I felt safer undertaking physical activity at home rather than in public places (n=147)</c:v>
                </c:pt>
                <c:pt idx="2">
                  <c:v>I felt guilty about not undertaking more physical activity during the second national lockdown (n=165)</c:v>
                </c:pt>
                <c:pt idx="3">
                  <c:v>I took part in physical activity to help manage my physical health during the second national lockdown (n=157)</c:v>
                </c:pt>
                <c:pt idx="4">
                  <c:v>I worried about leaving my home to undertake physical activity during the second national lockdown (n=164)</c:v>
                </c:pt>
                <c:pt idx="5">
                  <c:v>I walked or cycled more to avoid use of public transport during the second national lockdown (n=155)</c:v>
                </c:pt>
                <c:pt idx="6">
                  <c:v>Since the second national lockdown I have found new ways to be active (n=159)</c:v>
                </c:pt>
                <c:pt idx="7">
                  <c:v>I have been encouraged to undertake physical activity through Government/Council guidance during the second national lockdown (n=162)</c:v>
                </c:pt>
                <c:pt idx="8">
                  <c:v>I felt guilty about wanting to exercise during the second national lockdown (n=165)</c:v>
                </c:pt>
              </c:strCache>
            </c:strRef>
          </c:cat>
          <c:val>
            <c:numRef>
              <c:f>rps_3_q11!$W$6:$W$14</c:f>
              <c:numCache>
                <c:formatCode>0%</c:formatCode>
                <c:ptCount val="9"/>
                <c:pt idx="0">
                  <c:v>0.1176470588235294</c:v>
                </c:pt>
                <c:pt idx="1">
                  <c:v>0.1360544217687075</c:v>
                </c:pt>
                <c:pt idx="2">
                  <c:v>0.12269938650306748</c:v>
                </c:pt>
                <c:pt idx="3">
                  <c:v>0.17834394904458598</c:v>
                </c:pt>
                <c:pt idx="4">
                  <c:v>0.11585365853658537</c:v>
                </c:pt>
                <c:pt idx="5">
                  <c:v>0.13548387096774195</c:v>
                </c:pt>
                <c:pt idx="6">
                  <c:v>0.12751677852348994</c:v>
                </c:pt>
                <c:pt idx="7">
                  <c:v>0.1728395061728395</c:v>
                </c:pt>
                <c:pt idx="8">
                  <c:v>0.10909090909090909</c:v>
                </c:pt>
              </c:numCache>
            </c:numRef>
          </c:val>
          <c:extLst>
            <c:ext xmlns:c16="http://schemas.microsoft.com/office/drawing/2014/chart" uri="{C3380CC4-5D6E-409C-BE32-E72D297353CC}">
              <c16:uniqueId val="{00000002-83B3-4DBA-9BC8-9602522DA225}"/>
            </c:ext>
          </c:extLst>
        </c:ser>
        <c:ser>
          <c:idx val="3"/>
          <c:order val="3"/>
          <c:tx>
            <c:strRef>
              <c:f>rps_3_q11!$X$4</c:f>
              <c:strCache>
                <c:ptCount val="1"/>
                <c:pt idx="0">
                  <c:v>6-7</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rps_3_q11!$T$6:$T$14</c:f>
              <c:strCache>
                <c:ptCount val="9"/>
                <c:pt idx="0">
                  <c:v>I took part in physical activity to help manage my mental health during the second national lockdown (n=153)</c:v>
                </c:pt>
                <c:pt idx="1">
                  <c:v>I felt safer undertaking physical activity at home rather than in public places (n=147)</c:v>
                </c:pt>
                <c:pt idx="2">
                  <c:v>I felt guilty about not undertaking more physical activity during the second national lockdown (n=165)</c:v>
                </c:pt>
                <c:pt idx="3">
                  <c:v>I took part in physical activity to help manage my physical health during the second national lockdown (n=157)</c:v>
                </c:pt>
                <c:pt idx="4">
                  <c:v>I worried about leaving my home to undertake physical activity during the second national lockdown (n=164)</c:v>
                </c:pt>
                <c:pt idx="5">
                  <c:v>I walked or cycled more to avoid use of public transport during the second national lockdown (n=155)</c:v>
                </c:pt>
                <c:pt idx="6">
                  <c:v>Since the second national lockdown I have found new ways to be active (n=159)</c:v>
                </c:pt>
                <c:pt idx="7">
                  <c:v>I have been encouraged to undertake physical activity through Government/Council guidance during the second national lockdown (n=162)</c:v>
                </c:pt>
                <c:pt idx="8">
                  <c:v>I felt guilty about wanting to exercise during the second national lockdown (n=165)</c:v>
                </c:pt>
              </c:strCache>
            </c:strRef>
          </c:cat>
          <c:val>
            <c:numRef>
              <c:f>rps_3_q11!$X$6:$X$14</c:f>
              <c:numCache>
                <c:formatCode>0%</c:formatCode>
                <c:ptCount val="9"/>
                <c:pt idx="0">
                  <c:v>0.22222222222222221</c:v>
                </c:pt>
                <c:pt idx="1">
                  <c:v>0.23809523809523805</c:v>
                </c:pt>
                <c:pt idx="2">
                  <c:v>0.17177914110429449</c:v>
                </c:pt>
                <c:pt idx="3">
                  <c:v>0.19108280254777071</c:v>
                </c:pt>
                <c:pt idx="4">
                  <c:v>0.17682926829268295</c:v>
                </c:pt>
                <c:pt idx="5">
                  <c:v>9.0322580645161285E-2</c:v>
                </c:pt>
                <c:pt idx="6">
                  <c:v>0.14093959731543623</c:v>
                </c:pt>
                <c:pt idx="7">
                  <c:v>9.2592592592592601E-2</c:v>
                </c:pt>
                <c:pt idx="8">
                  <c:v>6.0606060606060608E-2</c:v>
                </c:pt>
              </c:numCache>
            </c:numRef>
          </c:val>
          <c:extLst>
            <c:ext xmlns:c16="http://schemas.microsoft.com/office/drawing/2014/chart" uri="{C3380CC4-5D6E-409C-BE32-E72D297353CC}">
              <c16:uniqueId val="{00000003-83B3-4DBA-9BC8-9602522DA225}"/>
            </c:ext>
          </c:extLst>
        </c:ser>
        <c:ser>
          <c:idx val="4"/>
          <c:order val="4"/>
          <c:tx>
            <c:strRef>
              <c:f>rps_3_q11!$Y$4</c:f>
              <c:strCache>
                <c:ptCount val="1"/>
                <c:pt idx="0">
                  <c:v>8-10</c:v>
                </c:pt>
              </c:strCache>
            </c:strRef>
          </c:tx>
          <c:spPr>
            <a:solidFill>
              <a:srgbClr val="6D2A6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rps_3_q11!$T$6:$T$14</c:f>
              <c:strCache>
                <c:ptCount val="9"/>
                <c:pt idx="0">
                  <c:v>I took part in physical activity to help manage my mental health during the second national lockdown (n=153)</c:v>
                </c:pt>
                <c:pt idx="1">
                  <c:v>I felt safer undertaking physical activity at home rather than in public places (n=147)</c:v>
                </c:pt>
                <c:pt idx="2">
                  <c:v>I felt guilty about not undertaking more physical activity during the second national lockdown (n=165)</c:v>
                </c:pt>
                <c:pt idx="3">
                  <c:v>I took part in physical activity to help manage my physical health during the second national lockdown (n=157)</c:v>
                </c:pt>
                <c:pt idx="4">
                  <c:v>I worried about leaving my home to undertake physical activity during the second national lockdown (n=164)</c:v>
                </c:pt>
                <c:pt idx="5">
                  <c:v>I walked or cycled more to avoid use of public transport during the second national lockdown (n=155)</c:v>
                </c:pt>
                <c:pt idx="6">
                  <c:v>Since the second national lockdown I have found new ways to be active (n=159)</c:v>
                </c:pt>
                <c:pt idx="7">
                  <c:v>I have been encouraged to undertake physical activity through Government/Council guidance during the second national lockdown (n=162)</c:v>
                </c:pt>
                <c:pt idx="8">
                  <c:v>I felt guilty about wanting to exercise during the second national lockdown (n=165)</c:v>
                </c:pt>
              </c:strCache>
            </c:strRef>
          </c:cat>
          <c:val>
            <c:numRef>
              <c:f>rps_3_q11!$Y$6:$Y$14</c:f>
              <c:numCache>
                <c:formatCode>0%</c:formatCode>
                <c:ptCount val="9"/>
                <c:pt idx="0">
                  <c:v>0.28758169934640521</c:v>
                </c:pt>
                <c:pt idx="1">
                  <c:v>0.26530612244897961</c:v>
                </c:pt>
                <c:pt idx="2">
                  <c:v>0.32515337423312884</c:v>
                </c:pt>
                <c:pt idx="3">
                  <c:v>0.24203821656050956</c:v>
                </c:pt>
                <c:pt idx="4">
                  <c:v>0.17073170731707318</c:v>
                </c:pt>
                <c:pt idx="5">
                  <c:v>0.2129032258064516</c:v>
                </c:pt>
                <c:pt idx="6">
                  <c:v>0.11409395973154363</c:v>
                </c:pt>
                <c:pt idx="7">
                  <c:v>6.1728395061728392E-2</c:v>
                </c:pt>
                <c:pt idx="8">
                  <c:v>6.6666666666666666E-2</c:v>
                </c:pt>
              </c:numCache>
            </c:numRef>
          </c:val>
          <c:extLst>
            <c:ext xmlns:c16="http://schemas.microsoft.com/office/drawing/2014/chart" uri="{C3380CC4-5D6E-409C-BE32-E72D297353CC}">
              <c16:uniqueId val="{00000004-83B3-4DBA-9BC8-9602522DA225}"/>
            </c:ext>
          </c:extLst>
        </c:ser>
        <c:dLbls>
          <c:showLegendKey val="0"/>
          <c:showVal val="0"/>
          <c:showCatName val="0"/>
          <c:showSerName val="0"/>
          <c:showPercent val="0"/>
          <c:showBubbleSize val="0"/>
        </c:dLbls>
        <c:gapWidth val="50"/>
        <c:overlap val="100"/>
        <c:axId val="427865624"/>
        <c:axId val="427860920"/>
      </c:barChart>
      <c:catAx>
        <c:axId val="4278656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427860920"/>
        <c:crosses val="autoZero"/>
        <c:auto val="1"/>
        <c:lblAlgn val="ctr"/>
        <c:lblOffset val="100"/>
        <c:noMultiLvlLbl val="0"/>
      </c:catAx>
      <c:valAx>
        <c:axId val="427860920"/>
        <c:scaling>
          <c:orientation val="minMax"/>
        </c:scaling>
        <c:delete val="1"/>
        <c:axPos val="t"/>
        <c:numFmt formatCode="0%" sourceLinked="1"/>
        <c:majorTickMark val="none"/>
        <c:minorTickMark val="none"/>
        <c:tickLblPos val="nextTo"/>
        <c:crossAx val="427865624"/>
        <c:crosses val="autoZero"/>
        <c:crossBetween val="between"/>
      </c:valAx>
      <c:spPr>
        <a:noFill/>
        <a:ln>
          <a:noFill/>
        </a:ln>
        <a:effectLst/>
      </c:spPr>
    </c:plotArea>
    <c:legend>
      <c:legendPos val="b"/>
      <c:layout>
        <c:manualLayout>
          <c:xMode val="edge"/>
          <c:yMode val="edge"/>
          <c:x val="0.55282956197855726"/>
          <c:y val="0.85503965013534611"/>
          <c:w val="0.28754881678664163"/>
          <c:h val="6.420904814434427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8931123698758083"/>
          <c:y val="4.5460276649777497E-2"/>
          <c:w val="0.51068869904304337"/>
          <c:h val="0.90907949003811894"/>
        </c:manualLayout>
      </c:layout>
      <c:barChart>
        <c:barDir val="bar"/>
        <c:grouping val="stacked"/>
        <c:varyColors val="0"/>
        <c:ser>
          <c:idx val="0"/>
          <c:order val="0"/>
          <c:spPr>
            <a:solidFill>
              <a:srgbClr val="6D2A6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RPS_3_Q7!$O$5:$O$9</c:f>
              <c:strCache>
                <c:ptCount val="5"/>
                <c:pt idx="0">
                  <c:v>I plan to do more physical activity</c:v>
                </c:pt>
                <c:pt idx="1">
                  <c:v>I plan to do the same amount of physical activity</c:v>
                </c:pt>
                <c:pt idx="2">
                  <c:v>I plan to do no physical activity</c:v>
                </c:pt>
                <c:pt idx="3">
                  <c:v>I plan to do less physical activity</c:v>
                </c:pt>
                <c:pt idx="4">
                  <c:v>I don’t know</c:v>
                </c:pt>
              </c:strCache>
            </c:strRef>
          </c:cat>
          <c:val>
            <c:numRef>
              <c:f>RPS_3_Q7!$P$5:$P$9</c:f>
              <c:numCache>
                <c:formatCode>0%</c:formatCode>
                <c:ptCount val="5"/>
                <c:pt idx="0">
                  <c:v>0.49397590361445781</c:v>
                </c:pt>
                <c:pt idx="1">
                  <c:v>0.33132530120481929</c:v>
                </c:pt>
                <c:pt idx="2">
                  <c:v>4.2168674698795178E-2</c:v>
                </c:pt>
                <c:pt idx="3">
                  <c:v>3.614457831325301E-2</c:v>
                </c:pt>
                <c:pt idx="4">
                  <c:v>9.6385542168674704E-2</c:v>
                </c:pt>
              </c:numCache>
            </c:numRef>
          </c:val>
          <c:extLst>
            <c:ext xmlns:c16="http://schemas.microsoft.com/office/drawing/2014/chart" uri="{C3380CC4-5D6E-409C-BE32-E72D297353CC}">
              <c16:uniqueId val="{00000000-53F5-441D-A5B0-78A468A8792A}"/>
            </c:ext>
          </c:extLst>
        </c:ser>
        <c:dLbls>
          <c:showLegendKey val="0"/>
          <c:showVal val="0"/>
          <c:showCatName val="0"/>
          <c:showSerName val="0"/>
          <c:showPercent val="0"/>
          <c:showBubbleSize val="0"/>
        </c:dLbls>
        <c:gapWidth val="50"/>
        <c:overlap val="100"/>
        <c:axId val="795012232"/>
        <c:axId val="795007920"/>
      </c:barChart>
      <c:catAx>
        <c:axId val="7950122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rgbClr val="767171"/>
                </a:solidFill>
                <a:latin typeface="Calibri" panose="020F0502020204030204" pitchFamily="34" charset="0"/>
                <a:ea typeface="+mn-ea"/>
                <a:cs typeface="Calibri" panose="020F0502020204030204" pitchFamily="34" charset="0"/>
              </a:defRPr>
            </a:pPr>
            <a:endParaRPr lang="en-US"/>
          </a:p>
        </c:txPr>
        <c:crossAx val="795007920"/>
        <c:crosses val="autoZero"/>
        <c:auto val="1"/>
        <c:lblAlgn val="ctr"/>
        <c:lblOffset val="100"/>
        <c:noMultiLvlLbl val="0"/>
      </c:catAx>
      <c:valAx>
        <c:axId val="795007920"/>
        <c:scaling>
          <c:orientation val="minMax"/>
        </c:scaling>
        <c:delete val="1"/>
        <c:axPos val="t"/>
        <c:numFmt formatCode="0%" sourceLinked="1"/>
        <c:majorTickMark val="none"/>
        <c:minorTickMark val="none"/>
        <c:tickLblPos val="nextTo"/>
        <c:crossAx val="7950122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400" cy="4968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49688" y="1"/>
            <a:ext cx="2946400" cy="496888"/>
          </a:xfrm>
          <a:prstGeom prst="rect">
            <a:avLst/>
          </a:prstGeom>
        </p:spPr>
        <p:txBody>
          <a:bodyPr vert="horz" lIns="91440" tIns="45720" rIns="91440" bIns="45720" rtlCol="0"/>
          <a:lstStyle>
            <a:lvl1pPr algn="r">
              <a:defRPr sz="1200"/>
            </a:lvl1pPr>
          </a:lstStyle>
          <a:p>
            <a:fld id="{09C3CAB2-09D7-4A8B-A01E-0DD8877B4379}" type="datetimeFigureOut">
              <a:rPr lang="en-GB" smtClean="0"/>
              <a:t>01/03/2021</a:t>
            </a:fld>
            <a:endParaRPr lang="en-GB" dirty="0"/>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BFF362E3-12F9-4822-99CC-1DB7EAC923AD}" type="slidenum">
              <a:rPr lang="en-GB" smtClean="0"/>
              <a:t>‹#›</a:t>
            </a:fld>
            <a:endParaRPr lang="en-GB" dirty="0"/>
          </a:p>
        </p:txBody>
      </p:sp>
    </p:spTree>
    <p:extLst>
      <p:ext uri="{BB962C8B-B14F-4D97-AF65-F5344CB8AC3E}">
        <p14:creationId xmlns:p14="http://schemas.microsoft.com/office/powerpoint/2010/main" val="30580133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1"/>
            <a:ext cx="2945659" cy="498056"/>
          </a:xfrm>
          <a:prstGeom prst="rect">
            <a:avLst/>
          </a:prstGeom>
        </p:spPr>
        <p:txBody>
          <a:bodyPr vert="horz" lIns="91440" tIns="45720" rIns="91440" bIns="45720" rtlCol="0"/>
          <a:lstStyle>
            <a:lvl1pPr algn="r">
              <a:defRPr sz="1200"/>
            </a:lvl1pPr>
          </a:lstStyle>
          <a:p>
            <a:fld id="{146AF9F2-513F-9E4C-9DE1-E4F299E3B5EA}" type="datetimeFigureOut">
              <a:rPr lang="en-GB" smtClean="0"/>
              <a:t>01/03/2021</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5"/>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5"/>
            <a:ext cx="2945659" cy="498055"/>
          </a:xfrm>
          <a:prstGeom prst="rect">
            <a:avLst/>
          </a:prstGeom>
        </p:spPr>
        <p:txBody>
          <a:bodyPr vert="horz" lIns="91440" tIns="45720" rIns="91440" bIns="45720" rtlCol="0" anchor="b"/>
          <a:lstStyle>
            <a:lvl1pPr algn="r">
              <a:defRPr sz="1200"/>
            </a:lvl1pPr>
          </a:lstStyle>
          <a:p>
            <a:fld id="{C50D85B2-91C8-3D46-884D-BA432902C549}" type="slidenum">
              <a:rPr lang="en-GB" smtClean="0"/>
              <a:t>‹#›</a:t>
            </a:fld>
            <a:endParaRPr lang="en-GB" dirty="0"/>
          </a:p>
        </p:txBody>
      </p:sp>
    </p:spTree>
    <p:extLst>
      <p:ext uri="{BB962C8B-B14F-4D97-AF65-F5344CB8AC3E}">
        <p14:creationId xmlns:p14="http://schemas.microsoft.com/office/powerpoint/2010/main" val="185521656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1</a:t>
            </a:fld>
            <a:endParaRPr lang="en-GB" dirty="0"/>
          </a:p>
        </p:txBody>
      </p:sp>
    </p:spTree>
    <p:extLst>
      <p:ext uri="{BB962C8B-B14F-4D97-AF65-F5344CB8AC3E}">
        <p14:creationId xmlns:p14="http://schemas.microsoft.com/office/powerpoint/2010/main" val="1650137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0D85B2-91C8-3D46-884D-BA432902C54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759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4</a:t>
            </a:fld>
            <a:endParaRPr lang="en-GB" dirty="0"/>
          </a:p>
        </p:txBody>
      </p:sp>
    </p:spTree>
    <p:extLst>
      <p:ext uri="{BB962C8B-B14F-4D97-AF65-F5344CB8AC3E}">
        <p14:creationId xmlns:p14="http://schemas.microsoft.com/office/powerpoint/2010/main" val="19393726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50D85B2-91C8-3D46-884D-BA432902C549}" type="slidenum">
              <a:rPr lang="en-GB" smtClean="0"/>
              <a:t>5</a:t>
            </a:fld>
            <a:endParaRPr lang="en-GB" dirty="0"/>
          </a:p>
        </p:txBody>
      </p:sp>
    </p:spTree>
    <p:extLst>
      <p:ext uri="{BB962C8B-B14F-4D97-AF65-F5344CB8AC3E}">
        <p14:creationId xmlns:p14="http://schemas.microsoft.com/office/powerpoint/2010/main" val="39052693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0D85B2-91C8-3D46-884D-BA432902C54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73614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5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10" name="Rectangle 9"/>
          <p:cNvSpPr/>
          <p:nvPr userDrawn="1"/>
        </p:nvSpPr>
        <p:spPr>
          <a:xfrm>
            <a:off x="-61993" y="3266"/>
            <a:ext cx="9205993" cy="5143500"/>
          </a:xfrm>
          <a:prstGeom prst="rect">
            <a:avLst/>
          </a:pr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Tree>
    <p:extLst>
      <p:ext uri="{BB962C8B-B14F-4D97-AF65-F5344CB8AC3E}">
        <p14:creationId xmlns:p14="http://schemas.microsoft.com/office/powerpoint/2010/main" val="202328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cSld name="3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34256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574036" y="1744895"/>
            <a:ext cx="7886700" cy="2694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p:nvPr>
        </p:nvSpPr>
        <p:spPr>
          <a:xfrm>
            <a:off x="519422" y="1168702"/>
            <a:ext cx="7995928"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
        <p:nvSpPr>
          <p:cNvPr id="6" name="Oval 5"/>
          <p:cNvSpPr/>
          <p:nvPr userDrawn="1"/>
        </p:nvSpPr>
        <p:spPr>
          <a:xfrm>
            <a:off x="5034663" y="6047373"/>
            <a:ext cx="5077838" cy="5077838"/>
          </a:xfrm>
          <a:prstGeom prst="ellipse">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31815" y="5667287"/>
            <a:ext cx="1883535" cy="1020509"/>
          </a:xfrm>
          <a:prstGeom prst="rect">
            <a:avLst/>
          </a:prstGeom>
        </p:spPr>
      </p:pic>
    </p:spTree>
    <p:extLst>
      <p:ext uri="{BB962C8B-B14F-4D97-AF65-F5344CB8AC3E}">
        <p14:creationId xmlns:p14="http://schemas.microsoft.com/office/powerpoint/2010/main" val="2090644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3.7037E-7 L 0 0.03704 " pathEditMode="relative" rAng="0" ptsTypes="AA">
                                      <p:cBhvr>
                                        <p:cTn id="6" dur="1000" fill="hold"/>
                                        <p:tgtEl>
                                          <p:spTgt spid="8"/>
                                        </p:tgtEl>
                                        <p:attrNameLst>
                                          <p:attrName>ppt_x</p:attrName>
                                          <p:attrName>ppt_y</p:attrName>
                                        </p:attrNameLst>
                                      </p:cBhvr>
                                      <p:rCtr x="0" y="1852"/>
                                    </p:animMotion>
                                  </p:childTnLst>
                                </p:cTn>
                              </p:par>
                              <p:par>
                                <p:cTn id="7" presetID="6" presetClass="emph" presetSubtype="0" decel="100000" fill="hold" nodeType="withEffect">
                                  <p:stCondLst>
                                    <p:cond delay="0"/>
                                  </p:stCondLst>
                                  <p:childTnLst>
                                    <p:animScale>
                                      <p:cBhvr>
                                        <p:cTn id="8" dur="1000" fill="hold"/>
                                        <p:tgtEl>
                                          <p:spTgt spid="8"/>
                                        </p:tgtEl>
                                      </p:cBhvr>
                                      <p:by x="59000" y="59000"/>
                                    </p:animScale>
                                  </p:childTnLst>
                                </p:cTn>
                              </p:par>
                              <p:par>
                                <p:cTn id="9" presetID="19" presetClass="emph" presetSubtype="0" fill="hold" grpId="0" nodeType="withEffect">
                                  <p:stCondLst>
                                    <p:cond delay="0"/>
                                  </p:stCondLst>
                                  <p:childTnLst>
                                    <p:animClr clrSpc="rgb" dir="cw">
                                      <p:cBhvr override="childStyle">
                                        <p:cTn id="10" dur="500" fill="hold"/>
                                        <p:tgtEl>
                                          <p:spTgt spid="6"/>
                                        </p:tgtEl>
                                        <p:attrNameLst>
                                          <p:attrName>style.color</p:attrName>
                                        </p:attrNameLst>
                                      </p:cBhvr>
                                      <p:to>
                                        <a:srgbClr val="FFFFFF"/>
                                      </p:to>
                                    </p:animClr>
                                    <p:animClr clrSpc="rgb" dir="cw">
                                      <p:cBhvr>
                                        <p:cTn id="11" dur="500" fill="hold"/>
                                        <p:tgtEl>
                                          <p:spTgt spid="6"/>
                                        </p:tgtEl>
                                        <p:attrNameLst>
                                          <p:attrName>fillcolor</p:attrName>
                                        </p:attrNameLst>
                                      </p:cBhvr>
                                      <p:to>
                                        <a:srgbClr val="FFFFFF"/>
                                      </p:to>
                                    </p:animClr>
                                    <p:set>
                                      <p:cBhvr>
                                        <p:cTn id="12" dur="500" fill="hold"/>
                                        <p:tgtEl>
                                          <p:spTgt spid="6"/>
                                        </p:tgtEl>
                                        <p:attrNameLst>
                                          <p:attrName>fill.type</p:attrName>
                                        </p:attrNameLst>
                                      </p:cBhvr>
                                      <p:to>
                                        <p:strVal val="solid"/>
                                      </p:to>
                                    </p:set>
                                    <p:set>
                                      <p:cBhvr>
                                        <p:cTn id="13" dur="500" fill="hold"/>
                                        <p:tgtEl>
                                          <p:spTgt spid="6"/>
                                        </p:tgtEl>
                                        <p:attrNameLst>
                                          <p:attrName>fill.on</p:attrName>
                                        </p:attrNameLst>
                                      </p:cBhvr>
                                      <p:to>
                                        <p:strVal val="true"/>
                                      </p:to>
                                    </p:set>
                                  </p:childTnLst>
                                </p:cTn>
                              </p:par>
                              <p:par>
                                <p:cTn id="14" presetID="42" presetClass="path" presetSubtype="0" accel="50000" decel="50000" fill="hold" grpId="1" nodeType="withEffect">
                                  <p:stCondLst>
                                    <p:cond delay="0"/>
                                  </p:stCondLst>
                                  <p:childTnLst>
                                    <p:animMotion origin="layout" path="M 0 4.07407E-6 L 0 0.13086 " pathEditMode="relative" rAng="0" ptsTypes="AA">
                                      <p:cBhvr>
                                        <p:cTn id="15" dur="1000" fill="hold"/>
                                        <p:tgtEl>
                                          <p:spTgt spid="6"/>
                                        </p:tgtEl>
                                        <p:attrNameLst>
                                          <p:attrName>ppt_x</p:attrName>
                                          <p:attrName>ppt_y</p:attrName>
                                        </p:attrNameLst>
                                      </p:cBhvr>
                                      <p:rCtr x="0" y="654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extLst>
    <p:ext uri="{DCECCB84-F9BA-43D5-87BE-67443E8EF086}">
      <p15:sldGuideLst xmlns:p15="http://schemas.microsoft.com/office/powerpoint/2012/main">
        <p15:guide id="1" orient="horz" pos="1620" userDrawn="1">
          <p15:clr>
            <a:srgbClr val="FBAE40"/>
          </p15:clr>
        </p15:guide>
        <p15:guide id="2" orient="horz" pos="1053"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5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628650" y="1617785"/>
            <a:ext cx="7886700" cy="2694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p:nvPr>
        </p:nvSpPr>
        <p:spPr>
          <a:xfrm>
            <a:off x="519422" y="1168702"/>
            <a:ext cx="7995928"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Tree>
    <p:extLst>
      <p:ext uri="{BB962C8B-B14F-4D97-AF65-F5344CB8AC3E}">
        <p14:creationId xmlns:p14="http://schemas.microsoft.com/office/powerpoint/2010/main" val="1132890297"/>
      </p:ext>
    </p:extLst>
  </p:cSld>
  <p:clrMapOvr>
    <a:masterClrMapping/>
  </p:clrMapOvr>
  <p:extLst>
    <p:ext uri="{DCECCB84-F9BA-43D5-87BE-67443E8EF086}">
      <p15:sldGuideLst xmlns:p15="http://schemas.microsoft.com/office/powerpoint/2012/main">
        <p15:guide id="1" orient="horz" pos="1620">
          <p15:clr>
            <a:srgbClr val="FBAE40"/>
          </p15:clr>
        </p15:guide>
        <p15:guide id="2" orient="horz" pos="1053">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54107"/>
            <a:ext cx="3872098" cy="919810"/>
          </a:xfrm>
        </p:spPr>
        <p:txBody>
          <a:bodyPr/>
          <a:lstStyle/>
          <a:p>
            <a:r>
              <a:rPr lang="en-US"/>
              <a:t>Click to edit Master title style</a:t>
            </a:r>
            <a:endParaRPr lang="en-US" dirty="0"/>
          </a:p>
        </p:txBody>
      </p:sp>
      <p:sp>
        <p:nvSpPr>
          <p:cNvPr id="3" name="Content Placeholder 2"/>
          <p:cNvSpPr>
            <a:spLocks noGrp="1"/>
          </p:cNvSpPr>
          <p:nvPr>
            <p:ph idx="1"/>
          </p:nvPr>
        </p:nvSpPr>
        <p:spPr>
          <a:xfrm>
            <a:off x="628650" y="1617785"/>
            <a:ext cx="3872098" cy="2694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p:nvPr>
        </p:nvSpPr>
        <p:spPr>
          <a:xfrm>
            <a:off x="519422" y="1168702"/>
            <a:ext cx="3981326"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
        <p:nvSpPr>
          <p:cNvPr id="6" name="Picture Placeholder 5"/>
          <p:cNvSpPr>
            <a:spLocks noGrp="1"/>
          </p:cNvSpPr>
          <p:nvPr>
            <p:ph type="pic" sz="quarter" idx="11"/>
          </p:nvPr>
        </p:nvSpPr>
        <p:spPr>
          <a:xfrm>
            <a:off x="4572000" y="0"/>
            <a:ext cx="4572000" cy="5143500"/>
          </a:xfrm>
        </p:spPr>
        <p:txBody>
          <a:bodyPr/>
          <a:lstStyle/>
          <a:p>
            <a:endParaRPr lang="en-GB" dirty="0"/>
          </a:p>
        </p:txBody>
      </p:sp>
      <p:sp>
        <p:nvSpPr>
          <p:cNvPr id="10" name="Oval 9"/>
          <p:cNvSpPr/>
          <p:nvPr userDrawn="1"/>
        </p:nvSpPr>
        <p:spPr>
          <a:xfrm>
            <a:off x="2033081" y="4315968"/>
            <a:ext cx="5077838" cy="50778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14992" y="4416552"/>
            <a:ext cx="1113878" cy="603504"/>
          </a:xfrm>
          <a:prstGeom prst="rect">
            <a:avLst/>
          </a:prstGeom>
        </p:spPr>
      </p:pic>
    </p:spTree>
    <p:extLst>
      <p:ext uri="{BB962C8B-B14F-4D97-AF65-F5344CB8AC3E}">
        <p14:creationId xmlns:p14="http://schemas.microsoft.com/office/powerpoint/2010/main" val="449664643"/>
      </p:ext>
    </p:extLst>
  </p:cSld>
  <p:clrMapOvr>
    <a:masterClrMapping/>
  </p:clrMapOvr>
  <p:extLst>
    <p:ext uri="{DCECCB84-F9BA-43D5-87BE-67443E8EF086}">
      <p15:sldGuideLst xmlns:p15="http://schemas.microsoft.com/office/powerpoint/2012/main">
        <p15:guide id="1" orient="horz" pos="1620">
          <p15:clr>
            <a:srgbClr val="FBAE40"/>
          </p15:clr>
        </p15:guide>
        <p15:guide id="2" orient="horz" pos="1053">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617786"/>
            <a:ext cx="3886200" cy="268275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617786"/>
            <a:ext cx="3886200" cy="268275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 name="Straight Connector 4"/>
          <p:cNvCxnSpPr/>
          <p:nvPr userDrawn="1"/>
        </p:nvCxnSpPr>
        <p:spPr>
          <a:xfrm>
            <a:off x="628650" y="1071309"/>
            <a:ext cx="1773679" cy="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ext Placeholder 6"/>
          <p:cNvSpPr>
            <a:spLocks noGrp="1"/>
          </p:cNvSpPr>
          <p:nvPr>
            <p:ph type="body" sz="quarter" idx="10"/>
          </p:nvPr>
        </p:nvSpPr>
        <p:spPr>
          <a:xfrm>
            <a:off x="519422" y="1168702"/>
            <a:ext cx="7995928"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Tree>
    <p:extLst>
      <p:ext uri="{BB962C8B-B14F-4D97-AF65-F5344CB8AC3E}">
        <p14:creationId xmlns:p14="http://schemas.microsoft.com/office/powerpoint/2010/main" val="515743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25" name="Content Placeholder 3"/>
          <p:cNvSpPr>
            <a:spLocks noGrp="1"/>
          </p:cNvSpPr>
          <p:nvPr>
            <p:ph sz="half" idx="12" hasCustomPrompt="1"/>
          </p:nvPr>
        </p:nvSpPr>
        <p:spPr>
          <a:xfrm>
            <a:off x="6839177" y="2215446"/>
            <a:ext cx="1928424" cy="2493382"/>
          </a:xfrm>
        </p:spPr>
        <p:txBody>
          <a:bodyPr/>
          <a:lstStyle>
            <a:lvl1pPr>
              <a:defRPr sz="2000"/>
            </a:lvl1pPr>
          </a:lstStyle>
          <a:p>
            <a:pPr lvl="0"/>
            <a:r>
              <a:rPr lang="en-US" dirty="0"/>
              <a:t>Click to </a:t>
            </a:r>
            <a:r>
              <a:rPr lang="en-US" dirty="0" err="1"/>
              <a:t>dit</a:t>
            </a:r>
            <a:r>
              <a:rPr lang="en-US" dirty="0"/>
              <a: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Rectangle 25"/>
          <p:cNvSpPr/>
          <p:nvPr userDrawn="1"/>
        </p:nvSpPr>
        <p:spPr>
          <a:xfrm>
            <a:off x="6839176"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Content Placeholder 3"/>
          <p:cNvSpPr>
            <a:spLocks noGrp="1"/>
          </p:cNvSpPr>
          <p:nvPr>
            <p:ph sz="half" idx="15"/>
          </p:nvPr>
        </p:nvSpPr>
        <p:spPr>
          <a:xfrm>
            <a:off x="4784234" y="2215446"/>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4784233"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2684784"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2684783"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764034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25" name="Content Placeholder 3"/>
          <p:cNvSpPr>
            <a:spLocks noGrp="1"/>
          </p:cNvSpPr>
          <p:nvPr>
            <p:ph sz="half" idx="12" hasCustomPrompt="1"/>
          </p:nvPr>
        </p:nvSpPr>
        <p:spPr>
          <a:xfrm>
            <a:off x="6839177" y="2215446"/>
            <a:ext cx="1928424" cy="2493382"/>
          </a:xfrm>
        </p:spPr>
        <p:txBody>
          <a:bodyPr/>
          <a:lstStyle>
            <a:lvl1pPr>
              <a:defRPr sz="2000"/>
            </a:lvl1pPr>
          </a:lstStyle>
          <a:p>
            <a:pPr lvl="0"/>
            <a:r>
              <a:rPr lang="en-US" dirty="0"/>
              <a:t>Click to </a:t>
            </a:r>
            <a:r>
              <a:rPr lang="en-US" dirty="0" err="1"/>
              <a:t>dit</a:t>
            </a:r>
            <a:r>
              <a:rPr lang="en-US" dirty="0"/>
              <a: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Rectangle 25"/>
          <p:cNvSpPr/>
          <p:nvPr userDrawn="1"/>
        </p:nvSpPr>
        <p:spPr>
          <a:xfrm>
            <a:off x="6839176"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Content Placeholder 3"/>
          <p:cNvSpPr>
            <a:spLocks noGrp="1"/>
          </p:cNvSpPr>
          <p:nvPr>
            <p:ph sz="half" idx="15"/>
          </p:nvPr>
        </p:nvSpPr>
        <p:spPr>
          <a:xfrm>
            <a:off x="4784234" y="2215446"/>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4784233"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2684784"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2684783"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532553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1" name="Content Placeholder 3"/>
          <p:cNvSpPr>
            <a:spLocks noGrp="1"/>
          </p:cNvSpPr>
          <p:nvPr>
            <p:ph sz="half" idx="15"/>
          </p:nvPr>
        </p:nvSpPr>
        <p:spPr>
          <a:xfrm>
            <a:off x="6043915"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6043915" y="1586820"/>
            <a:ext cx="2472626"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3336876"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3336876" y="1586820"/>
            <a:ext cx="2472626"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1" y="1586820"/>
            <a:ext cx="2472626"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280045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1" name="Content Placeholder 3"/>
          <p:cNvSpPr>
            <a:spLocks noGrp="1"/>
          </p:cNvSpPr>
          <p:nvPr>
            <p:ph sz="half" idx="15"/>
          </p:nvPr>
        </p:nvSpPr>
        <p:spPr>
          <a:xfrm>
            <a:off x="6043915"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6043915" y="1586820"/>
            <a:ext cx="2472626"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3336876"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3336876" y="1586820"/>
            <a:ext cx="2472626"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1" y="1586820"/>
            <a:ext cx="2472626"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386073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1" name="Content Placeholder 3"/>
          <p:cNvSpPr>
            <a:spLocks noGrp="1"/>
          </p:cNvSpPr>
          <p:nvPr>
            <p:ph sz="half" idx="15"/>
          </p:nvPr>
        </p:nvSpPr>
        <p:spPr>
          <a:xfrm>
            <a:off x="5944652" y="2227164"/>
            <a:ext cx="2571887"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5944652" y="1586820"/>
            <a:ext cx="2571889" cy="5267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3237613" y="2227164"/>
            <a:ext cx="2571887"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3237613" y="1586820"/>
            <a:ext cx="2571889" cy="5267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530578" y="2227164"/>
            <a:ext cx="2571887"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530578" y="1586820"/>
            <a:ext cx="2571889" cy="5267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2809547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5" name="Content Placeholder 3"/>
          <p:cNvSpPr>
            <a:spLocks noGrp="1"/>
          </p:cNvSpPr>
          <p:nvPr>
            <p:ph sz="half" idx="17"/>
          </p:nvPr>
        </p:nvSpPr>
        <p:spPr>
          <a:xfrm>
            <a:off x="629841"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3808810"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ontent Placeholder 3"/>
          <p:cNvSpPr>
            <a:spLocks noGrp="1"/>
          </p:cNvSpPr>
          <p:nvPr>
            <p:ph sz="half" idx="18"/>
          </p:nvPr>
        </p:nvSpPr>
        <p:spPr>
          <a:xfrm>
            <a:off x="4563666"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4563665" y="1586820"/>
            <a:ext cx="3808810"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8953882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5" name="Content Placeholder 3"/>
          <p:cNvSpPr>
            <a:spLocks noGrp="1"/>
          </p:cNvSpPr>
          <p:nvPr>
            <p:ph sz="half" idx="17"/>
          </p:nvPr>
        </p:nvSpPr>
        <p:spPr>
          <a:xfrm>
            <a:off x="629841"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3808810" cy="5267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ontent Placeholder 3"/>
          <p:cNvSpPr>
            <a:spLocks noGrp="1"/>
          </p:cNvSpPr>
          <p:nvPr>
            <p:ph sz="half" idx="18"/>
          </p:nvPr>
        </p:nvSpPr>
        <p:spPr>
          <a:xfrm>
            <a:off x="4563666"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4563665" y="1586820"/>
            <a:ext cx="3808810" cy="5267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7348011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5" name="Content Placeholder 3"/>
          <p:cNvSpPr>
            <a:spLocks noGrp="1"/>
          </p:cNvSpPr>
          <p:nvPr>
            <p:ph sz="half" idx="17"/>
          </p:nvPr>
        </p:nvSpPr>
        <p:spPr>
          <a:xfrm>
            <a:off x="629841"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3808810"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ontent Placeholder 3"/>
          <p:cNvSpPr>
            <a:spLocks noGrp="1"/>
          </p:cNvSpPr>
          <p:nvPr>
            <p:ph sz="half" idx="18"/>
          </p:nvPr>
        </p:nvSpPr>
        <p:spPr>
          <a:xfrm>
            <a:off x="4563666"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4563665" y="1586820"/>
            <a:ext cx="3808810"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2949157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sp>
        <p:nvSpPr>
          <p:cNvPr id="14" name="Text Placeholder 10"/>
          <p:cNvSpPr>
            <a:spLocks noGrp="1"/>
          </p:cNvSpPr>
          <p:nvPr>
            <p:ph type="body" sz="quarter" idx="12" hasCustomPrompt="1"/>
          </p:nvPr>
        </p:nvSpPr>
        <p:spPr>
          <a:xfrm>
            <a:off x="19396" y="408658"/>
            <a:ext cx="1389414" cy="1157534"/>
          </a:xfrm>
        </p:spPr>
        <p:txBody>
          <a:bodyPr>
            <a:noAutofit/>
          </a:bodyPr>
          <a:lstStyle>
            <a:lvl1pPr marL="0" indent="0">
              <a:buNone/>
              <a:defRPr sz="19900" b="0" i="1">
                <a:solidFill>
                  <a:srgbClr val="F4F4F4"/>
                </a:solidFill>
                <a:latin typeface="Playfair Display" charset="0"/>
                <a:ea typeface="Playfair Display" charset="0"/>
                <a:cs typeface="Playfair Display" charset="0"/>
              </a:defRPr>
            </a:lvl1pPr>
          </a:lstStyle>
          <a:p>
            <a:pPr lvl="0"/>
            <a:r>
              <a:rPr lang="en-US" dirty="0"/>
              <a:t>“</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11366194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5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10" name="Rectangle 9"/>
          <p:cNvSpPr/>
          <p:nvPr userDrawn="1"/>
        </p:nvSpPr>
        <p:spPr>
          <a:xfrm>
            <a:off x="-61993" y="3266"/>
            <a:ext cx="9205993" cy="514350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Tree>
    <p:extLst>
      <p:ext uri="{BB962C8B-B14F-4D97-AF65-F5344CB8AC3E}">
        <p14:creationId xmlns:p14="http://schemas.microsoft.com/office/powerpoint/2010/main" val="27052622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rgbClr val="649D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sp>
        <p:nvSpPr>
          <p:cNvPr id="14" name="Text Placeholder 10"/>
          <p:cNvSpPr>
            <a:spLocks noGrp="1"/>
          </p:cNvSpPr>
          <p:nvPr>
            <p:ph type="body" sz="quarter" idx="12" hasCustomPrompt="1"/>
          </p:nvPr>
        </p:nvSpPr>
        <p:spPr>
          <a:xfrm>
            <a:off x="19396" y="408658"/>
            <a:ext cx="1389414" cy="1157534"/>
          </a:xfrm>
        </p:spPr>
        <p:txBody>
          <a:bodyPr>
            <a:noAutofit/>
          </a:bodyPr>
          <a:lstStyle>
            <a:lvl1pPr marL="0" indent="0">
              <a:buNone/>
              <a:defRPr sz="19900" b="0" i="1">
                <a:solidFill>
                  <a:srgbClr val="F4F4F4"/>
                </a:solidFill>
                <a:latin typeface="Playfair Display" charset="0"/>
                <a:ea typeface="Playfair Display" charset="0"/>
                <a:cs typeface="Playfair Display" charset="0"/>
              </a:defRPr>
            </a:lvl1pPr>
          </a:lstStyle>
          <a:p>
            <a:pPr lvl="0"/>
            <a:r>
              <a:rPr lang="en-US" dirty="0"/>
              <a:t>“</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12816954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191153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5742180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1390049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7943436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14590250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36004109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10086263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574036" y="1744895"/>
            <a:ext cx="7886700" cy="2694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p:nvPr>
        </p:nvSpPr>
        <p:spPr>
          <a:xfrm>
            <a:off x="519422" y="1168702"/>
            <a:ext cx="7995928"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
        <p:nvSpPr>
          <p:cNvPr id="6" name="Oval 5"/>
          <p:cNvSpPr/>
          <p:nvPr userDrawn="1"/>
        </p:nvSpPr>
        <p:spPr>
          <a:xfrm>
            <a:off x="5034663" y="6047373"/>
            <a:ext cx="5077838" cy="5077838"/>
          </a:xfrm>
          <a:prstGeom prst="ellipse">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31815" y="5667287"/>
            <a:ext cx="1883535" cy="1020509"/>
          </a:xfrm>
          <a:prstGeom prst="rect">
            <a:avLst/>
          </a:prstGeom>
        </p:spPr>
      </p:pic>
    </p:spTree>
    <p:extLst>
      <p:ext uri="{BB962C8B-B14F-4D97-AF65-F5344CB8AC3E}">
        <p14:creationId xmlns:p14="http://schemas.microsoft.com/office/powerpoint/2010/main" val="1537987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3.7037E-7 L 0 0.03704 " pathEditMode="relative" rAng="0" ptsTypes="AA">
                                      <p:cBhvr>
                                        <p:cTn id="6" dur="1000" fill="hold"/>
                                        <p:tgtEl>
                                          <p:spTgt spid="8"/>
                                        </p:tgtEl>
                                        <p:attrNameLst>
                                          <p:attrName>ppt_x</p:attrName>
                                          <p:attrName>ppt_y</p:attrName>
                                        </p:attrNameLst>
                                      </p:cBhvr>
                                      <p:rCtr x="0" y="1852"/>
                                    </p:animMotion>
                                  </p:childTnLst>
                                </p:cTn>
                              </p:par>
                              <p:par>
                                <p:cTn id="7" presetID="6" presetClass="emph" presetSubtype="0" decel="100000" fill="hold" nodeType="withEffect">
                                  <p:stCondLst>
                                    <p:cond delay="0"/>
                                  </p:stCondLst>
                                  <p:childTnLst>
                                    <p:animScale>
                                      <p:cBhvr>
                                        <p:cTn id="8" dur="1000" fill="hold"/>
                                        <p:tgtEl>
                                          <p:spTgt spid="8"/>
                                        </p:tgtEl>
                                      </p:cBhvr>
                                      <p:by x="59000" y="59000"/>
                                    </p:animScale>
                                  </p:childTnLst>
                                </p:cTn>
                              </p:par>
                              <p:par>
                                <p:cTn id="9" presetID="19" presetClass="emph" presetSubtype="0" fill="hold" grpId="0" nodeType="withEffect">
                                  <p:stCondLst>
                                    <p:cond delay="0"/>
                                  </p:stCondLst>
                                  <p:childTnLst>
                                    <p:animClr clrSpc="rgb" dir="cw">
                                      <p:cBhvr override="childStyle">
                                        <p:cTn id="10" dur="500" fill="hold"/>
                                        <p:tgtEl>
                                          <p:spTgt spid="6"/>
                                        </p:tgtEl>
                                        <p:attrNameLst>
                                          <p:attrName>style.color</p:attrName>
                                        </p:attrNameLst>
                                      </p:cBhvr>
                                      <p:to>
                                        <a:srgbClr val="FFFFFF"/>
                                      </p:to>
                                    </p:animClr>
                                    <p:animClr clrSpc="rgb" dir="cw">
                                      <p:cBhvr>
                                        <p:cTn id="11" dur="500" fill="hold"/>
                                        <p:tgtEl>
                                          <p:spTgt spid="6"/>
                                        </p:tgtEl>
                                        <p:attrNameLst>
                                          <p:attrName>fillcolor</p:attrName>
                                        </p:attrNameLst>
                                      </p:cBhvr>
                                      <p:to>
                                        <a:srgbClr val="FFFFFF"/>
                                      </p:to>
                                    </p:animClr>
                                    <p:set>
                                      <p:cBhvr>
                                        <p:cTn id="12" dur="500" fill="hold"/>
                                        <p:tgtEl>
                                          <p:spTgt spid="6"/>
                                        </p:tgtEl>
                                        <p:attrNameLst>
                                          <p:attrName>fill.type</p:attrName>
                                        </p:attrNameLst>
                                      </p:cBhvr>
                                      <p:to>
                                        <p:strVal val="solid"/>
                                      </p:to>
                                    </p:set>
                                    <p:set>
                                      <p:cBhvr>
                                        <p:cTn id="13" dur="500" fill="hold"/>
                                        <p:tgtEl>
                                          <p:spTgt spid="6"/>
                                        </p:tgtEl>
                                        <p:attrNameLst>
                                          <p:attrName>fill.on</p:attrName>
                                        </p:attrNameLst>
                                      </p:cBhvr>
                                      <p:to>
                                        <p:strVal val="true"/>
                                      </p:to>
                                    </p:set>
                                  </p:childTnLst>
                                </p:cTn>
                              </p:par>
                              <p:par>
                                <p:cTn id="14" presetID="42" presetClass="path" presetSubtype="0" accel="50000" decel="50000" fill="hold" grpId="1" nodeType="withEffect">
                                  <p:stCondLst>
                                    <p:cond delay="0"/>
                                  </p:stCondLst>
                                  <p:childTnLst>
                                    <p:animMotion origin="layout" path="M 0 4.07407E-6 L 0 0.13086 " pathEditMode="relative" rAng="0" ptsTypes="AA">
                                      <p:cBhvr>
                                        <p:cTn id="15" dur="1000" fill="hold"/>
                                        <p:tgtEl>
                                          <p:spTgt spid="6"/>
                                        </p:tgtEl>
                                        <p:attrNameLst>
                                          <p:attrName>ppt_x</p:attrName>
                                          <p:attrName>ppt_y</p:attrName>
                                        </p:attrNameLst>
                                      </p:cBhvr>
                                      <p:rCtr x="0" y="654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extLst>
    <p:ext uri="{DCECCB84-F9BA-43D5-87BE-67443E8EF086}">
      <p15:sldGuideLst xmlns:p15="http://schemas.microsoft.com/office/powerpoint/2012/main">
        <p15:guide id="1" orient="horz" pos="1620">
          <p15:clr>
            <a:srgbClr val="FBAE40"/>
          </p15:clr>
        </p15:guide>
        <p15:guide id="2" orient="horz" pos="1053">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628650" y="1617785"/>
            <a:ext cx="7886700" cy="2694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p:nvPr>
        </p:nvSpPr>
        <p:spPr>
          <a:xfrm>
            <a:off x="519422" y="1168702"/>
            <a:ext cx="7995928"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
        <p:nvSpPr>
          <p:cNvPr id="11" name="Oval 10"/>
          <p:cNvSpPr/>
          <p:nvPr userDrawn="1"/>
        </p:nvSpPr>
        <p:spPr>
          <a:xfrm>
            <a:off x="2033081" y="4315968"/>
            <a:ext cx="5077838" cy="50778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14992" y="4416552"/>
            <a:ext cx="1113878" cy="603504"/>
          </a:xfrm>
          <a:prstGeom prst="rect">
            <a:avLst/>
          </a:prstGeom>
        </p:spPr>
      </p:pic>
    </p:spTree>
    <p:extLst>
      <p:ext uri="{BB962C8B-B14F-4D97-AF65-F5344CB8AC3E}">
        <p14:creationId xmlns:p14="http://schemas.microsoft.com/office/powerpoint/2010/main" val="2638991315"/>
      </p:ext>
    </p:extLst>
  </p:cSld>
  <p:clrMapOvr>
    <a:masterClrMapping/>
  </p:clrMapOvr>
  <p:extLst>
    <p:ext uri="{DCECCB84-F9BA-43D5-87BE-67443E8EF086}">
      <p15:sldGuideLst xmlns:p15="http://schemas.microsoft.com/office/powerpoint/2012/main">
        <p15:guide id="1" orient="horz" pos="1620">
          <p15:clr>
            <a:srgbClr val="FBAE40"/>
          </p15:clr>
        </p15:guide>
        <p15:guide id="2" orient="horz" pos="1053">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54107"/>
            <a:ext cx="3872098" cy="919810"/>
          </a:xfrm>
        </p:spPr>
        <p:txBody>
          <a:bodyPr/>
          <a:lstStyle/>
          <a:p>
            <a:r>
              <a:rPr lang="en-US"/>
              <a:t>Click to edit Master title style</a:t>
            </a:r>
            <a:endParaRPr lang="en-US" dirty="0"/>
          </a:p>
        </p:txBody>
      </p:sp>
      <p:sp>
        <p:nvSpPr>
          <p:cNvPr id="3" name="Content Placeholder 2"/>
          <p:cNvSpPr>
            <a:spLocks noGrp="1"/>
          </p:cNvSpPr>
          <p:nvPr>
            <p:ph idx="1"/>
          </p:nvPr>
        </p:nvSpPr>
        <p:spPr>
          <a:xfrm>
            <a:off x="628650" y="1617785"/>
            <a:ext cx="3872098" cy="2694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p:nvPr>
        </p:nvSpPr>
        <p:spPr>
          <a:xfrm>
            <a:off x="519422" y="1168702"/>
            <a:ext cx="3981326"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
        <p:nvSpPr>
          <p:cNvPr id="6" name="Picture Placeholder 5"/>
          <p:cNvSpPr>
            <a:spLocks noGrp="1"/>
          </p:cNvSpPr>
          <p:nvPr>
            <p:ph type="pic" sz="quarter" idx="11"/>
          </p:nvPr>
        </p:nvSpPr>
        <p:spPr>
          <a:xfrm>
            <a:off x="4572000" y="0"/>
            <a:ext cx="4572000" cy="5143500"/>
          </a:xfrm>
        </p:spPr>
        <p:txBody>
          <a:bodyPr/>
          <a:lstStyle/>
          <a:p>
            <a:endParaRPr lang="en-GB" dirty="0"/>
          </a:p>
        </p:txBody>
      </p:sp>
      <p:sp>
        <p:nvSpPr>
          <p:cNvPr id="10" name="Oval 9"/>
          <p:cNvSpPr/>
          <p:nvPr userDrawn="1"/>
        </p:nvSpPr>
        <p:spPr>
          <a:xfrm>
            <a:off x="2033081" y="4315968"/>
            <a:ext cx="5077838" cy="50778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14992" y="4416552"/>
            <a:ext cx="1113878" cy="603504"/>
          </a:xfrm>
          <a:prstGeom prst="rect">
            <a:avLst/>
          </a:prstGeom>
        </p:spPr>
      </p:pic>
    </p:spTree>
    <p:extLst>
      <p:ext uri="{BB962C8B-B14F-4D97-AF65-F5344CB8AC3E}">
        <p14:creationId xmlns:p14="http://schemas.microsoft.com/office/powerpoint/2010/main" val="910528846"/>
      </p:ext>
    </p:extLst>
  </p:cSld>
  <p:clrMapOvr>
    <a:masterClrMapping/>
  </p:clrMapOvr>
  <p:extLst>
    <p:ext uri="{DCECCB84-F9BA-43D5-87BE-67443E8EF086}">
      <p15:sldGuideLst xmlns:p15="http://schemas.microsoft.com/office/powerpoint/2012/main">
        <p15:guide id="1" orient="horz" pos="1620">
          <p15:clr>
            <a:srgbClr val="FBAE40"/>
          </p15:clr>
        </p15:guide>
        <p15:guide id="2" orient="horz" pos="1053">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617786"/>
            <a:ext cx="3886200" cy="268275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617786"/>
            <a:ext cx="3886200" cy="268275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 name="Straight Connector 4"/>
          <p:cNvCxnSpPr/>
          <p:nvPr userDrawn="1"/>
        </p:nvCxnSpPr>
        <p:spPr>
          <a:xfrm>
            <a:off x="628650" y="1071309"/>
            <a:ext cx="1773679" cy="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ext Placeholder 6"/>
          <p:cNvSpPr>
            <a:spLocks noGrp="1"/>
          </p:cNvSpPr>
          <p:nvPr>
            <p:ph type="body" sz="quarter" idx="10"/>
          </p:nvPr>
        </p:nvSpPr>
        <p:spPr>
          <a:xfrm>
            <a:off x="519422" y="1168702"/>
            <a:ext cx="7995928" cy="351691"/>
          </a:xfrm>
        </p:spPr>
        <p:txBody>
          <a:bodyPr anchor="ctr">
            <a:normAutofit/>
          </a:bodyPr>
          <a:lstStyle>
            <a:lvl1pPr marL="0" indent="0">
              <a:buNone/>
              <a:defRPr sz="1600" b="1" i="0">
                <a:solidFill>
                  <a:schemeClr val="accent4"/>
                </a:solidFill>
                <a:latin typeface="Open Sans Semibold" charset="0"/>
                <a:ea typeface="Open Sans Semibold" charset="0"/>
                <a:cs typeface="Open Sans Semibold" charset="0"/>
              </a:defRPr>
            </a:lvl1pPr>
          </a:lstStyle>
          <a:p>
            <a:pPr lvl="0"/>
            <a:r>
              <a:rPr lang="en-US" dirty="0"/>
              <a:t>Click to edit Master text styles</a:t>
            </a:r>
          </a:p>
        </p:txBody>
      </p:sp>
    </p:spTree>
    <p:extLst>
      <p:ext uri="{BB962C8B-B14F-4D97-AF65-F5344CB8AC3E}">
        <p14:creationId xmlns:p14="http://schemas.microsoft.com/office/powerpoint/2010/main" val="19783365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25" name="Content Placeholder 3"/>
          <p:cNvSpPr>
            <a:spLocks noGrp="1"/>
          </p:cNvSpPr>
          <p:nvPr>
            <p:ph sz="half" idx="12" hasCustomPrompt="1"/>
          </p:nvPr>
        </p:nvSpPr>
        <p:spPr>
          <a:xfrm>
            <a:off x="6839177" y="2215446"/>
            <a:ext cx="1928424" cy="2493382"/>
          </a:xfrm>
        </p:spPr>
        <p:txBody>
          <a:bodyPr/>
          <a:lstStyle>
            <a:lvl1pPr>
              <a:defRPr sz="2000"/>
            </a:lvl1pPr>
          </a:lstStyle>
          <a:p>
            <a:pPr lvl="0"/>
            <a:r>
              <a:rPr lang="en-US" dirty="0"/>
              <a:t>Click to </a:t>
            </a:r>
            <a:r>
              <a:rPr lang="en-US" dirty="0" err="1"/>
              <a:t>dit</a:t>
            </a:r>
            <a:r>
              <a:rPr lang="en-US" dirty="0"/>
              <a: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Rectangle 25"/>
          <p:cNvSpPr/>
          <p:nvPr userDrawn="1"/>
        </p:nvSpPr>
        <p:spPr>
          <a:xfrm>
            <a:off x="6839176"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Content Placeholder 3"/>
          <p:cNvSpPr>
            <a:spLocks noGrp="1"/>
          </p:cNvSpPr>
          <p:nvPr>
            <p:ph sz="half" idx="15"/>
          </p:nvPr>
        </p:nvSpPr>
        <p:spPr>
          <a:xfrm>
            <a:off x="4784234" y="2215446"/>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4784233"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2684784"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2684783"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5862627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25" name="Content Placeholder 3"/>
          <p:cNvSpPr>
            <a:spLocks noGrp="1"/>
          </p:cNvSpPr>
          <p:nvPr>
            <p:ph sz="half" idx="12" hasCustomPrompt="1"/>
          </p:nvPr>
        </p:nvSpPr>
        <p:spPr>
          <a:xfrm>
            <a:off x="6839177" y="2215446"/>
            <a:ext cx="1928424" cy="2493382"/>
          </a:xfrm>
        </p:spPr>
        <p:txBody>
          <a:bodyPr/>
          <a:lstStyle>
            <a:lvl1pPr>
              <a:defRPr sz="2000"/>
            </a:lvl1pPr>
          </a:lstStyle>
          <a:p>
            <a:pPr lvl="0"/>
            <a:r>
              <a:rPr lang="en-US" dirty="0"/>
              <a:t>Click to </a:t>
            </a:r>
            <a:r>
              <a:rPr lang="en-US" dirty="0" err="1"/>
              <a:t>dit</a:t>
            </a:r>
            <a:r>
              <a:rPr lang="en-US" dirty="0"/>
              <a: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Rectangle 25"/>
          <p:cNvSpPr/>
          <p:nvPr userDrawn="1"/>
        </p:nvSpPr>
        <p:spPr>
          <a:xfrm>
            <a:off x="6839176"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Content Placeholder 3"/>
          <p:cNvSpPr>
            <a:spLocks noGrp="1"/>
          </p:cNvSpPr>
          <p:nvPr>
            <p:ph sz="half" idx="15"/>
          </p:nvPr>
        </p:nvSpPr>
        <p:spPr>
          <a:xfrm>
            <a:off x="4784234" y="2215446"/>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4784233" y="1575102"/>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2684784"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2684783"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19284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1928425" cy="5267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1671227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1" name="Content Placeholder 3"/>
          <p:cNvSpPr>
            <a:spLocks noGrp="1"/>
          </p:cNvSpPr>
          <p:nvPr>
            <p:ph sz="half" idx="15"/>
          </p:nvPr>
        </p:nvSpPr>
        <p:spPr>
          <a:xfrm>
            <a:off x="6043915"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6043915" y="1586820"/>
            <a:ext cx="2472626"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3336876"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3336876" y="1586820"/>
            <a:ext cx="2472626"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1" y="1586820"/>
            <a:ext cx="2472626"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50489759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1" name="Content Placeholder 3"/>
          <p:cNvSpPr>
            <a:spLocks noGrp="1"/>
          </p:cNvSpPr>
          <p:nvPr>
            <p:ph sz="half" idx="15"/>
          </p:nvPr>
        </p:nvSpPr>
        <p:spPr>
          <a:xfrm>
            <a:off x="6043915"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6043915" y="1586820"/>
            <a:ext cx="2472626"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3336876"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3336876" y="1586820"/>
            <a:ext cx="2472626"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629841" y="2227164"/>
            <a:ext cx="2472624"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1" y="1586820"/>
            <a:ext cx="2472626"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4742356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1" name="Content Placeholder 3"/>
          <p:cNvSpPr>
            <a:spLocks noGrp="1"/>
          </p:cNvSpPr>
          <p:nvPr>
            <p:ph sz="half" idx="15"/>
          </p:nvPr>
        </p:nvSpPr>
        <p:spPr>
          <a:xfrm>
            <a:off x="5944652" y="2227164"/>
            <a:ext cx="2571887"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p:cNvSpPr/>
          <p:nvPr userDrawn="1"/>
        </p:nvSpPr>
        <p:spPr>
          <a:xfrm>
            <a:off x="5944652" y="1586820"/>
            <a:ext cx="2571889" cy="5267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Content Placeholder 3"/>
          <p:cNvSpPr>
            <a:spLocks noGrp="1"/>
          </p:cNvSpPr>
          <p:nvPr>
            <p:ph sz="half" idx="16"/>
          </p:nvPr>
        </p:nvSpPr>
        <p:spPr>
          <a:xfrm>
            <a:off x="3237613" y="2227164"/>
            <a:ext cx="2571887"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p:cNvSpPr/>
          <p:nvPr userDrawn="1"/>
        </p:nvSpPr>
        <p:spPr>
          <a:xfrm>
            <a:off x="3237613" y="1586820"/>
            <a:ext cx="2571889" cy="5267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Content Placeholder 3"/>
          <p:cNvSpPr>
            <a:spLocks noGrp="1"/>
          </p:cNvSpPr>
          <p:nvPr>
            <p:ph sz="half" idx="17"/>
          </p:nvPr>
        </p:nvSpPr>
        <p:spPr>
          <a:xfrm>
            <a:off x="530578" y="2227164"/>
            <a:ext cx="2571887"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530578" y="1586820"/>
            <a:ext cx="2571889" cy="5267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8414004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5" name="Content Placeholder 3"/>
          <p:cNvSpPr>
            <a:spLocks noGrp="1"/>
          </p:cNvSpPr>
          <p:nvPr>
            <p:ph sz="half" idx="17"/>
          </p:nvPr>
        </p:nvSpPr>
        <p:spPr>
          <a:xfrm>
            <a:off x="629841"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3808810"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ontent Placeholder 3"/>
          <p:cNvSpPr>
            <a:spLocks noGrp="1"/>
          </p:cNvSpPr>
          <p:nvPr>
            <p:ph sz="half" idx="18"/>
          </p:nvPr>
        </p:nvSpPr>
        <p:spPr>
          <a:xfrm>
            <a:off x="4563666"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4563665" y="1586820"/>
            <a:ext cx="3808810" cy="5267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7273235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5" name="Content Placeholder 3"/>
          <p:cNvSpPr>
            <a:spLocks noGrp="1"/>
          </p:cNvSpPr>
          <p:nvPr>
            <p:ph sz="half" idx="17"/>
          </p:nvPr>
        </p:nvSpPr>
        <p:spPr>
          <a:xfrm>
            <a:off x="629841"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3808810" cy="5267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ontent Placeholder 3"/>
          <p:cNvSpPr>
            <a:spLocks noGrp="1"/>
          </p:cNvSpPr>
          <p:nvPr>
            <p:ph sz="half" idx="18"/>
          </p:nvPr>
        </p:nvSpPr>
        <p:spPr>
          <a:xfrm>
            <a:off x="4563666"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4563665" y="1586820"/>
            <a:ext cx="3808810" cy="5267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6736263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0800"/>
            <a:ext cx="7886700" cy="936625"/>
          </a:xfrm>
        </p:spPr>
        <p:txBody>
          <a:bodyPr/>
          <a:lstStyle/>
          <a:p>
            <a:r>
              <a:rPr lang="en-US"/>
              <a:t>Click to edit Master title style</a:t>
            </a:r>
            <a:endParaRPr lang="en-US" dirty="0"/>
          </a:p>
        </p:txBody>
      </p:sp>
      <p:sp>
        <p:nvSpPr>
          <p:cNvPr id="35" name="Content Placeholder 3"/>
          <p:cNvSpPr>
            <a:spLocks noGrp="1"/>
          </p:cNvSpPr>
          <p:nvPr>
            <p:ph sz="half" idx="17"/>
          </p:nvPr>
        </p:nvSpPr>
        <p:spPr>
          <a:xfrm>
            <a:off x="629841"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Rectangle 35"/>
          <p:cNvSpPr/>
          <p:nvPr userDrawn="1"/>
        </p:nvSpPr>
        <p:spPr>
          <a:xfrm>
            <a:off x="629840" y="1586820"/>
            <a:ext cx="3808810"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ontent Placeholder 3"/>
          <p:cNvSpPr>
            <a:spLocks noGrp="1"/>
          </p:cNvSpPr>
          <p:nvPr>
            <p:ph sz="half" idx="18"/>
          </p:nvPr>
        </p:nvSpPr>
        <p:spPr>
          <a:xfrm>
            <a:off x="4563666" y="2227164"/>
            <a:ext cx="3808808" cy="2493382"/>
          </a:xfr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4563665" y="1586820"/>
            <a:ext cx="3808810" cy="5267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9877497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7"/>
          <p:cNvSpPr/>
          <p:nvPr userDrawn="1"/>
        </p:nvSpPr>
        <p:spPr>
          <a:xfrm>
            <a:off x="0" y="0"/>
            <a:ext cx="7833360" cy="5143500"/>
          </a:xfrm>
          <a:custGeom>
            <a:avLst/>
            <a:gdLst>
              <a:gd name="connsiteX0" fmla="*/ 0 w 7833360"/>
              <a:gd name="connsiteY0" fmla="*/ 0 h 5143500"/>
              <a:gd name="connsiteX1" fmla="*/ 7594708 w 7833360"/>
              <a:gd name="connsiteY1" fmla="*/ 0 h 5143500"/>
              <a:gd name="connsiteX2" fmla="*/ 7604060 w 7833360"/>
              <a:gd name="connsiteY2" fmla="*/ 27641 h 5143500"/>
              <a:gd name="connsiteX3" fmla="*/ 7833360 w 7833360"/>
              <a:gd name="connsiteY3" fmla="*/ 1544320 h 5143500"/>
              <a:gd name="connsiteX4" fmla="*/ 6508389 w 7833360"/>
              <a:gd name="connsiteY4" fmla="*/ 4973660 h 5143500"/>
              <a:gd name="connsiteX5" fmla="*/ 6346463 w 7833360"/>
              <a:gd name="connsiteY5" fmla="*/ 5143500 h 5143500"/>
              <a:gd name="connsiteX6" fmla="*/ 0 w 7833360"/>
              <a:gd name="connsiteY6" fmla="*/ 5143500 h 5143500"/>
              <a:gd name="connsiteX7" fmla="*/ 0 w 783336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3360" h="5143500">
                <a:moveTo>
                  <a:pt x="0" y="0"/>
                </a:moveTo>
                <a:lnTo>
                  <a:pt x="7594708" y="0"/>
                </a:lnTo>
                <a:lnTo>
                  <a:pt x="7604060" y="27641"/>
                </a:lnTo>
                <a:cubicBezTo>
                  <a:pt x="7753081" y="506759"/>
                  <a:pt x="7833360" y="1016165"/>
                  <a:pt x="7833360" y="1544320"/>
                </a:cubicBezTo>
                <a:cubicBezTo>
                  <a:pt x="7833360" y="2864709"/>
                  <a:pt x="7331617" y="4067909"/>
                  <a:pt x="6508389" y="4973660"/>
                </a:cubicBezTo>
                <a:lnTo>
                  <a:pt x="6346463" y="5143500"/>
                </a:lnTo>
                <a:lnTo>
                  <a:pt x="0" y="51435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10"/>
          <p:cNvSpPr>
            <a:spLocks noGrp="1"/>
          </p:cNvSpPr>
          <p:nvPr>
            <p:ph type="body" sz="quarter" idx="10"/>
          </p:nvPr>
        </p:nvSpPr>
        <p:spPr>
          <a:xfrm>
            <a:off x="1330036" y="1033463"/>
            <a:ext cx="5320002" cy="2719387"/>
          </a:xfrm>
        </p:spPr>
        <p:txBody>
          <a:bodyPr/>
          <a:lstStyle>
            <a:lvl1pPr marL="0" indent="0">
              <a:buNone/>
              <a:defRPr b="1" i="1">
                <a:solidFill>
                  <a:srgbClr val="F4F4F4"/>
                </a:solidFill>
                <a:latin typeface="Playfair Display" charset="0"/>
                <a:ea typeface="Playfair Display" charset="0"/>
                <a:cs typeface="Playfair Display" charset="0"/>
              </a:defRPr>
            </a:lvl1pPr>
          </a:lstStyle>
          <a:p>
            <a:pPr lvl="0"/>
            <a:r>
              <a:rPr lang="en-US" dirty="0"/>
              <a:t>Click to edit Master text styles</a:t>
            </a:r>
          </a:p>
        </p:txBody>
      </p:sp>
      <p:sp>
        <p:nvSpPr>
          <p:cNvPr id="13" name="Text Placeholder 12"/>
          <p:cNvSpPr>
            <a:spLocks noGrp="1"/>
          </p:cNvSpPr>
          <p:nvPr>
            <p:ph type="body" sz="quarter" idx="11"/>
          </p:nvPr>
        </p:nvSpPr>
        <p:spPr>
          <a:xfrm>
            <a:off x="1330037" y="3886219"/>
            <a:ext cx="5320002" cy="474663"/>
          </a:xfrm>
        </p:spPr>
        <p:txBody>
          <a:bodyPr anchor="ctr">
            <a:normAutofit/>
          </a:bodyPr>
          <a:lstStyle>
            <a:lvl1pPr marL="0" indent="0">
              <a:buNone/>
              <a:defRPr sz="1200">
                <a:solidFill>
                  <a:srgbClr val="F4F4F4"/>
                </a:solidFill>
              </a:defRPr>
            </a:lvl1pPr>
          </a:lstStyle>
          <a:p>
            <a:pPr lvl="0"/>
            <a:r>
              <a:rPr lang="en-US" dirty="0"/>
              <a:t>Click to edit Master text styles</a:t>
            </a:r>
          </a:p>
        </p:txBody>
      </p:sp>
      <p:sp>
        <p:nvSpPr>
          <p:cNvPr id="14" name="Text Placeholder 10"/>
          <p:cNvSpPr>
            <a:spLocks noGrp="1"/>
          </p:cNvSpPr>
          <p:nvPr>
            <p:ph type="body" sz="quarter" idx="12" hasCustomPrompt="1"/>
          </p:nvPr>
        </p:nvSpPr>
        <p:spPr>
          <a:xfrm>
            <a:off x="19396" y="408658"/>
            <a:ext cx="1389414" cy="1157534"/>
          </a:xfrm>
        </p:spPr>
        <p:txBody>
          <a:bodyPr>
            <a:noAutofit/>
          </a:bodyPr>
          <a:lstStyle>
            <a:lvl1pPr marL="0" indent="0">
              <a:buNone/>
              <a:defRPr sz="19900" b="0" i="1">
                <a:solidFill>
                  <a:srgbClr val="F4F4F4"/>
                </a:solidFill>
                <a:latin typeface="Playfair Display" charset="0"/>
                <a:ea typeface="Playfair Display" charset="0"/>
                <a:cs typeface="Playfair Display" charset="0"/>
              </a:defRPr>
            </a:lvl1pPr>
          </a:lstStyle>
          <a:p>
            <a:pPr lvl="0"/>
            <a:r>
              <a:rPr lang="en-US" dirty="0"/>
              <a:t>“</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5281" y="4253340"/>
            <a:ext cx="1330930" cy="721106"/>
          </a:xfrm>
          <a:prstGeom prst="rect">
            <a:avLst/>
          </a:prstGeom>
        </p:spPr>
      </p:pic>
    </p:spTree>
    <p:extLst>
      <p:ext uri="{BB962C8B-B14F-4D97-AF65-F5344CB8AC3E}">
        <p14:creationId xmlns:p14="http://schemas.microsoft.com/office/powerpoint/2010/main" val="1233017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3" Type="http://schemas.openxmlformats.org/officeDocument/2006/relationships/slideLayout" Target="../slideLayouts/slideLayout18.xml"/><Relationship Id="rId21" Type="http://schemas.openxmlformats.org/officeDocument/2006/relationships/slideLayout" Target="../slideLayouts/slideLayout36.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24" Type="http://schemas.openxmlformats.org/officeDocument/2006/relationships/image" Target="../media/image1.png"/><Relationship Id="rId5" Type="http://schemas.openxmlformats.org/officeDocument/2006/relationships/slideLayout" Target="../slideLayouts/slideLayout20.xml"/><Relationship Id="rId15" Type="http://schemas.openxmlformats.org/officeDocument/2006/relationships/slideLayout" Target="../slideLayouts/slideLayout30.xml"/><Relationship Id="rId23" Type="http://schemas.openxmlformats.org/officeDocument/2006/relationships/theme" Target="../theme/theme2.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2" name="Title Placeholder 1"/>
          <p:cNvSpPr>
            <a:spLocks noGrp="1"/>
          </p:cNvSpPr>
          <p:nvPr>
            <p:ph type="title"/>
          </p:nvPr>
        </p:nvSpPr>
        <p:spPr>
          <a:xfrm>
            <a:off x="628650" y="54107"/>
            <a:ext cx="7886700" cy="91981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628650" y="1169025"/>
            <a:ext cx="7886700" cy="314326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Oval 8"/>
          <p:cNvSpPr/>
          <p:nvPr userDrawn="1"/>
        </p:nvSpPr>
        <p:spPr>
          <a:xfrm>
            <a:off x="2033081" y="4315968"/>
            <a:ext cx="5077838" cy="50778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11" name="Picture 10"/>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4014992" y="4416552"/>
            <a:ext cx="1113878" cy="603504"/>
          </a:xfrm>
          <a:prstGeom prst="rect">
            <a:avLst/>
          </a:prstGeom>
        </p:spPr>
      </p:pic>
    </p:spTree>
    <p:extLst>
      <p:ext uri="{BB962C8B-B14F-4D97-AF65-F5344CB8AC3E}">
        <p14:creationId xmlns:p14="http://schemas.microsoft.com/office/powerpoint/2010/main" val="3822654105"/>
      </p:ext>
    </p:extLst>
  </p:cSld>
  <p:clrMap bg1="lt1" tx1="dk1" bg2="lt2" tx2="dk2" accent1="accent1" accent2="accent2" accent3="accent3" accent4="accent4" accent5="accent5" accent6="accent6" hlink="hlink" folHlink="folHlink"/>
  <p:sldLayoutIdLst>
    <p:sldLayoutId id="2147483684" r:id="rId1"/>
    <p:sldLayoutId id="2147483696" r:id="rId2"/>
    <p:sldLayoutId id="2147483672" r:id="rId3"/>
    <p:sldLayoutId id="2147483682" r:id="rId4"/>
    <p:sldLayoutId id="2147483678" r:id="rId5"/>
    <p:sldLayoutId id="2147483673" r:id="rId6"/>
    <p:sldLayoutId id="2147483665" r:id="rId7"/>
    <p:sldLayoutId id="2147483689" r:id="rId8"/>
    <p:sldLayoutId id="2147483688" r:id="rId9"/>
    <p:sldLayoutId id="2147483691" r:id="rId10"/>
    <p:sldLayoutId id="2147483692" r:id="rId11"/>
    <p:sldLayoutId id="2147483690" r:id="rId12"/>
    <p:sldLayoutId id="2147483693" r:id="rId13"/>
    <p:sldLayoutId id="2147483694" r:id="rId14"/>
    <p:sldLayoutId id="2147483675" r:id="rId15"/>
  </p:sldLayoutIdLst>
  <p:txStyles>
    <p:titleStyle>
      <a:lvl1pPr algn="l" defTabSz="685800" rtl="0" eaLnBrk="1" latinLnBrk="0" hangingPunct="1">
        <a:lnSpc>
          <a:spcPct val="90000"/>
        </a:lnSpc>
        <a:spcBef>
          <a:spcPct val="0"/>
        </a:spcBef>
        <a:buNone/>
        <a:defRPr sz="2800" b="0" i="1" kern="1200" spc="50" baseline="0">
          <a:solidFill>
            <a:schemeClr val="tx2"/>
          </a:solidFill>
          <a:latin typeface="Playfair Display" charset="0"/>
          <a:ea typeface="Playfair Display" charset="0"/>
          <a:cs typeface="Playfair Display" charset="0"/>
        </a:defRPr>
      </a:lvl1pPr>
    </p:titleStyle>
    <p:body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p15:clr>
            <a:srgbClr val="F26B43"/>
          </p15:clr>
        </p15:guide>
        <p15:guide id="2" orient="horz" pos="622">
          <p15:clr>
            <a:srgbClr val="F26B43"/>
          </p15:clr>
        </p15:guide>
        <p15:guide id="3" orient="horz" pos="32">
          <p15:clr>
            <a:srgbClr val="F26B43"/>
          </p15:clr>
        </p15:guide>
        <p15:guide id="4" orient="horz" pos="735">
          <p15:clr>
            <a:srgbClr val="F26B43"/>
          </p15:clr>
        </p15:guide>
        <p15:guide id="5" orient="horz" pos="1620">
          <p15:clr>
            <a:srgbClr val="F26B43"/>
          </p15:clr>
        </p15:guide>
        <p15:guide id="6" orient="horz" pos="270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5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2" name="Title Placeholder 1"/>
          <p:cNvSpPr>
            <a:spLocks noGrp="1"/>
          </p:cNvSpPr>
          <p:nvPr>
            <p:ph type="title"/>
          </p:nvPr>
        </p:nvSpPr>
        <p:spPr>
          <a:xfrm>
            <a:off x="628650" y="54107"/>
            <a:ext cx="7886700" cy="91981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628650" y="1169025"/>
            <a:ext cx="7886700" cy="314326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Oval 8"/>
          <p:cNvSpPr/>
          <p:nvPr userDrawn="1"/>
        </p:nvSpPr>
        <p:spPr>
          <a:xfrm>
            <a:off x="2033081" y="4315968"/>
            <a:ext cx="5077838" cy="50778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11" name="Picture 10"/>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4014992" y="4416552"/>
            <a:ext cx="1113878" cy="603504"/>
          </a:xfrm>
          <a:prstGeom prst="rect">
            <a:avLst/>
          </a:prstGeom>
        </p:spPr>
      </p:pic>
    </p:spTree>
    <p:extLst>
      <p:ext uri="{BB962C8B-B14F-4D97-AF65-F5344CB8AC3E}">
        <p14:creationId xmlns:p14="http://schemas.microsoft.com/office/powerpoint/2010/main" val="1682150326"/>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 id="2147483716" r:id="rId17"/>
    <p:sldLayoutId id="2147483717" r:id="rId18"/>
    <p:sldLayoutId id="2147483718" r:id="rId19"/>
    <p:sldLayoutId id="2147483719" r:id="rId20"/>
    <p:sldLayoutId id="2147483720" r:id="rId21"/>
    <p:sldLayoutId id="2147483721" r:id="rId22"/>
  </p:sldLayoutIdLst>
  <p:txStyles>
    <p:titleStyle>
      <a:lvl1pPr algn="l" defTabSz="685800" rtl="0" eaLnBrk="1" latinLnBrk="0" hangingPunct="1">
        <a:lnSpc>
          <a:spcPct val="90000"/>
        </a:lnSpc>
        <a:spcBef>
          <a:spcPct val="0"/>
        </a:spcBef>
        <a:buNone/>
        <a:defRPr sz="2800" b="0" i="1" kern="1200" spc="50" baseline="0">
          <a:solidFill>
            <a:schemeClr val="tx2"/>
          </a:solidFill>
          <a:latin typeface="Playfair Display" charset="0"/>
          <a:ea typeface="Playfair Display" charset="0"/>
          <a:cs typeface="Playfair Display" charset="0"/>
        </a:defRPr>
      </a:lvl1pPr>
    </p:titleStyle>
    <p:bodyStyle>
      <a:lvl1pPr marL="225425" indent="-225425" algn="l" defTabSz="685800" rtl="0" eaLnBrk="1" latinLnBrk="0" hangingPunct="1">
        <a:lnSpc>
          <a:spcPct val="90000"/>
        </a:lnSpc>
        <a:spcBef>
          <a:spcPts val="600"/>
        </a:spcBef>
        <a:spcAft>
          <a:spcPts val="600"/>
        </a:spcAft>
        <a:buFont typeface="Arial" panose="020B0604020202020204" pitchFamily="34" charset="0"/>
        <a:buChar char="•"/>
        <a:tabLst/>
        <a:defRPr sz="2100" b="0" i="0" kern="1200" spc="50" baseline="0">
          <a:solidFill>
            <a:schemeClr val="tx2"/>
          </a:solidFill>
          <a:latin typeface="Open Sans" charset="0"/>
          <a:ea typeface="Open Sans" charset="0"/>
          <a:cs typeface="Open Sans" charset="0"/>
        </a:defRPr>
      </a:lvl1pPr>
      <a:lvl2pPr marL="447675" indent="-222250" algn="l" defTabSz="685800" rtl="0" eaLnBrk="1" latinLnBrk="0" hangingPunct="1">
        <a:lnSpc>
          <a:spcPct val="90000"/>
        </a:lnSpc>
        <a:spcBef>
          <a:spcPts val="600"/>
        </a:spcBef>
        <a:spcAft>
          <a:spcPts val="600"/>
        </a:spcAft>
        <a:buClr>
          <a:schemeClr val="tx2"/>
        </a:buClr>
        <a:buSzPct val="100000"/>
        <a:buFont typeface=".AppleSystemUIFont" charset="-120"/>
        <a:buChar char="◦"/>
        <a:tabLst/>
        <a:defRPr sz="1800" b="0" i="0" kern="1200" spc="50" baseline="0">
          <a:solidFill>
            <a:schemeClr val="tx2"/>
          </a:solidFill>
          <a:latin typeface="Open Sans" charset="0"/>
          <a:ea typeface="Open Sans" charset="0"/>
          <a:cs typeface="Open Sans" charset="0"/>
        </a:defRPr>
      </a:lvl2pPr>
      <a:lvl3pPr marL="712788" indent="-222250" algn="l" defTabSz="685800" rtl="0" eaLnBrk="1" latinLnBrk="0" hangingPunct="1">
        <a:lnSpc>
          <a:spcPct val="90000"/>
        </a:lnSpc>
        <a:spcBef>
          <a:spcPts val="600"/>
        </a:spcBef>
        <a:spcAft>
          <a:spcPts val="600"/>
        </a:spcAft>
        <a:buFont typeface=".AppleSystemUIFont" charset="-120"/>
        <a:buChar char="-"/>
        <a:tabLst/>
        <a:defRPr sz="1500" b="0" i="0" kern="1200" spc="50" baseline="0">
          <a:solidFill>
            <a:schemeClr val="tx2"/>
          </a:solidFill>
          <a:latin typeface="Open Sans" charset="0"/>
          <a:ea typeface="Open Sans" charset="0"/>
          <a:cs typeface="Open Sans" charset="0"/>
        </a:defRPr>
      </a:lvl3pPr>
      <a:lvl4pPr marL="933450" indent="-220663"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4pPr>
      <a:lvl5pPr marL="1155700" indent="-222250" algn="l" defTabSz="685800" rtl="0" eaLnBrk="1" latinLnBrk="0" hangingPunct="1">
        <a:lnSpc>
          <a:spcPct val="90000"/>
        </a:lnSpc>
        <a:spcBef>
          <a:spcPts val="600"/>
        </a:spcBef>
        <a:spcAft>
          <a:spcPts val="600"/>
        </a:spcAft>
        <a:buFont typeface="Arial" panose="020B0604020202020204" pitchFamily="34" charset="0"/>
        <a:buChar char="•"/>
        <a:tabLst/>
        <a:defRPr sz="1350" b="0" i="0" kern="1200" spc="50" baseline="0">
          <a:solidFill>
            <a:schemeClr val="tx2"/>
          </a:solidFill>
          <a:latin typeface="Open Sans" charset="0"/>
          <a:ea typeface="Open Sans" charset="0"/>
          <a:cs typeface="Open Sans"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p15:clr>
            <a:srgbClr val="F26B43"/>
          </p15:clr>
        </p15:guide>
        <p15:guide id="2" orient="horz" pos="622">
          <p15:clr>
            <a:srgbClr val="F26B43"/>
          </p15:clr>
        </p15:guide>
        <p15:guide id="3" orient="horz" pos="32">
          <p15:clr>
            <a:srgbClr val="F26B43"/>
          </p15:clr>
        </p15:guide>
        <p15:guide id="4" orient="horz" pos="735">
          <p15:clr>
            <a:srgbClr val="F26B43"/>
          </p15:clr>
        </p15:guide>
        <p15:guide id="5" orient="horz" pos="1620">
          <p15:clr>
            <a:srgbClr val="F26B43"/>
          </p15:clr>
        </p15:guide>
        <p15:guide id="6" orient="horz" pos="270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011" y="-213795"/>
            <a:ext cx="9358011" cy="5357295"/>
          </a:xfrm>
          <a:prstGeom prst="rect">
            <a:avLst/>
          </a:prstGeom>
          <a:solidFill>
            <a:srgbClr val="6D2A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5" name="Oval 4"/>
          <p:cNvSpPr/>
          <p:nvPr/>
        </p:nvSpPr>
        <p:spPr>
          <a:xfrm>
            <a:off x="2033082" y="3638623"/>
            <a:ext cx="5077838" cy="5077838"/>
          </a:xfrm>
          <a:prstGeom prst="ellipse">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0230" y="4014487"/>
            <a:ext cx="1883535" cy="1020509"/>
          </a:xfrm>
          <a:prstGeom prst="rect">
            <a:avLst/>
          </a:prstGeom>
        </p:spPr>
      </p:pic>
      <p:sp>
        <p:nvSpPr>
          <p:cNvPr id="22" name="TextBox 21"/>
          <p:cNvSpPr txBox="1"/>
          <p:nvPr/>
        </p:nvSpPr>
        <p:spPr>
          <a:xfrm>
            <a:off x="643469" y="2721661"/>
            <a:ext cx="8048975" cy="338554"/>
          </a:xfrm>
          <a:prstGeom prst="rect">
            <a:avLst/>
          </a:prstGeom>
          <a:noFill/>
        </p:spPr>
        <p:txBody>
          <a:bodyPr wrap="square" rtlCol="0">
            <a:spAutoFit/>
          </a:bodyPr>
          <a:lstStyle/>
          <a:p>
            <a:pPr algn="ctr">
              <a:spcAft>
                <a:spcPts val="600"/>
              </a:spcAft>
            </a:pPr>
            <a:r>
              <a:rPr lang="en-GB" sz="1600" spc="50" dirty="0">
                <a:solidFill>
                  <a:srgbClr val="FFFFFF"/>
                </a:solidFill>
                <a:latin typeface="Core Mellow" panose="020F0503030302020204" pitchFamily="34" charset="0"/>
                <a:ea typeface="Playfair Display" charset="0"/>
                <a:cs typeface="Playfair Display" charset="0"/>
              </a:rPr>
              <a:t>CFE Research</a:t>
            </a:r>
          </a:p>
        </p:txBody>
      </p:sp>
      <p:sp>
        <p:nvSpPr>
          <p:cNvPr id="9" name="TextBox 8"/>
          <p:cNvSpPr txBox="1"/>
          <p:nvPr/>
        </p:nvSpPr>
        <p:spPr>
          <a:xfrm>
            <a:off x="1127909" y="632758"/>
            <a:ext cx="7372622" cy="1754326"/>
          </a:xfrm>
          <a:prstGeom prst="rect">
            <a:avLst/>
          </a:prstGeom>
          <a:noFill/>
        </p:spPr>
        <p:txBody>
          <a:bodyPr wrap="square" rtlCol="0">
            <a:spAutoFit/>
          </a:bodyPr>
          <a:lstStyle/>
          <a:p>
            <a:pPr algn="ctr"/>
            <a:r>
              <a:rPr lang="en-GB" sz="3600" b="1" spc="100" dirty="0">
                <a:solidFill>
                  <a:srgbClr val="FFFFFF"/>
                </a:solidFill>
                <a:latin typeface="Core Mellow" panose="020F0503030302020204" pitchFamily="34" charset="0"/>
                <a:cs typeface="Arial" panose="020B0604020202020204" pitchFamily="34" charset="0"/>
              </a:rPr>
              <a:t>Impact of the COVID-19 second national lockdown on physical activity levels</a:t>
            </a:r>
          </a:p>
        </p:txBody>
      </p:sp>
    </p:spTree>
    <p:extLst>
      <p:ext uri="{BB962C8B-B14F-4D97-AF65-F5344CB8AC3E}">
        <p14:creationId xmlns:p14="http://schemas.microsoft.com/office/powerpoint/2010/main" val="7134932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54107"/>
            <a:ext cx="7886700" cy="673295"/>
          </a:xfrm>
        </p:spPr>
        <p:txBody>
          <a:bodyPr vert="horz" lIns="91440" tIns="45720" rIns="91440" bIns="45720" rtlCol="0" anchor="b">
            <a:normAutofit/>
          </a:bodyPr>
          <a:lstStyle/>
          <a:p>
            <a:r>
              <a:rPr lang="en-GB" sz="2600" b="1" i="0" dirty="0">
                <a:solidFill>
                  <a:schemeClr val="accent3"/>
                </a:solidFill>
                <a:latin typeface="Core Mellow" panose="020F0503030302020204" pitchFamily="34" charset="0"/>
              </a:rPr>
              <a:t>Contents</a:t>
            </a:r>
          </a:p>
        </p:txBody>
      </p:sp>
      <p:sp>
        <p:nvSpPr>
          <p:cNvPr id="5" name="Content Placeholder 4"/>
          <p:cNvSpPr>
            <a:spLocks noGrp="1"/>
          </p:cNvSpPr>
          <p:nvPr>
            <p:ph idx="1"/>
          </p:nvPr>
        </p:nvSpPr>
        <p:spPr>
          <a:xfrm>
            <a:off x="628650" y="1061075"/>
            <a:ext cx="7886700" cy="3143264"/>
          </a:xfrm>
        </p:spPr>
        <p:txBody>
          <a:bodyPr>
            <a:normAutofit/>
          </a:bodyPr>
          <a:lstStyle/>
          <a:p>
            <a:pPr marL="0" indent="0">
              <a:buNone/>
            </a:pPr>
            <a:r>
              <a:rPr lang="en-GB" sz="1700" dirty="0">
                <a:solidFill>
                  <a:srgbClr val="767171"/>
                </a:solidFill>
                <a:latin typeface="Calibri" panose="020F0502020204030204" pitchFamily="34" charset="0"/>
                <a:cs typeface="Calibri" panose="020F0502020204030204" pitchFamily="34" charset="0"/>
              </a:rPr>
              <a:t>These slides contain the findings from the Residents’ Panel survey conducted in December 2020 which explored the impact of the second national lockdown on physical activity levels. 166 responses were received to this survey.</a:t>
            </a:r>
          </a:p>
          <a:p>
            <a:pPr marL="0" indent="0">
              <a:buNone/>
            </a:pPr>
            <a:r>
              <a:rPr lang="en-GB" sz="1700" dirty="0">
                <a:solidFill>
                  <a:srgbClr val="767171"/>
                </a:solidFill>
                <a:latin typeface="Calibri" panose="020F0502020204030204" pitchFamily="34" charset="0"/>
                <a:cs typeface="Calibri" panose="020F0502020204030204" pitchFamily="34" charset="0"/>
              </a:rPr>
              <a:t>The findings cover:</a:t>
            </a:r>
          </a:p>
          <a:p>
            <a:pPr marL="225425" lvl="1" indent="-225425">
              <a:buFont typeface="Arial" panose="020B0604020202020204" pitchFamily="34" charset="0"/>
              <a:buChar char="•"/>
            </a:pPr>
            <a:r>
              <a:rPr lang="en-GB" sz="1400" dirty="0">
                <a:solidFill>
                  <a:srgbClr val="767171"/>
                </a:solidFill>
                <a:latin typeface="Calibri" panose="020F0502020204030204" pitchFamily="34" charset="0"/>
                <a:cs typeface="Calibri" panose="020F0502020204030204" pitchFamily="34" charset="0"/>
              </a:rPr>
              <a:t>The characteristics of those responding to this survey. </a:t>
            </a:r>
          </a:p>
          <a:p>
            <a:pPr marL="225425" lvl="1" indent="-225425">
              <a:buFont typeface="Arial" panose="020B0604020202020204" pitchFamily="34" charset="0"/>
              <a:buChar char="•"/>
            </a:pPr>
            <a:r>
              <a:rPr lang="en-GB" sz="1400" dirty="0">
                <a:solidFill>
                  <a:srgbClr val="767171"/>
                </a:solidFill>
                <a:latin typeface="Calibri" panose="020F0502020204030204" pitchFamily="34" charset="0"/>
                <a:cs typeface="Calibri" panose="020F0502020204030204" pitchFamily="34" charset="0"/>
              </a:rPr>
              <a:t>Physical activity levels for residents and type of activity undertaken.</a:t>
            </a:r>
          </a:p>
          <a:p>
            <a:pPr marL="225425" lvl="1" indent="-225425">
              <a:buFont typeface="Arial" panose="020B0604020202020204" pitchFamily="34" charset="0"/>
              <a:buChar char="•"/>
            </a:pPr>
            <a:r>
              <a:rPr lang="en-GB" sz="1400" dirty="0">
                <a:solidFill>
                  <a:srgbClr val="767171"/>
                </a:solidFill>
                <a:latin typeface="Calibri" panose="020F0502020204030204" pitchFamily="34" charset="0"/>
                <a:cs typeface="Calibri" panose="020F0502020204030204" pitchFamily="34" charset="0"/>
              </a:rPr>
              <a:t>The impact of COVID-19 on physical activity levels.</a:t>
            </a:r>
          </a:p>
          <a:p>
            <a:pPr marL="225425" lvl="1" indent="-225425">
              <a:buFont typeface="Arial" panose="020B0604020202020204" pitchFamily="34" charset="0"/>
              <a:buChar char="•"/>
            </a:pPr>
            <a:r>
              <a:rPr lang="en-GB" sz="1400" dirty="0">
                <a:solidFill>
                  <a:srgbClr val="767171"/>
                </a:solidFill>
                <a:latin typeface="Calibri" panose="020F0502020204030204" pitchFamily="34" charset="0"/>
                <a:cs typeface="Calibri" panose="020F0502020204030204" pitchFamily="34" charset="0"/>
              </a:rPr>
              <a:t>Perceptions of physical activity during the second lockdown.</a:t>
            </a:r>
          </a:p>
          <a:p>
            <a:pPr marL="225425" lvl="1" indent="-225425">
              <a:buFont typeface="Arial" panose="020B0604020202020204" pitchFamily="34" charset="0"/>
              <a:buChar char="•"/>
            </a:pPr>
            <a:r>
              <a:rPr lang="en-GB" sz="1400" dirty="0">
                <a:solidFill>
                  <a:srgbClr val="767171"/>
                </a:solidFill>
                <a:latin typeface="Calibri" panose="020F0502020204030204" pitchFamily="34" charset="0"/>
                <a:cs typeface="Calibri" panose="020F0502020204030204" pitchFamily="34" charset="0"/>
              </a:rPr>
              <a:t>Implications of these findings for the LDP.</a:t>
            </a:r>
          </a:p>
          <a:p>
            <a:pPr lvl="1"/>
            <a:endParaRPr lang="en-GB" dirty="0">
              <a:solidFill>
                <a:srgbClr val="767171"/>
              </a:solidFill>
              <a:latin typeface="Calibri" panose="020F0502020204030204" pitchFamily="34" charset="0"/>
              <a:cs typeface="Calibri" panose="020F0502020204030204" pitchFamily="34" charset="0"/>
            </a:endParaRPr>
          </a:p>
        </p:txBody>
      </p:sp>
      <p:cxnSp>
        <p:nvCxnSpPr>
          <p:cNvPr id="7" name="Straight Connector 6"/>
          <p:cNvCxnSpPr/>
          <p:nvPr/>
        </p:nvCxnSpPr>
        <p:spPr>
          <a:xfrm flipV="1">
            <a:off x="628650" y="721092"/>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6" name="TextBox 5">
            <a:extLst>
              <a:ext uri="{FF2B5EF4-FFF2-40B4-BE49-F238E27FC236}">
                <a16:creationId xmlns:a16="http://schemas.microsoft.com/office/drawing/2014/main" id="{424ECF3E-4D92-41CC-B93D-D3449E8F024B}"/>
              </a:ext>
            </a:extLst>
          </p:cNvPr>
          <p:cNvSpPr txBox="1"/>
          <p:nvPr/>
        </p:nvSpPr>
        <p:spPr>
          <a:xfrm>
            <a:off x="95250" y="4647320"/>
            <a:ext cx="8808720" cy="430887"/>
          </a:xfrm>
          <a:prstGeom prst="rect">
            <a:avLst/>
          </a:prstGeom>
          <a:noFill/>
        </p:spPr>
        <p:txBody>
          <a:bodyPr wrap="square">
            <a:spAutoFit/>
          </a:bodyPr>
          <a:lstStyle/>
          <a:p>
            <a:r>
              <a:rPr lang="en-GB" sz="1200" spc="50" dirty="0">
                <a:solidFill>
                  <a:srgbClr val="767171"/>
                </a:solidFill>
                <a:latin typeface="Calibri" panose="020F0502020204030204" pitchFamily="34" charset="0"/>
                <a:cs typeface="Calibri" panose="020F0502020204030204" pitchFamily="34" charset="0"/>
              </a:rPr>
              <a:t>* </a:t>
            </a:r>
            <a:r>
              <a:rPr lang="en-GB" sz="1000" b="1" dirty="0">
                <a:solidFill>
                  <a:srgbClr val="767171"/>
                </a:solidFill>
                <a:latin typeface="Calibri" panose="020F0502020204030204" pitchFamily="34" charset="0"/>
                <a:cs typeface="Calibri" panose="020F0502020204030204" pitchFamily="34" charset="0"/>
              </a:rPr>
              <a:t>Where applicable, a comparison of the results from the Residents’ Panel survey conducted in June-July 2020 about the impact of the first national lockdown on physical activity are included. </a:t>
            </a:r>
            <a:r>
              <a:rPr lang="en-GB" sz="1000" b="1" spc="50" dirty="0">
                <a:solidFill>
                  <a:srgbClr val="767171"/>
                </a:solidFill>
                <a:latin typeface="Calibri" panose="020F0502020204030204" pitchFamily="34" charset="0"/>
                <a:cs typeface="Calibri" panose="020F0502020204030204" pitchFamily="34" charset="0"/>
              </a:rPr>
              <a:t>CFE Research, Impact of the COVID-19 pandemic on physical activity levels among Doncaster residents (2020) </a:t>
            </a:r>
            <a:endParaRPr lang="en-GB" sz="1200" b="1" spc="50" dirty="0">
              <a:solidFill>
                <a:schemeClr val="accent5"/>
              </a:solidFill>
              <a:latin typeface="Calibri" panose="020F0502020204030204" pitchFamily="34" charset="0"/>
              <a:ea typeface="Open Sans Semibold" charset="0"/>
              <a:cs typeface="Calibri" panose="020F0502020204030204" pitchFamily="34" charset="0"/>
            </a:endParaRPr>
          </a:p>
        </p:txBody>
      </p:sp>
    </p:spTree>
    <p:extLst>
      <p:ext uri="{BB962C8B-B14F-4D97-AF65-F5344CB8AC3E}">
        <p14:creationId xmlns:p14="http://schemas.microsoft.com/office/powerpoint/2010/main" val="2258915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GB" sz="4400" i="0" dirty="0">
                <a:latin typeface="Core Mellow" panose="020F0503030302020204" pitchFamily="34" charset="0"/>
              </a:rPr>
              <a:t>Demographic characteristics</a:t>
            </a:r>
          </a:p>
          <a:p>
            <a:endParaRPr lang="en-GB" sz="4400" i="0" dirty="0">
              <a:latin typeface="Core Mellow" panose="020F0503030302020204" pitchFamily="34" charset="0"/>
            </a:endParaRPr>
          </a:p>
        </p:txBody>
      </p:sp>
    </p:spTree>
    <p:extLst>
      <p:ext uri="{BB962C8B-B14F-4D97-AF65-F5344CB8AC3E}">
        <p14:creationId xmlns:p14="http://schemas.microsoft.com/office/powerpoint/2010/main" val="3741282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36959"/>
            <a:ext cx="7886700" cy="1080426"/>
          </a:xfrm>
        </p:spPr>
        <p:txBody>
          <a:bodyPr>
            <a:normAutofit/>
          </a:bodyPr>
          <a:lstStyle/>
          <a:p>
            <a:r>
              <a:rPr lang="en-GB" sz="2600" b="1" i="0" dirty="0">
                <a:solidFill>
                  <a:schemeClr val="accent3"/>
                </a:solidFill>
                <a:latin typeface="Core Mellow" panose="020F0503030302020204" pitchFamily="34" charset="0"/>
              </a:rPr>
              <a:t>Demographics</a:t>
            </a:r>
          </a:p>
        </p:txBody>
      </p:sp>
      <p:cxnSp>
        <p:nvCxnSpPr>
          <p:cNvPr id="8" name="Straight Connector 7"/>
          <p:cNvCxnSpPr/>
          <p:nvPr/>
        </p:nvCxnSpPr>
        <p:spPr>
          <a:xfrm flipV="1">
            <a:off x="628650" y="721092"/>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graphicFrame>
        <p:nvGraphicFramePr>
          <p:cNvPr id="3" name="Table 2"/>
          <p:cNvGraphicFramePr>
            <a:graphicFrameLocks noGrp="1"/>
          </p:cNvGraphicFramePr>
          <p:nvPr>
            <p:extLst>
              <p:ext uri="{D42A27DB-BD31-4B8C-83A1-F6EECF244321}">
                <p14:modId xmlns:p14="http://schemas.microsoft.com/office/powerpoint/2010/main" val="3666281850"/>
              </p:ext>
            </p:extLst>
          </p:nvPr>
        </p:nvGraphicFramePr>
        <p:xfrm>
          <a:off x="655546" y="919919"/>
          <a:ext cx="2430667" cy="1451770"/>
        </p:xfrm>
        <a:graphic>
          <a:graphicData uri="http://schemas.openxmlformats.org/drawingml/2006/table">
            <a:tbl>
              <a:tblPr>
                <a:tableStyleId>{616DA210-FB5B-4158-B5E0-FEB733F419BA}</a:tableStyleId>
              </a:tblPr>
              <a:tblGrid>
                <a:gridCol w="846667">
                  <a:extLst>
                    <a:ext uri="{9D8B030D-6E8A-4147-A177-3AD203B41FA5}">
                      <a16:colId xmlns:a16="http://schemas.microsoft.com/office/drawing/2014/main" val="20000"/>
                    </a:ext>
                  </a:extLst>
                </a:gridCol>
                <a:gridCol w="1584000">
                  <a:extLst>
                    <a:ext uri="{9D8B030D-6E8A-4147-A177-3AD203B41FA5}">
                      <a16:colId xmlns:a16="http://schemas.microsoft.com/office/drawing/2014/main" val="20001"/>
                    </a:ext>
                  </a:extLst>
                </a:gridCol>
              </a:tblGrid>
              <a:tr h="290354">
                <a:tc>
                  <a:txBody>
                    <a:bodyPr/>
                    <a:lstStyle/>
                    <a:p>
                      <a:pPr algn="l" fontAlgn="t"/>
                      <a:r>
                        <a:rPr lang="en-GB" sz="1000" b="1" u="none" strike="noStrike" kern="1200" dirty="0">
                          <a:solidFill>
                            <a:srgbClr val="6D2A62"/>
                          </a:solidFill>
                          <a:effectLst/>
                        </a:rPr>
                        <a:t>Age</a:t>
                      </a:r>
                      <a:endParaRPr lang="en-GB" sz="1000" b="1" u="none" strike="noStrike" kern="1200" dirty="0">
                        <a:solidFill>
                          <a:srgbClr val="6D2A62"/>
                        </a:solidFill>
                        <a:effectLst/>
                        <a:latin typeface="Calibri" panose="020F0502020204030204" pitchFamily="34" charset="0"/>
                        <a:ea typeface="+mn-ea"/>
                        <a:cs typeface="Calibri" panose="020F0502020204030204" pitchFamily="34" charset="0"/>
                      </a:endParaRPr>
                    </a:p>
                  </a:txBody>
                  <a:tcPr marL="45720" marR="4572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en-GB" sz="1000" b="1" u="none" strike="noStrike" kern="1200" dirty="0">
                          <a:solidFill>
                            <a:srgbClr val="6D2A62"/>
                          </a:solidFill>
                          <a:effectLst/>
                        </a:rPr>
                        <a:t>Number of respondents</a:t>
                      </a:r>
                      <a:endParaRPr lang="en-GB" sz="1000" b="1" u="none" strike="noStrike" kern="1200" dirty="0">
                        <a:solidFill>
                          <a:srgbClr val="6D2A62"/>
                        </a:solidFill>
                        <a:effectLst/>
                        <a:latin typeface="Calibri" panose="020F0502020204030204" pitchFamily="34" charset="0"/>
                        <a:ea typeface="+mn-ea"/>
                        <a:cs typeface="Calibri" panose="020F0502020204030204" pitchFamily="34" charset="0"/>
                      </a:endParaRPr>
                    </a:p>
                  </a:txBody>
                  <a:tcPr marL="45720" marR="4572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290354">
                <a:tc>
                  <a:txBody>
                    <a:bodyPr/>
                    <a:lstStyle/>
                    <a:p>
                      <a:pPr algn="l" fontAlgn="t"/>
                      <a:r>
                        <a:rPr lang="en-GB" sz="1000" u="none" strike="noStrike" dirty="0">
                          <a:solidFill>
                            <a:srgbClr val="767171"/>
                          </a:solidFill>
                          <a:effectLst/>
                        </a:rPr>
                        <a:t>16-24</a:t>
                      </a:r>
                      <a:endParaRPr lang="en-GB" sz="1000" b="0" i="0" u="none" strike="noStrike" dirty="0">
                        <a:solidFill>
                          <a:srgbClr val="767171"/>
                        </a:solidFill>
                        <a:effectLst/>
                        <a:latin typeface="Calibri" panose="020F0502020204030204" pitchFamily="34" charset="0"/>
                        <a:cs typeface="Calibri" panose="020F0502020204030204" pitchFamily="34" charset="0"/>
                      </a:endParaRPr>
                    </a:p>
                  </a:txBody>
                  <a:tcPr marL="45720" marR="4572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t"/>
                      <a:r>
                        <a:rPr lang="en-GB" sz="1000" b="0" u="none" strike="noStrike" dirty="0">
                          <a:solidFill>
                            <a:srgbClr val="767171"/>
                          </a:solidFill>
                          <a:effectLst/>
                        </a:rPr>
                        <a:t>18</a:t>
                      </a:r>
                      <a:endParaRPr lang="en-GB" sz="1000" b="0" i="0" u="none" strike="noStrike" dirty="0">
                        <a:solidFill>
                          <a:srgbClr val="767171"/>
                        </a:solidFill>
                        <a:effectLst/>
                        <a:latin typeface="Calibri" panose="020F0502020204030204" pitchFamily="34" charset="0"/>
                        <a:cs typeface="Calibri" panose="020F0502020204030204" pitchFamily="34" charset="0"/>
                      </a:endParaRPr>
                    </a:p>
                  </a:txBody>
                  <a:tcPr marL="45720" marR="4572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90354">
                <a:tc>
                  <a:txBody>
                    <a:bodyPr/>
                    <a:lstStyle/>
                    <a:p>
                      <a:pPr algn="l" fontAlgn="t"/>
                      <a:r>
                        <a:rPr lang="en-GB" sz="1000" u="none" strike="noStrike" dirty="0">
                          <a:solidFill>
                            <a:srgbClr val="767171"/>
                          </a:solidFill>
                          <a:effectLst/>
                        </a:rPr>
                        <a:t>25-44</a:t>
                      </a:r>
                      <a:endParaRPr lang="en-GB" sz="1000" b="0" i="0" u="none" strike="noStrike" dirty="0">
                        <a:solidFill>
                          <a:srgbClr val="767171"/>
                        </a:solidFill>
                        <a:effectLst/>
                        <a:latin typeface="Calibri" panose="020F0502020204030204" pitchFamily="34" charset="0"/>
                        <a:cs typeface="Calibri" panose="020F0502020204030204" pitchFamily="34" charset="0"/>
                      </a:endParaRPr>
                    </a:p>
                  </a:txBody>
                  <a:tcPr marL="45720" marR="4572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t"/>
                      <a:r>
                        <a:rPr lang="en-GB" sz="1000" b="0" u="none" strike="noStrike" dirty="0">
                          <a:solidFill>
                            <a:srgbClr val="767171"/>
                          </a:solidFill>
                          <a:effectLst/>
                        </a:rPr>
                        <a:t>65</a:t>
                      </a:r>
                      <a:endParaRPr lang="en-GB" sz="1000" b="0" i="0" u="none" strike="noStrike" dirty="0">
                        <a:solidFill>
                          <a:srgbClr val="767171"/>
                        </a:solidFill>
                        <a:effectLst/>
                        <a:latin typeface="Calibri" panose="020F0502020204030204" pitchFamily="34" charset="0"/>
                        <a:cs typeface="Calibri" panose="020F0502020204030204" pitchFamily="34" charset="0"/>
                      </a:endParaRPr>
                    </a:p>
                  </a:txBody>
                  <a:tcPr marL="45720" marR="4572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290354">
                <a:tc>
                  <a:txBody>
                    <a:bodyPr/>
                    <a:lstStyle/>
                    <a:p>
                      <a:pPr algn="l" fontAlgn="t"/>
                      <a:r>
                        <a:rPr lang="en-GB" sz="1000" u="none" strike="noStrike" dirty="0">
                          <a:solidFill>
                            <a:srgbClr val="767171"/>
                          </a:solidFill>
                          <a:effectLst/>
                        </a:rPr>
                        <a:t>45-64</a:t>
                      </a:r>
                      <a:endParaRPr lang="en-GB" sz="1000" b="0" i="0" u="none" strike="noStrike" dirty="0">
                        <a:solidFill>
                          <a:srgbClr val="767171"/>
                        </a:solidFill>
                        <a:effectLst/>
                        <a:latin typeface="Calibri" panose="020F0502020204030204" pitchFamily="34" charset="0"/>
                        <a:cs typeface="Calibri" panose="020F0502020204030204" pitchFamily="34" charset="0"/>
                      </a:endParaRPr>
                    </a:p>
                  </a:txBody>
                  <a:tcPr marL="45720" marR="4572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t"/>
                      <a:r>
                        <a:rPr lang="en-GB" sz="1000" b="0" u="none" strike="noStrike" dirty="0">
                          <a:solidFill>
                            <a:srgbClr val="767171"/>
                          </a:solidFill>
                          <a:effectLst/>
                        </a:rPr>
                        <a:t>55</a:t>
                      </a:r>
                      <a:endParaRPr lang="en-GB" sz="1000" b="0" i="0" u="none" strike="noStrike" dirty="0">
                        <a:solidFill>
                          <a:srgbClr val="767171"/>
                        </a:solidFill>
                        <a:effectLst/>
                        <a:latin typeface="Calibri" panose="020F0502020204030204" pitchFamily="34" charset="0"/>
                        <a:cs typeface="Calibri" panose="020F0502020204030204" pitchFamily="34" charset="0"/>
                      </a:endParaRPr>
                    </a:p>
                  </a:txBody>
                  <a:tcPr marL="45720" marR="4572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290354">
                <a:tc>
                  <a:txBody>
                    <a:bodyPr/>
                    <a:lstStyle/>
                    <a:p>
                      <a:pPr algn="l" fontAlgn="t"/>
                      <a:r>
                        <a:rPr lang="en-GB" sz="1000" u="none" strike="noStrike" dirty="0">
                          <a:solidFill>
                            <a:srgbClr val="767171"/>
                          </a:solidFill>
                          <a:effectLst/>
                        </a:rPr>
                        <a:t>65+</a:t>
                      </a:r>
                      <a:endParaRPr lang="en-GB" sz="1000" b="0" i="0" u="none" strike="noStrike" dirty="0">
                        <a:solidFill>
                          <a:srgbClr val="767171"/>
                        </a:solidFill>
                        <a:effectLst/>
                        <a:latin typeface="Calibri" panose="020F0502020204030204" pitchFamily="34" charset="0"/>
                        <a:cs typeface="Calibri" panose="020F0502020204030204" pitchFamily="34" charset="0"/>
                      </a:endParaRPr>
                    </a:p>
                  </a:txBody>
                  <a:tcPr marL="45720" marR="4572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t"/>
                      <a:r>
                        <a:rPr lang="en-GB" sz="1000" b="0" u="none" strike="noStrike" dirty="0">
                          <a:solidFill>
                            <a:srgbClr val="767171"/>
                          </a:solidFill>
                          <a:effectLst/>
                        </a:rPr>
                        <a:t>28</a:t>
                      </a:r>
                      <a:endParaRPr lang="en-GB" sz="1000" b="0" i="0" u="none" strike="noStrike" dirty="0">
                        <a:solidFill>
                          <a:srgbClr val="767171"/>
                        </a:solidFill>
                        <a:effectLst/>
                        <a:latin typeface="Calibri" panose="020F0502020204030204" pitchFamily="34" charset="0"/>
                        <a:cs typeface="Calibri" panose="020F0502020204030204" pitchFamily="34" charset="0"/>
                      </a:endParaRPr>
                    </a:p>
                  </a:txBody>
                  <a:tcPr marL="45720" marR="4572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231483434"/>
              </p:ext>
            </p:extLst>
          </p:nvPr>
        </p:nvGraphicFramePr>
        <p:xfrm>
          <a:off x="655546" y="2762219"/>
          <a:ext cx="2430667" cy="871062"/>
        </p:xfrm>
        <a:graphic>
          <a:graphicData uri="http://schemas.openxmlformats.org/drawingml/2006/table">
            <a:tbl>
              <a:tblPr>
                <a:tableStyleId>{E8B1032C-EA38-4F05-BA0D-38AFFFC7BED3}</a:tableStyleId>
              </a:tblPr>
              <a:tblGrid>
                <a:gridCol w="846667">
                  <a:extLst>
                    <a:ext uri="{9D8B030D-6E8A-4147-A177-3AD203B41FA5}">
                      <a16:colId xmlns:a16="http://schemas.microsoft.com/office/drawing/2014/main" val="20000"/>
                    </a:ext>
                  </a:extLst>
                </a:gridCol>
                <a:gridCol w="1584000">
                  <a:extLst>
                    <a:ext uri="{9D8B030D-6E8A-4147-A177-3AD203B41FA5}">
                      <a16:colId xmlns:a16="http://schemas.microsoft.com/office/drawing/2014/main" val="20001"/>
                    </a:ext>
                  </a:extLst>
                </a:gridCol>
              </a:tblGrid>
              <a:tr h="290354">
                <a:tc>
                  <a:txBody>
                    <a:bodyPr/>
                    <a:lstStyle/>
                    <a:p>
                      <a:pPr algn="l"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Gender</a:t>
                      </a:r>
                    </a:p>
                  </a:txBody>
                  <a:tcPr marL="36000" marR="3600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algn="l"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36000" marR="3600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0"/>
                  </a:ext>
                </a:extLst>
              </a:tr>
              <a:tr h="290354">
                <a:tc>
                  <a:txBody>
                    <a:bodyPr/>
                    <a:lstStyle/>
                    <a:p>
                      <a:pPr marL="0" algn="l"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Male</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57</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1"/>
                  </a:ext>
                </a:extLst>
              </a:tr>
              <a:tr h="290354">
                <a:tc>
                  <a:txBody>
                    <a:bodyPr/>
                    <a:lstStyle/>
                    <a:p>
                      <a:pPr marL="0" algn="l"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Female</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109</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404393952"/>
              </p:ext>
            </p:extLst>
          </p:nvPr>
        </p:nvGraphicFramePr>
        <p:xfrm>
          <a:off x="655546" y="4037265"/>
          <a:ext cx="2430667" cy="887260"/>
        </p:xfrm>
        <a:graphic>
          <a:graphicData uri="http://schemas.openxmlformats.org/drawingml/2006/table">
            <a:tbl>
              <a:tblPr>
                <a:tableStyleId>{E8B1032C-EA38-4F05-BA0D-38AFFFC7BED3}</a:tableStyleId>
              </a:tblPr>
              <a:tblGrid>
                <a:gridCol w="846667">
                  <a:extLst>
                    <a:ext uri="{9D8B030D-6E8A-4147-A177-3AD203B41FA5}">
                      <a16:colId xmlns:a16="http://schemas.microsoft.com/office/drawing/2014/main" val="20000"/>
                    </a:ext>
                  </a:extLst>
                </a:gridCol>
                <a:gridCol w="1584000">
                  <a:extLst>
                    <a:ext uri="{9D8B030D-6E8A-4147-A177-3AD203B41FA5}">
                      <a16:colId xmlns:a16="http://schemas.microsoft.com/office/drawing/2014/main" val="20001"/>
                    </a:ext>
                  </a:extLst>
                </a:gridCol>
              </a:tblGrid>
              <a:tr h="290354">
                <a:tc>
                  <a:txBody>
                    <a:bodyPr/>
                    <a:lstStyle/>
                    <a:p>
                      <a:pPr algn="l"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Ethnicity</a:t>
                      </a:r>
                    </a:p>
                  </a:txBody>
                  <a:tcPr marL="72000" marR="7200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algn="l"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72000" marR="7200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0"/>
                  </a:ext>
                </a:extLst>
              </a:tr>
              <a:tr h="290354">
                <a:tc>
                  <a:txBody>
                    <a:bodyPr/>
                    <a:lstStyle/>
                    <a:p>
                      <a:pPr marL="0" algn="l"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White British</a:t>
                      </a:r>
                    </a:p>
                  </a:txBody>
                  <a:tcPr marL="72000" marR="72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151</a:t>
                      </a:r>
                    </a:p>
                  </a:txBody>
                  <a:tcPr marL="72000" marR="72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1"/>
                  </a:ext>
                </a:extLst>
              </a:tr>
              <a:tr h="306552">
                <a:tc>
                  <a:txBody>
                    <a:bodyPr/>
                    <a:lstStyle/>
                    <a:p>
                      <a:pPr marL="0" algn="l"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BAME</a:t>
                      </a:r>
                    </a:p>
                  </a:txBody>
                  <a:tcPr marL="72000" marR="72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15</a:t>
                      </a:r>
                    </a:p>
                  </a:txBody>
                  <a:tcPr marL="72000" marR="72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4047673082"/>
              </p:ext>
            </p:extLst>
          </p:nvPr>
        </p:nvGraphicFramePr>
        <p:xfrm>
          <a:off x="3693583" y="918122"/>
          <a:ext cx="4811682" cy="1325544"/>
        </p:xfrm>
        <a:graphic>
          <a:graphicData uri="http://schemas.openxmlformats.org/drawingml/2006/table">
            <a:tbl>
              <a:tblPr>
                <a:tableStyleId>{E8B1032C-EA38-4F05-BA0D-38AFFFC7BED3}</a:tableStyleId>
              </a:tblPr>
              <a:tblGrid>
                <a:gridCol w="2781176">
                  <a:extLst>
                    <a:ext uri="{9D8B030D-6E8A-4147-A177-3AD203B41FA5}">
                      <a16:colId xmlns:a16="http://schemas.microsoft.com/office/drawing/2014/main" val="20000"/>
                    </a:ext>
                  </a:extLst>
                </a:gridCol>
                <a:gridCol w="2030506">
                  <a:extLst>
                    <a:ext uri="{9D8B030D-6E8A-4147-A177-3AD203B41FA5}">
                      <a16:colId xmlns:a16="http://schemas.microsoft.com/office/drawing/2014/main" val="20001"/>
                    </a:ext>
                  </a:extLst>
                </a:gridCol>
              </a:tblGrid>
              <a:tr h="341523">
                <a:tc>
                  <a:txBody>
                    <a:bodyPr/>
                    <a:lstStyle/>
                    <a:p>
                      <a:pPr algn="l"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Disability</a:t>
                      </a:r>
                    </a:p>
                  </a:txBody>
                  <a:tcPr marL="36000" marR="36000" marT="36000" marB="3600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algn="l"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36000" marR="36000" marT="36000" marB="3600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0"/>
                  </a:ext>
                </a:extLst>
              </a:tr>
              <a:tr h="328007">
                <a:tc>
                  <a:txBody>
                    <a:bodyPr/>
                    <a:lstStyle/>
                    <a:p>
                      <a:pPr marL="0" algn="l"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No disability, mental health or illness</a:t>
                      </a:r>
                    </a:p>
                  </a:txBody>
                  <a:tcPr marL="36000" marR="36000" marT="36000" marB="3600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90</a:t>
                      </a:r>
                    </a:p>
                  </a:txBody>
                  <a:tcPr marL="36000" marR="36000" marT="36000" marB="3600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1"/>
                  </a:ext>
                </a:extLst>
              </a:tr>
              <a:tr h="328007">
                <a:tc>
                  <a:txBody>
                    <a:bodyPr/>
                    <a:lstStyle/>
                    <a:p>
                      <a:pPr marL="0" algn="l"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Yes, but no substantial impact on daily life</a:t>
                      </a:r>
                    </a:p>
                  </a:txBody>
                  <a:tcPr marL="36000" marR="36000" marT="36000" marB="3600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30</a:t>
                      </a:r>
                    </a:p>
                  </a:txBody>
                  <a:tcPr marL="36000" marR="36000" marT="36000" marB="3600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2"/>
                  </a:ext>
                </a:extLst>
              </a:tr>
              <a:tr h="328007">
                <a:tc>
                  <a:txBody>
                    <a:bodyPr/>
                    <a:lstStyle/>
                    <a:p>
                      <a:pPr marL="0" algn="l"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Yes, has substantial impact on daily life</a:t>
                      </a:r>
                    </a:p>
                  </a:txBody>
                  <a:tcPr marL="36000" marR="36000" marT="36000" marB="3600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44</a:t>
                      </a:r>
                    </a:p>
                  </a:txBody>
                  <a:tcPr marL="36000" marR="36000" marT="36000" marB="3600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1864356256"/>
              </p:ext>
            </p:extLst>
          </p:nvPr>
        </p:nvGraphicFramePr>
        <p:xfrm>
          <a:off x="3700068" y="2392144"/>
          <a:ext cx="4798235" cy="2532381"/>
        </p:xfrm>
        <a:graphic>
          <a:graphicData uri="http://schemas.openxmlformats.org/drawingml/2006/table">
            <a:tbl>
              <a:tblPr>
                <a:tableStyleId>{E8B1032C-EA38-4F05-BA0D-38AFFFC7BED3}</a:tableStyleId>
              </a:tblPr>
              <a:tblGrid>
                <a:gridCol w="2801346">
                  <a:extLst>
                    <a:ext uri="{9D8B030D-6E8A-4147-A177-3AD203B41FA5}">
                      <a16:colId xmlns:a16="http://schemas.microsoft.com/office/drawing/2014/main" val="20000"/>
                    </a:ext>
                  </a:extLst>
                </a:gridCol>
                <a:gridCol w="1996889">
                  <a:extLst>
                    <a:ext uri="{9D8B030D-6E8A-4147-A177-3AD203B41FA5}">
                      <a16:colId xmlns:a16="http://schemas.microsoft.com/office/drawing/2014/main" val="20001"/>
                    </a:ext>
                  </a:extLst>
                </a:gridCol>
              </a:tblGrid>
              <a:tr h="260188">
                <a:tc>
                  <a:txBody>
                    <a:bodyPr/>
                    <a:lstStyle/>
                    <a:p>
                      <a:pPr algn="l"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Main employment status</a:t>
                      </a:r>
                    </a:p>
                  </a:txBody>
                  <a:tcPr marL="72000" marR="3600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algn="l"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72000" marR="3600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0"/>
                  </a:ext>
                </a:extLst>
              </a:tr>
              <a:tr h="242261">
                <a:tc>
                  <a:txBody>
                    <a:bodyPr/>
                    <a:lstStyle/>
                    <a:p>
                      <a:pPr marL="0" algn="l"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Employee full-time</a:t>
                      </a:r>
                    </a:p>
                  </a:txBody>
                  <a:tcPr marL="72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50</a:t>
                      </a:r>
                    </a:p>
                  </a:txBody>
                  <a:tcPr marL="72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1"/>
                  </a:ext>
                </a:extLst>
              </a:tr>
              <a:tr h="242261">
                <a:tc>
                  <a:txBody>
                    <a:bodyPr/>
                    <a:lstStyle/>
                    <a:p>
                      <a:pPr marL="0" algn="l"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Employee part-time</a:t>
                      </a:r>
                    </a:p>
                  </a:txBody>
                  <a:tcPr marL="72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23</a:t>
                      </a:r>
                    </a:p>
                  </a:txBody>
                  <a:tcPr marL="72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2"/>
                  </a:ext>
                </a:extLst>
              </a:tr>
              <a:tr h="242261">
                <a:tc>
                  <a:txBody>
                    <a:bodyPr/>
                    <a:lstStyle/>
                    <a:p>
                      <a:pPr marL="0" algn="l"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Self-employed</a:t>
                      </a:r>
                    </a:p>
                  </a:txBody>
                  <a:tcPr marL="72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8</a:t>
                      </a:r>
                    </a:p>
                  </a:txBody>
                  <a:tcPr marL="72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3"/>
                  </a:ext>
                </a:extLst>
              </a:tr>
              <a:tr h="242261">
                <a:tc>
                  <a:txBody>
                    <a:bodyPr/>
                    <a:lstStyle/>
                    <a:p>
                      <a:pPr marL="0" algn="l"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Retired</a:t>
                      </a:r>
                    </a:p>
                  </a:txBody>
                  <a:tcPr marL="72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31</a:t>
                      </a:r>
                    </a:p>
                  </a:txBody>
                  <a:tcPr marL="72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4"/>
                  </a:ext>
                </a:extLst>
              </a:tr>
              <a:tr h="242261">
                <a:tc>
                  <a:txBody>
                    <a:bodyPr/>
                    <a:lstStyle/>
                    <a:p>
                      <a:pPr marL="0" algn="l"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Unemployed and seeking work</a:t>
                      </a:r>
                    </a:p>
                  </a:txBody>
                  <a:tcPr marL="72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10</a:t>
                      </a:r>
                    </a:p>
                  </a:txBody>
                  <a:tcPr marL="72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5"/>
                  </a:ext>
                </a:extLst>
              </a:tr>
              <a:tr h="242261">
                <a:tc>
                  <a:txBody>
                    <a:bodyPr/>
                    <a:lstStyle/>
                    <a:p>
                      <a:pPr marL="0" algn="l"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Student</a:t>
                      </a:r>
                    </a:p>
                  </a:txBody>
                  <a:tcPr marL="72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11</a:t>
                      </a:r>
                    </a:p>
                  </a:txBody>
                  <a:tcPr marL="72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6"/>
                  </a:ext>
                </a:extLst>
              </a:tr>
              <a:tr h="334105">
                <a:tc>
                  <a:txBody>
                    <a:bodyPr/>
                    <a:lstStyle/>
                    <a:p>
                      <a:pPr marL="0" algn="l"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Not in work and looking after home or family</a:t>
                      </a:r>
                    </a:p>
                  </a:txBody>
                  <a:tcPr marL="72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16</a:t>
                      </a:r>
                    </a:p>
                  </a:txBody>
                  <a:tcPr marL="72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7"/>
                  </a:ext>
                </a:extLst>
              </a:tr>
              <a:tr h="242261">
                <a:tc>
                  <a:txBody>
                    <a:bodyPr/>
                    <a:lstStyle/>
                    <a:p>
                      <a:pPr marL="0" algn="l"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Long-term sick</a:t>
                      </a:r>
                    </a:p>
                  </a:txBody>
                  <a:tcPr marL="72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16</a:t>
                      </a:r>
                    </a:p>
                  </a:txBody>
                  <a:tcPr marL="72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8"/>
                  </a:ext>
                </a:extLst>
              </a:tr>
              <a:tr h="242261">
                <a:tc>
                  <a:txBody>
                    <a:bodyPr/>
                    <a:lstStyle/>
                    <a:p>
                      <a:pPr marL="0" algn="l"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Other economic activity</a:t>
                      </a:r>
                    </a:p>
                  </a:txBody>
                  <a:tcPr marL="72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a:t>
                      </a:r>
                    </a:p>
                  </a:txBody>
                  <a:tcPr marL="72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698861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36959"/>
            <a:ext cx="7886700" cy="1080426"/>
          </a:xfrm>
        </p:spPr>
        <p:txBody>
          <a:bodyPr vert="horz" lIns="91440" tIns="45720" rIns="91440" bIns="45720" rtlCol="0" anchor="b">
            <a:normAutofit/>
          </a:bodyPr>
          <a:lstStyle/>
          <a:p>
            <a:r>
              <a:rPr lang="en-GB" sz="2600" b="1" i="0" dirty="0">
                <a:solidFill>
                  <a:schemeClr val="accent3"/>
                </a:solidFill>
                <a:latin typeface="Core Mellow" panose="020F0503030302020204" pitchFamily="34" charset="0"/>
              </a:rPr>
              <a:t>Demographics</a:t>
            </a:r>
          </a:p>
        </p:txBody>
      </p:sp>
      <p:cxnSp>
        <p:nvCxnSpPr>
          <p:cNvPr id="8" name="Straight Connector 7"/>
          <p:cNvCxnSpPr/>
          <p:nvPr/>
        </p:nvCxnSpPr>
        <p:spPr>
          <a:xfrm flipV="1">
            <a:off x="628650" y="721092"/>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graphicFrame>
        <p:nvGraphicFramePr>
          <p:cNvPr id="3" name="Table 2"/>
          <p:cNvGraphicFramePr>
            <a:graphicFrameLocks noGrp="1"/>
          </p:cNvGraphicFramePr>
          <p:nvPr>
            <p:extLst>
              <p:ext uri="{D42A27DB-BD31-4B8C-83A1-F6EECF244321}">
                <p14:modId xmlns:p14="http://schemas.microsoft.com/office/powerpoint/2010/main" val="505972599"/>
              </p:ext>
            </p:extLst>
          </p:nvPr>
        </p:nvGraphicFramePr>
        <p:xfrm>
          <a:off x="682441" y="876732"/>
          <a:ext cx="2859617" cy="1184175"/>
        </p:xfrm>
        <a:graphic>
          <a:graphicData uri="http://schemas.openxmlformats.org/drawingml/2006/table">
            <a:tbl>
              <a:tblPr>
                <a:tableStyleId>{E8B1032C-EA38-4F05-BA0D-38AFFFC7BED3}</a:tableStyleId>
              </a:tblPr>
              <a:tblGrid>
                <a:gridCol w="1428750">
                  <a:extLst>
                    <a:ext uri="{9D8B030D-6E8A-4147-A177-3AD203B41FA5}">
                      <a16:colId xmlns:a16="http://schemas.microsoft.com/office/drawing/2014/main" val="20000"/>
                    </a:ext>
                  </a:extLst>
                </a:gridCol>
                <a:gridCol w="1430867">
                  <a:extLst>
                    <a:ext uri="{9D8B030D-6E8A-4147-A177-3AD203B41FA5}">
                      <a16:colId xmlns:a16="http://schemas.microsoft.com/office/drawing/2014/main" val="20001"/>
                    </a:ext>
                  </a:extLst>
                </a:gridCol>
              </a:tblGrid>
              <a:tr h="290354">
                <a:tc>
                  <a:txBody>
                    <a:bodyPr/>
                    <a:lstStyle/>
                    <a:p>
                      <a:pPr algn="l" fontAlgn="t"/>
                      <a:r>
                        <a:rPr lang="en-GB" sz="1000" b="1" u="none" strike="noStrike" kern="1200" dirty="0">
                          <a:solidFill>
                            <a:srgbClr val="6D2A62"/>
                          </a:solidFill>
                          <a:effectLst/>
                          <a:latin typeface="Calibri" panose="020F0502020204030204" pitchFamily="34" charset="0"/>
                          <a:ea typeface="Cambria" panose="02040503050406030204" pitchFamily="18" charset="0"/>
                          <a:cs typeface="Calibri" panose="020F0502020204030204" pitchFamily="34" charset="0"/>
                        </a:rPr>
                        <a:t>Income</a:t>
                      </a:r>
                    </a:p>
                  </a:txBody>
                  <a:tcPr marL="36000" marR="3600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algn="l"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36000" marR="3600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0"/>
                  </a:ext>
                </a:extLst>
              </a:tr>
              <a:tr h="290354">
                <a:tc>
                  <a:txBody>
                    <a:bodyPr/>
                    <a:lstStyle/>
                    <a:p>
                      <a:pPr marL="0" algn="l"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Low income</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93</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1"/>
                  </a:ext>
                </a:extLst>
              </a:tr>
              <a:tr h="290354">
                <a:tc>
                  <a:txBody>
                    <a:bodyPr/>
                    <a:lstStyle/>
                    <a:p>
                      <a:pPr marL="0" algn="l"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Other income</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65</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2"/>
                  </a:ext>
                </a:extLst>
              </a:tr>
              <a:tr h="290354">
                <a:tc>
                  <a:txBody>
                    <a:bodyPr/>
                    <a:lstStyle/>
                    <a:p>
                      <a:pPr marL="0" algn="l"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Unknown/prefer not to say</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8</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550723701"/>
              </p:ext>
            </p:extLst>
          </p:nvPr>
        </p:nvGraphicFramePr>
        <p:xfrm>
          <a:off x="682441" y="2400610"/>
          <a:ext cx="2859617" cy="976948"/>
        </p:xfrm>
        <a:graphic>
          <a:graphicData uri="http://schemas.openxmlformats.org/drawingml/2006/table">
            <a:tbl>
              <a:tblPr>
                <a:tableStyleId>{E8B1032C-EA38-4F05-BA0D-38AFFFC7BED3}</a:tableStyleId>
              </a:tblPr>
              <a:tblGrid>
                <a:gridCol w="1397819">
                  <a:extLst>
                    <a:ext uri="{9D8B030D-6E8A-4147-A177-3AD203B41FA5}">
                      <a16:colId xmlns:a16="http://schemas.microsoft.com/office/drawing/2014/main" val="20000"/>
                    </a:ext>
                  </a:extLst>
                </a:gridCol>
                <a:gridCol w="1461798">
                  <a:extLst>
                    <a:ext uri="{9D8B030D-6E8A-4147-A177-3AD203B41FA5}">
                      <a16:colId xmlns:a16="http://schemas.microsoft.com/office/drawing/2014/main" val="20001"/>
                    </a:ext>
                  </a:extLst>
                </a:gridCol>
              </a:tblGrid>
              <a:tr h="372926">
                <a:tc>
                  <a:txBody>
                    <a:bodyPr/>
                    <a:lstStyle/>
                    <a:p>
                      <a:pPr algn="l"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In an</a:t>
                      </a:r>
                      <a:r>
                        <a:rPr lang="en-GB" sz="1000" b="1" u="none" strike="noStrike" kern="1200" baseline="0" dirty="0">
                          <a:solidFill>
                            <a:srgbClr val="6D2A62"/>
                          </a:solidFill>
                          <a:effectLst/>
                          <a:latin typeface="Calibri" panose="020F0502020204030204" pitchFamily="34" charset="0"/>
                          <a:ea typeface="+mn-ea"/>
                          <a:cs typeface="Calibri" panose="020F0502020204030204" pitchFamily="34" charset="0"/>
                        </a:rPr>
                        <a:t> Active Communities area</a:t>
                      </a:r>
                      <a:endParaRPr lang="en-GB" sz="1000" b="1" u="none" strike="noStrike" kern="1200" dirty="0">
                        <a:solidFill>
                          <a:srgbClr val="6D2A62"/>
                        </a:solidFill>
                        <a:effectLst/>
                        <a:latin typeface="Calibri" panose="020F0502020204030204" pitchFamily="34" charset="0"/>
                        <a:ea typeface="+mn-ea"/>
                        <a:cs typeface="Calibri" panose="020F0502020204030204" pitchFamily="34" charset="0"/>
                      </a:endParaRPr>
                    </a:p>
                  </a:txBody>
                  <a:tcPr marL="36000" marR="3600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algn="l"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36000" marR="3600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0"/>
                  </a:ext>
                </a:extLst>
              </a:tr>
              <a:tr h="290354">
                <a:tc>
                  <a:txBody>
                    <a:bodyPr/>
                    <a:lstStyle/>
                    <a:p>
                      <a:pPr marL="0" algn="l"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Yes</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52</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1"/>
                  </a:ext>
                </a:extLst>
              </a:tr>
              <a:tr h="290354">
                <a:tc>
                  <a:txBody>
                    <a:bodyPr/>
                    <a:lstStyle/>
                    <a:p>
                      <a:pPr marL="0" algn="l"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No</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114</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114709995"/>
              </p:ext>
            </p:extLst>
          </p:nvPr>
        </p:nvGraphicFramePr>
        <p:xfrm>
          <a:off x="682441" y="3730265"/>
          <a:ext cx="2859617" cy="999707"/>
        </p:xfrm>
        <a:graphic>
          <a:graphicData uri="http://schemas.openxmlformats.org/drawingml/2006/table">
            <a:tbl>
              <a:tblPr>
                <a:tableStyleId>{E8B1032C-EA38-4F05-BA0D-38AFFFC7BED3}</a:tableStyleId>
              </a:tblPr>
              <a:tblGrid>
                <a:gridCol w="1403350">
                  <a:extLst>
                    <a:ext uri="{9D8B030D-6E8A-4147-A177-3AD203B41FA5}">
                      <a16:colId xmlns:a16="http://schemas.microsoft.com/office/drawing/2014/main" val="20000"/>
                    </a:ext>
                  </a:extLst>
                </a:gridCol>
                <a:gridCol w="1456267">
                  <a:extLst>
                    <a:ext uri="{9D8B030D-6E8A-4147-A177-3AD203B41FA5}">
                      <a16:colId xmlns:a16="http://schemas.microsoft.com/office/drawing/2014/main" val="20001"/>
                    </a:ext>
                  </a:extLst>
                </a:gridCol>
              </a:tblGrid>
              <a:tr h="290354">
                <a:tc>
                  <a:txBody>
                    <a:bodyPr/>
                    <a:lstStyle/>
                    <a:p>
                      <a:pPr algn="l"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Physical activity level when joined the panel</a:t>
                      </a:r>
                    </a:p>
                  </a:txBody>
                  <a:tcPr marL="36000" marR="3600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algn="l"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36000" marR="3600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0"/>
                  </a:ext>
                </a:extLst>
              </a:tr>
              <a:tr h="290354">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Physically inactive</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48</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1"/>
                  </a:ext>
                </a:extLst>
              </a:tr>
              <a:tr h="306552">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Physically active at least once a week</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118</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1246236752"/>
              </p:ext>
            </p:extLst>
          </p:nvPr>
        </p:nvGraphicFramePr>
        <p:xfrm>
          <a:off x="3874168" y="881623"/>
          <a:ext cx="4728411" cy="2047859"/>
        </p:xfrm>
        <a:graphic>
          <a:graphicData uri="http://schemas.openxmlformats.org/drawingml/2006/table">
            <a:tbl>
              <a:tblPr>
                <a:tableStyleId>{E8B1032C-EA38-4F05-BA0D-38AFFFC7BED3}</a:tableStyleId>
              </a:tblPr>
              <a:tblGrid>
                <a:gridCol w="3140243">
                  <a:extLst>
                    <a:ext uri="{9D8B030D-6E8A-4147-A177-3AD203B41FA5}">
                      <a16:colId xmlns:a16="http://schemas.microsoft.com/office/drawing/2014/main" val="20000"/>
                    </a:ext>
                  </a:extLst>
                </a:gridCol>
                <a:gridCol w="1588168">
                  <a:extLst>
                    <a:ext uri="{9D8B030D-6E8A-4147-A177-3AD203B41FA5}">
                      <a16:colId xmlns:a16="http://schemas.microsoft.com/office/drawing/2014/main" val="20001"/>
                    </a:ext>
                  </a:extLst>
                </a:gridCol>
              </a:tblGrid>
              <a:tr h="260188">
                <a:tc>
                  <a:txBody>
                    <a:bodyPr/>
                    <a:lstStyle/>
                    <a:p>
                      <a:pPr algn="l"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Household</a:t>
                      </a:r>
                      <a:r>
                        <a:rPr lang="en-GB" sz="1000" b="1" u="none" strike="noStrike" kern="1200" baseline="0" dirty="0">
                          <a:solidFill>
                            <a:srgbClr val="6D2A62"/>
                          </a:solidFill>
                          <a:effectLst/>
                          <a:latin typeface="Calibri" panose="020F0502020204030204" pitchFamily="34" charset="0"/>
                          <a:ea typeface="+mn-ea"/>
                          <a:cs typeface="Calibri" panose="020F0502020204030204" pitchFamily="34" charset="0"/>
                        </a:rPr>
                        <a:t> composition</a:t>
                      </a:r>
                      <a:endParaRPr lang="en-GB" sz="1000" b="1" u="none" strike="noStrike" kern="1200" dirty="0">
                        <a:solidFill>
                          <a:srgbClr val="6D2A62"/>
                        </a:solidFill>
                        <a:effectLst/>
                        <a:latin typeface="Calibri" panose="020F0502020204030204" pitchFamily="34" charset="0"/>
                        <a:ea typeface="+mn-ea"/>
                        <a:cs typeface="Calibri" panose="020F0502020204030204" pitchFamily="34" charset="0"/>
                      </a:endParaRPr>
                    </a:p>
                  </a:txBody>
                  <a:tcPr marL="36000" marR="3600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algn="l" fontAlgn="t"/>
                      <a:r>
                        <a:rPr lang="en-GB" sz="1000" b="1" u="none" strike="noStrike" kern="1200" dirty="0">
                          <a:solidFill>
                            <a:srgbClr val="6D2A62"/>
                          </a:solidFill>
                          <a:effectLst/>
                          <a:latin typeface="Calibri" panose="020F0502020204030204" pitchFamily="34" charset="0"/>
                          <a:ea typeface="+mn-ea"/>
                          <a:cs typeface="Calibri" panose="020F0502020204030204" pitchFamily="34" charset="0"/>
                        </a:rPr>
                        <a:t>Number of respondents</a:t>
                      </a:r>
                    </a:p>
                  </a:txBody>
                  <a:tcPr marL="36000" marR="3600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0"/>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One adult and no children</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27</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1"/>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One adult and one child aged 18 or under</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12</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2"/>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One adult and two or more children aged 18 or under</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18</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3"/>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Two adults and no children</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55</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4"/>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Two adults and one child aged 18 or under</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15</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5"/>
                  </a:ext>
                </a:extLst>
              </a:tr>
              <a:tr h="242261">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Two adults and two or more children aged 18 or under</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21</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6"/>
                  </a:ext>
                </a:extLst>
              </a:tr>
              <a:tr h="334105">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Other</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marL="0" algn="r" defTabSz="685800" rtl="0" eaLnBrk="1" fontAlgn="t" latinLnBrk="0" hangingPunct="1"/>
                      <a:r>
                        <a:rPr lang="en-GB" sz="1000" u="none" strike="noStrike" kern="1200" dirty="0">
                          <a:solidFill>
                            <a:srgbClr val="767171"/>
                          </a:solidFill>
                          <a:effectLst/>
                          <a:latin typeface="Calibri" panose="020F0502020204030204" pitchFamily="34" charset="0"/>
                          <a:ea typeface="+mn-ea"/>
                          <a:cs typeface="Calibri" panose="020F0502020204030204" pitchFamily="34" charset="0"/>
                        </a:rPr>
                        <a:t>25</a:t>
                      </a:r>
                    </a:p>
                  </a:txBody>
                  <a:tcPr marL="36000" marR="36000" marT="8313" marB="0" anchor="ctr">
                    <a:lnL w="12700" cap="flat" cmpd="sng" algn="ctr">
                      <a:solidFill>
                        <a:srgbClr val="767171"/>
                      </a:solidFill>
                      <a:prstDash val="solid"/>
                      <a:round/>
                      <a:headEnd type="none" w="med" len="med"/>
                      <a:tailEnd type="none" w="med" len="med"/>
                    </a:lnL>
                    <a:lnR w="12700" cap="flat" cmpd="sng" algn="ctr">
                      <a:solidFill>
                        <a:srgbClr val="767171"/>
                      </a:solidFill>
                      <a:prstDash val="solid"/>
                      <a:round/>
                      <a:headEnd type="none" w="med" len="med"/>
                      <a:tailEnd type="none" w="med" len="med"/>
                    </a:lnR>
                    <a:lnT w="12700" cap="flat" cmpd="sng" algn="ctr">
                      <a:solidFill>
                        <a:srgbClr val="767171"/>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834264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GB" sz="4400" i="0" dirty="0">
                <a:latin typeface="Core Mellow" panose="020F0503030302020204" pitchFamily="34" charset="0"/>
              </a:rPr>
              <a:t>Physical activity levels</a:t>
            </a:r>
          </a:p>
          <a:p>
            <a:endParaRPr lang="en-GB" sz="4400" i="0" dirty="0">
              <a:latin typeface="Core Mellow" panose="020F0503030302020204" pitchFamily="34" charset="0"/>
            </a:endParaRPr>
          </a:p>
        </p:txBody>
      </p:sp>
    </p:spTree>
    <p:extLst>
      <p:ext uri="{BB962C8B-B14F-4D97-AF65-F5344CB8AC3E}">
        <p14:creationId xmlns:p14="http://schemas.microsoft.com/office/powerpoint/2010/main" val="7987463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613" y="266668"/>
            <a:ext cx="7886700" cy="635797"/>
          </a:xfrm>
        </p:spPr>
        <p:txBody>
          <a:bodyPr>
            <a:noAutofit/>
          </a:bodyPr>
          <a:lstStyle/>
          <a:p>
            <a:r>
              <a:rPr lang="en-GB" sz="2600" b="1" i="0" dirty="0">
                <a:solidFill>
                  <a:schemeClr val="accent3"/>
                </a:solidFill>
                <a:latin typeface="Core Mellow" panose="020F0503030302020204" pitchFamily="34" charset="0"/>
              </a:rPr>
              <a:t>Physical activity levels during the second national lockdown</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1163937463"/>
              </p:ext>
            </p:extLst>
          </p:nvPr>
        </p:nvGraphicFramePr>
        <p:xfrm>
          <a:off x="4749489" y="1224756"/>
          <a:ext cx="4096212" cy="3179869"/>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3">
            <a:extLst>
              <a:ext uri="{FF2B5EF4-FFF2-40B4-BE49-F238E27FC236}">
                <a16:creationId xmlns:a16="http://schemas.microsoft.com/office/drawing/2014/main" id="{EEB11E3C-1237-4FB2-B94B-1277D83E249D}"/>
              </a:ext>
            </a:extLst>
          </p:cNvPr>
          <p:cNvSpPr/>
          <p:nvPr/>
        </p:nvSpPr>
        <p:spPr>
          <a:xfrm>
            <a:off x="0" y="4764207"/>
            <a:ext cx="9144000" cy="369332"/>
          </a:xfrm>
          <a:prstGeom prst="rect">
            <a:avLst/>
          </a:prstGeom>
        </p:spPr>
        <p:txBody>
          <a:bodyPr wrap="square">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Q1. </a:t>
            </a:r>
            <a:r>
              <a:rPr lang="en-GB" sz="900" b="1" dirty="0">
                <a:solidFill>
                  <a:schemeClr val="accent5"/>
                </a:solidFill>
                <a:latin typeface="Calibri" panose="020F0502020204030204" pitchFamily="34" charset="0"/>
                <a:cs typeface="Calibri" panose="020F0502020204030204" pitchFamily="34" charset="0"/>
              </a:rPr>
              <a:t>How many days per week did you do a total of 30 minutes or more of physical activity which was enough to raise your breathing rate? (During the second national lockdown (5th November to 1st December 2020) n=166</a:t>
            </a:r>
            <a:endParaRPr lang="en-GB" sz="900" b="1" spc="50" dirty="0">
              <a:solidFill>
                <a:schemeClr val="accent5"/>
              </a:solidFill>
              <a:latin typeface="Calibri" panose="020F0502020204030204" pitchFamily="34" charset="0"/>
              <a:ea typeface="Open Sans Semibold" charset="0"/>
              <a:cs typeface="Calibri" panose="020F0502020204030204" pitchFamily="34" charset="0"/>
            </a:endParaRPr>
          </a:p>
        </p:txBody>
      </p:sp>
      <p:sp>
        <p:nvSpPr>
          <p:cNvPr id="3" name="TextBox 2">
            <a:extLst>
              <a:ext uri="{FF2B5EF4-FFF2-40B4-BE49-F238E27FC236}">
                <a16:creationId xmlns:a16="http://schemas.microsoft.com/office/drawing/2014/main" id="{14BD8320-E4C7-4EAB-BE02-3F2AE84E262B}"/>
              </a:ext>
            </a:extLst>
          </p:cNvPr>
          <p:cNvSpPr txBox="1"/>
          <p:nvPr/>
        </p:nvSpPr>
        <p:spPr>
          <a:xfrm>
            <a:off x="504613" y="1646248"/>
            <a:ext cx="3616325" cy="2374176"/>
          </a:xfrm>
          <a:prstGeom prst="rect">
            <a:avLst/>
          </a:prstGeom>
          <a:noFill/>
        </p:spPr>
        <p:txBody>
          <a:bodyPr wrap="square" rtlCol="0">
            <a:spAutoFit/>
          </a:bodyPr>
          <a:lstStyle/>
          <a:p>
            <a:pPr marL="225425" indent="-225425">
              <a:lnSpc>
                <a:spcPct val="80000"/>
              </a:lnSpc>
              <a:spcBef>
                <a:spcPts val="600"/>
              </a:spcBef>
              <a:spcAft>
                <a:spcPts val="600"/>
              </a:spcAft>
              <a:buFont typeface="Arial" panose="020B0604020202020204" pitchFamily="34" charset="0"/>
              <a:buChar char="•"/>
            </a:pPr>
            <a:r>
              <a:rPr lang="en-GB" sz="1400" spc="50" dirty="0">
                <a:solidFill>
                  <a:srgbClr val="767171"/>
                </a:solidFill>
                <a:latin typeface="Calibri" panose="020F0502020204030204" pitchFamily="34" charset="0"/>
                <a:cs typeface="Calibri" panose="020F0502020204030204" pitchFamily="34" charset="0"/>
              </a:rPr>
              <a:t>One fifth of residents were inactive during the second national lockdown (5</a:t>
            </a:r>
            <a:r>
              <a:rPr lang="en-GB" sz="1400" spc="50" baseline="30000" dirty="0">
                <a:solidFill>
                  <a:srgbClr val="767171"/>
                </a:solidFill>
                <a:latin typeface="Calibri" panose="020F0502020204030204" pitchFamily="34" charset="0"/>
                <a:cs typeface="Calibri" panose="020F0502020204030204" pitchFamily="34" charset="0"/>
              </a:rPr>
              <a:t>th</a:t>
            </a:r>
            <a:r>
              <a:rPr lang="en-GB" sz="1400" spc="50" dirty="0">
                <a:solidFill>
                  <a:srgbClr val="767171"/>
                </a:solidFill>
                <a:latin typeface="Calibri" panose="020F0502020204030204" pitchFamily="34" charset="0"/>
                <a:cs typeface="Calibri" panose="020F0502020204030204" pitchFamily="34" charset="0"/>
              </a:rPr>
              <a:t> November to 1</a:t>
            </a:r>
            <a:r>
              <a:rPr lang="en-GB" sz="1400" spc="50" baseline="30000" dirty="0">
                <a:solidFill>
                  <a:srgbClr val="767171"/>
                </a:solidFill>
                <a:latin typeface="Calibri" panose="020F0502020204030204" pitchFamily="34" charset="0"/>
                <a:cs typeface="Calibri" panose="020F0502020204030204" pitchFamily="34" charset="0"/>
              </a:rPr>
              <a:t>st</a:t>
            </a:r>
            <a:r>
              <a:rPr lang="en-GB" sz="1400" spc="50" dirty="0">
                <a:solidFill>
                  <a:srgbClr val="767171"/>
                </a:solidFill>
                <a:latin typeface="Calibri" panose="020F0502020204030204" pitchFamily="34" charset="0"/>
                <a:cs typeface="Calibri" panose="020F0502020204030204" pitchFamily="34" charset="0"/>
              </a:rPr>
              <a:t> December 2020). </a:t>
            </a:r>
          </a:p>
          <a:p>
            <a:pPr marL="432000" lvl="1" indent="-285750">
              <a:lnSpc>
                <a:spcPct val="80000"/>
              </a:lnSpc>
              <a:spcBef>
                <a:spcPts val="600"/>
              </a:spcBef>
              <a:spcAft>
                <a:spcPts val="600"/>
              </a:spcAft>
              <a:buFont typeface="Calibri" panose="020F0502020204030204" pitchFamily="34" charset="0"/>
              <a:buChar char="-"/>
            </a:pPr>
            <a:r>
              <a:rPr lang="en-GB" sz="1200" spc="50" dirty="0">
                <a:solidFill>
                  <a:schemeClr val="bg2">
                    <a:lumMod val="50000"/>
                  </a:schemeClr>
                </a:solidFill>
                <a:latin typeface="Calibri" panose="020F0502020204030204" pitchFamily="34" charset="0"/>
                <a:cs typeface="Calibri" panose="020F0502020204030204" pitchFamily="34" charset="0"/>
              </a:rPr>
              <a:t>Residents who were inactive when joining the panel were more likely to be inactive during the second lockdown (35%) compared to those who were active (14%).</a:t>
            </a:r>
          </a:p>
          <a:p>
            <a:pPr marL="225425" indent="-225425">
              <a:lnSpc>
                <a:spcPct val="80000"/>
              </a:lnSpc>
              <a:spcBef>
                <a:spcPts val="600"/>
              </a:spcBef>
              <a:spcAft>
                <a:spcPts val="600"/>
              </a:spcAft>
              <a:buFont typeface="Arial" panose="020B0604020202020204" pitchFamily="34" charset="0"/>
              <a:buChar char="•"/>
            </a:pPr>
            <a:r>
              <a:rPr lang="en-GB" sz="1400" spc="50" dirty="0">
                <a:solidFill>
                  <a:srgbClr val="767171"/>
                </a:solidFill>
                <a:latin typeface="Calibri" panose="020F0502020204030204" pitchFamily="34" charset="0"/>
                <a:cs typeface="Calibri" panose="020F0502020204030204" pitchFamily="34" charset="0"/>
              </a:rPr>
              <a:t>Inactivity levels during the second lockdown were the same as during the first lockdown (20%) but nearly double the 11% of residents who were inactive prior to COVID-19.</a:t>
            </a:r>
          </a:p>
        </p:txBody>
      </p:sp>
      <p:cxnSp>
        <p:nvCxnSpPr>
          <p:cNvPr id="6" name="Straight Connector 5">
            <a:extLst>
              <a:ext uri="{FF2B5EF4-FFF2-40B4-BE49-F238E27FC236}">
                <a16:creationId xmlns:a16="http://schemas.microsoft.com/office/drawing/2014/main" id="{6348092A-9122-432C-8D3A-D8F57DB8D6A2}"/>
              </a:ext>
            </a:extLst>
          </p:cNvPr>
          <p:cNvCxnSpPr/>
          <p:nvPr/>
        </p:nvCxnSpPr>
        <p:spPr>
          <a:xfrm flipV="1">
            <a:off x="504613" y="862084"/>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23438007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43467-958F-4B35-A394-BFDB170410E4}"/>
              </a:ext>
            </a:extLst>
          </p:cNvPr>
          <p:cNvSpPr>
            <a:spLocks noGrp="1"/>
          </p:cNvSpPr>
          <p:nvPr>
            <p:ph type="title"/>
          </p:nvPr>
        </p:nvSpPr>
        <p:spPr>
          <a:xfrm>
            <a:off x="504613" y="148934"/>
            <a:ext cx="7886700" cy="799799"/>
          </a:xfrm>
        </p:spPr>
        <p:txBody>
          <a:bodyPr>
            <a:noAutofit/>
          </a:bodyPr>
          <a:lstStyle/>
          <a:p>
            <a:r>
              <a:rPr lang="en-GB" sz="2600" b="1" i="0" dirty="0">
                <a:solidFill>
                  <a:schemeClr val="accent3"/>
                </a:solidFill>
                <a:latin typeface="Core Mellow" panose="020F0503030302020204" pitchFamily="34" charset="0"/>
              </a:rPr>
              <a:t>Physical activity during the second lockdown compared with summer 2020</a:t>
            </a:r>
          </a:p>
        </p:txBody>
      </p:sp>
      <p:sp>
        <p:nvSpPr>
          <p:cNvPr id="4" name="Content Placeholder 3">
            <a:extLst>
              <a:ext uri="{FF2B5EF4-FFF2-40B4-BE49-F238E27FC236}">
                <a16:creationId xmlns:a16="http://schemas.microsoft.com/office/drawing/2014/main" id="{3F60DCB5-2F60-427C-8113-44FD2FA76072}"/>
              </a:ext>
            </a:extLst>
          </p:cNvPr>
          <p:cNvSpPr txBox="1">
            <a:spLocks noGrp="1"/>
          </p:cNvSpPr>
          <p:nvPr>
            <p:ph idx="1"/>
          </p:nvPr>
        </p:nvSpPr>
        <p:spPr>
          <a:xfrm>
            <a:off x="0" y="4806189"/>
            <a:ext cx="9144000" cy="341632"/>
          </a:xfrm>
          <a:prstGeom prst="rect">
            <a:avLst/>
          </a:prstGeom>
          <a:noFill/>
        </p:spPr>
        <p:txBody>
          <a:bodyPr wrap="square" rtlCol="0">
            <a:spAutoFit/>
          </a:bodyPr>
          <a:lstStyle/>
          <a:p>
            <a:pPr marL="0" indent="0" algn="ctr">
              <a:buNone/>
            </a:pPr>
            <a:r>
              <a:rPr lang="en-GB" sz="900" b="1" spc="50" dirty="0">
                <a:solidFill>
                  <a:schemeClr val="accent5"/>
                </a:solidFill>
                <a:latin typeface="Calibri" panose="020F0502020204030204" pitchFamily="34" charset="0"/>
                <a:ea typeface="Open Sans Semibold" charset="0"/>
                <a:cs typeface="Calibri" panose="020F0502020204030204" pitchFamily="34" charset="0"/>
              </a:rPr>
              <a:t>Q2. Overall, how does the amount of physical activity you did during the second national lockdown compare to the amount of physical activity you were undertaking during the summer months in 2020?  N=166</a:t>
            </a:r>
          </a:p>
        </p:txBody>
      </p:sp>
      <p:sp>
        <p:nvSpPr>
          <p:cNvPr id="5" name="TextBox 4">
            <a:extLst>
              <a:ext uri="{FF2B5EF4-FFF2-40B4-BE49-F238E27FC236}">
                <a16:creationId xmlns:a16="http://schemas.microsoft.com/office/drawing/2014/main" id="{EAD1AC40-42C3-4178-A482-7A830CAA9230}"/>
              </a:ext>
            </a:extLst>
          </p:cNvPr>
          <p:cNvSpPr txBox="1"/>
          <p:nvPr/>
        </p:nvSpPr>
        <p:spPr>
          <a:xfrm>
            <a:off x="495686" y="1268635"/>
            <a:ext cx="4335356" cy="3217484"/>
          </a:xfrm>
          <a:prstGeom prst="rect">
            <a:avLst/>
          </a:prstGeom>
          <a:noFill/>
        </p:spPr>
        <p:txBody>
          <a:bodyPr wrap="square" rtlCol="0">
            <a:spAutoFit/>
          </a:bodyPr>
          <a:lstStyle/>
          <a:p>
            <a:pPr marL="225425" indent="-225425">
              <a:lnSpc>
                <a:spcPct val="80000"/>
              </a:lnSpc>
              <a:spcBef>
                <a:spcPts val="600"/>
              </a:spcBef>
              <a:spcAft>
                <a:spcPts val="600"/>
              </a:spcAft>
              <a:buFont typeface="Arial" panose="020B0604020202020204" pitchFamily="34" charset="0"/>
              <a:buChar char="•"/>
            </a:pPr>
            <a:r>
              <a:rPr lang="en-GB" sz="1400" spc="50" dirty="0">
                <a:solidFill>
                  <a:srgbClr val="767171"/>
                </a:solidFill>
                <a:latin typeface="Calibri" panose="020F0502020204030204" pitchFamily="34" charset="0"/>
                <a:cs typeface="Calibri" panose="020F0502020204030204" pitchFamily="34" charset="0"/>
              </a:rPr>
              <a:t>Nearly half (45%) of all residents reported undertaking less physical activity during the second lockdown than compared to the summer 2020 (following the first national lockdown). </a:t>
            </a:r>
          </a:p>
          <a:p>
            <a:pPr marL="432000" lvl="1" indent="-285750">
              <a:lnSpc>
                <a:spcPct val="80000"/>
              </a:lnSpc>
              <a:spcBef>
                <a:spcPts val="600"/>
              </a:spcBef>
              <a:spcAft>
                <a:spcPts val="600"/>
              </a:spcAft>
              <a:buFont typeface="Calibri" panose="020F0502020204030204" pitchFamily="34" charset="0"/>
              <a:buChar char="-"/>
            </a:pPr>
            <a:r>
              <a:rPr lang="en-GB" sz="1200" spc="50" dirty="0">
                <a:solidFill>
                  <a:schemeClr val="bg2">
                    <a:lumMod val="50000"/>
                  </a:schemeClr>
                </a:solidFill>
                <a:latin typeface="Calibri" panose="020F0502020204030204" pitchFamily="34" charset="0"/>
                <a:cs typeface="Calibri" panose="020F0502020204030204" pitchFamily="34" charset="0"/>
              </a:rPr>
              <a:t>BAME (73%) residents were more likely to report doing less physical activity during the second lockdown than in the summer compared to White respondents (42%). </a:t>
            </a:r>
          </a:p>
          <a:p>
            <a:pPr marL="225425" indent="-225425">
              <a:lnSpc>
                <a:spcPct val="80000"/>
              </a:lnSpc>
              <a:spcBef>
                <a:spcPts val="600"/>
              </a:spcBef>
              <a:spcAft>
                <a:spcPts val="600"/>
              </a:spcAft>
              <a:buFont typeface="Arial" panose="020B0604020202020204" pitchFamily="34" charset="0"/>
              <a:buChar char="•"/>
            </a:pPr>
            <a:r>
              <a:rPr lang="en-GB" sz="1400" spc="50" dirty="0">
                <a:solidFill>
                  <a:srgbClr val="767171"/>
                </a:solidFill>
                <a:latin typeface="Calibri" panose="020F0502020204030204" pitchFamily="34" charset="0"/>
                <a:cs typeface="Calibri" panose="020F0502020204030204" pitchFamily="34" charset="0"/>
              </a:rPr>
              <a:t>Nearly one in ten (8%) residents did no physical activity during either the second lockdown or the summer months. </a:t>
            </a:r>
          </a:p>
          <a:p>
            <a:pPr marL="225425" indent="-225425">
              <a:lnSpc>
                <a:spcPct val="80000"/>
              </a:lnSpc>
              <a:spcBef>
                <a:spcPts val="600"/>
              </a:spcBef>
              <a:spcAft>
                <a:spcPts val="600"/>
              </a:spcAft>
              <a:buFont typeface="Arial" panose="020B0604020202020204" pitchFamily="34" charset="0"/>
              <a:buChar char="•"/>
            </a:pPr>
            <a:r>
              <a:rPr lang="en-GB" sz="1400" spc="50" dirty="0">
                <a:solidFill>
                  <a:srgbClr val="767171"/>
                </a:solidFill>
                <a:latin typeface="Calibri" panose="020F0502020204030204" pitchFamily="34" charset="0"/>
                <a:cs typeface="Calibri" panose="020F0502020204030204" pitchFamily="34" charset="0"/>
              </a:rPr>
              <a:t>61% of those who increased their physical activity levels during the second lockdown expected to maintain this level after lockdown ends – although this is based on a small number of residents. </a:t>
            </a:r>
          </a:p>
        </p:txBody>
      </p:sp>
      <p:graphicFrame>
        <p:nvGraphicFramePr>
          <p:cNvPr id="6" name="Chart 5"/>
          <p:cNvGraphicFramePr>
            <a:graphicFrameLocks/>
          </p:cNvGraphicFramePr>
          <p:nvPr>
            <p:extLst>
              <p:ext uri="{D42A27DB-BD31-4B8C-83A1-F6EECF244321}">
                <p14:modId xmlns:p14="http://schemas.microsoft.com/office/powerpoint/2010/main" val="2624069083"/>
              </p:ext>
            </p:extLst>
          </p:nvPr>
        </p:nvGraphicFramePr>
        <p:xfrm>
          <a:off x="4831042" y="1294544"/>
          <a:ext cx="4071196" cy="3043376"/>
        </p:xfrm>
        <a:graphic>
          <a:graphicData uri="http://schemas.openxmlformats.org/drawingml/2006/chart">
            <c:chart xmlns:c="http://schemas.openxmlformats.org/drawingml/2006/chart" xmlns:r="http://schemas.openxmlformats.org/officeDocument/2006/relationships" r:id="rId2"/>
          </a:graphicData>
        </a:graphic>
      </p:graphicFrame>
      <p:cxnSp>
        <p:nvCxnSpPr>
          <p:cNvPr id="7" name="Straight Connector 6">
            <a:extLst>
              <a:ext uri="{FF2B5EF4-FFF2-40B4-BE49-F238E27FC236}">
                <a16:creationId xmlns:a16="http://schemas.microsoft.com/office/drawing/2014/main" id="{B81B8633-BFD5-45FD-AFCA-95192801A416}"/>
              </a:ext>
            </a:extLst>
          </p:cNvPr>
          <p:cNvCxnSpPr/>
          <p:nvPr/>
        </p:nvCxnSpPr>
        <p:spPr>
          <a:xfrm flipV="1">
            <a:off x="504613" y="894314"/>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123203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00C56-2696-4EED-9F59-CA4C2F49EA6D}"/>
              </a:ext>
            </a:extLst>
          </p:cNvPr>
          <p:cNvSpPr>
            <a:spLocks noGrp="1"/>
          </p:cNvSpPr>
          <p:nvPr>
            <p:ph type="title"/>
          </p:nvPr>
        </p:nvSpPr>
        <p:spPr>
          <a:xfrm>
            <a:off x="555429" y="410614"/>
            <a:ext cx="7886700" cy="511506"/>
          </a:xfrm>
        </p:spPr>
        <p:txBody>
          <a:bodyPr>
            <a:noAutofit/>
          </a:bodyPr>
          <a:lstStyle/>
          <a:p>
            <a:r>
              <a:rPr lang="en-GB" sz="2600" b="1" i="0" dirty="0">
                <a:solidFill>
                  <a:schemeClr val="accent3"/>
                </a:solidFill>
                <a:latin typeface="Core Mellow" panose="020F0503030302020204" pitchFamily="34" charset="0"/>
              </a:rPr>
              <a:t>Impact of COVID-19/lockdown restrictions on physical activity levels</a:t>
            </a:r>
          </a:p>
        </p:txBody>
      </p:sp>
      <p:sp>
        <p:nvSpPr>
          <p:cNvPr id="4" name="Text Placeholder 3">
            <a:extLst>
              <a:ext uri="{FF2B5EF4-FFF2-40B4-BE49-F238E27FC236}">
                <a16:creationId xmlns:a16="http://schemas.microsoft.com/office/drawing/2014/main" id="{11D260F3-2AAB-4016-AD92-A3E66CFD624C}"/>
              </a:ext>
            </a:extLst>
          </p:cNvPr>
          <p:cNvSpPr>
            <a:spLocks noGrp="1"/>
          </p:cNvSpPr>
          <p:nvPr>
            <p:ph type="body" sz="quarter" idx="10"/>
          </p:nvPr>
        </p:nvSpPr>
        <p:spPr>
          <a:xfrm>
            <a:off x="0" y="4769576"/>
            <a:ext cx="9144000" cy="378548"/>
          </a:xfrm>
        </p:spPr>
        <p:txBody>
          <a:bodyPr>
            <a:noAutofit/>
          </a:bodyPr>
          <a:lstStyle/>
          <a:p>
            <a:pPr algn="ctr"/>
            <a:r>
              <a:rPr lang="en-GB" sz="900" dirty="0">
                <a:solidFill>
                  <a:schemeClr val="accent5"/>
                </a:solidFill>
                <a:latin typeface="Calibri" panose="020F0502020204030204" pitchFamily="34" charset="0"/>
                <a:cs typeface="Calibri" panose="020F0502020204030204" pitchFamily="34" charset="0"/>
              </a:rPr>
              <a:t>Q3. Did COVID-19 and/or the national lockdown restrictions have any impact on your decision to undertake [more/less] physical activity during the second national lockdown (5th November to 1st December 2020)? More n=29, Less n=75</a:t>
            </a:r>
          </a:p>
        </p:txBody>
      </p:sp>
      <p:sp>
        <p:nvSpPr>
          <p:cNvPr id="7" name="TextBox 6">
            <a:extLst>
              <a:ext uri="{FF2B5EF4-FFF2-40B4-BE49-F238E27FC236}">
                <a16:creationId xmlns:a16="http://schemas.microsoft.com/office/drawing/2014/main" id="{359EC39C-DEF1-48DA-9DD0-8BDB6B459F8B}"/>
              </a:ext>
            </a:extLst>
          </p:cNvPr>
          <p:cNvSpPr txBox="1"/>
          <p:nvPr/>
        </p:nvSpPr>
        <p:spPr>
          <a:xfrm>
            <a:off x="395591" y="1511463"/>
            <a:ext cx="3841130" cy="2866041"/>
          </a:xfrm>
          <a:prstGeom prst="rect">
            <a:avLst/>
          </a:prstGeom>
          <a:noFill/>
        </p:spPr>
        <p:txBody>
          <a:bodyPr wrap="square" rtlCol="0">
            <a:spAutoFit/>
          </a:bodyPr>
          <a:lstStyle/>
          <a:p>
            <a:pPr marL="225425" indent="-225425">
              <a:lnSpc>
                <a:spcPct val="80000"/>
              </a:lnSpc>
              <a:spcBef>
                <a:spcPts val="600"/>
              </a:spcBef>
              <a:spcAft>
                <a:spcPts val="600"/>
              </a:spcAft>
              <a:buFont typeface="Arial" panose="020B0604020202020204" pitchFamily="34" charset="0"/>
              <a:buChar char="•"/>
            </a:pPr>
            <a:r>
              <a:rPr lang="en-GB" sz="1400" spc="50" dirty="0">
                <a:solidFill>
                  <a:srgbClr val="767171"/>
                </a:solidFill>
                <a:latin typeface="Calibri" panose="020F0502020204030204" pitchFamily="34" charset="0"/>
                <a:cs typeface="Calibri" panose="020F0502020204030204" pitchFamily="34" charset="0"/>
              </a:rPr>
              <a:t>Both COVID-19 and other reasons influenced physical activity levels for both those who did more physical activity when compared to the summer and those who did less.</a:t>
            </a:r>
          </a:p>
          <a:p>
            <a:pPr marL="225425" indent="-225425">
              <a:lnSpc>
                <a:spcPct val="80000"/>
              </a:lnSpc>
              <a:spcBef>
                <a:spcPts val="600"/>
              </a:spcBef>
              <a:spcAft>
                <a:spcPts val="600"/>
              </a:spcAft>
              <a:buFont typeface="Arial" panose="020B0604020202020204" pitchFamily="34" charset="0"/>
              <a:buChar char="•"/>
            </a:pPr>
            <a:r>
              <a:rPr lang="en-GB" sz="1400" spc="50" dirty="0">
                <a:solidFill>
                  <a:srgbClr val="767171"/>
                </a:solidFill>
                <a:latin typeface="Calibri" panose="020F0502020204030204" pitchFamily="34" charset="0"/>
                <a:cs typeface="Calibri" panose="020F0502020204030204" pitchFamily="34" charset="0"/>
              </a:rPr>
              <a:t>COVID-19 and/or the restrictions were more likely to influence residents who </a:t>
            </a:r>
            <a:r>
              <a:rPr lang="en-GB" sz="1400" i="1" spc="50" dirty="0">
                <a:solidFill>
                  <a:srgbClr val="767171"/>
                </a:solidFill>
                <a:latin typeface="Calibri" panose="020F0502020204030204" pitchFamily="34" charset="0"/>
                <a:cs typeface="Calibri" panose="020F0502020204030204" pitchFamily="34" charset="0"/>
              </a:rPr>
              <a:t>reduced their physical activity</a:t>
            </a:r>
            <a:r>
              <a:rPr lang="en-GB" sz="1400" spc="50" dirty="0">
                <a:solidFill>
                  <a:srgbClr val="767171"/>
                </a:solidFill>
                <a:latin typeface="Calibri" panose="020F0502020204030204" pitchFamily="34" charset="0"/>
                <a:cs typeface="Calibri" panose="020F0502020204030204" pitchFamily="34" charset="0"/>
              </a:rPr>
              <a:t> during the second lockdown than those who increased it.</a:t>
            </a:r>
          </a:p>
          <a:p>
            <a:pPr marL="432000" lvl="1" indent="-285750">
              <a:lnSpc>
                <a:spcPct val="80000"/>
              </a:lnSpc>
              <a:spcBef>
                <a:spcPts val="600"/>
              </a:spcBef>
              <a:spcAft>
                <a:spcPts val="600"/>
              </a:spcAft>
              <a:buFont typeface="Calibri" panose="020F0502020204030204" pitchFamily="34" charset="0"/>
              <a:buChar char="-"/>
            </a:pPr>
            <a:r>
              <a:rPr lang="en-GB" sz="1200" spc="50" dirty="0">
                <a:solidFill>
                  <a:schemeClr val="bg2">
                    <a:lumMod val="50000"/>
                  </a:schemeClr>
                </a:solidFill>
                <a:latin typeface="Calibri" panose="020F0502020204030204" pitchFamily="34" charset="0"/>
                <a:cs typeface="Calibri" panose="020F0502020204030204" pitchFamily="34" charset="0"/>
              </a:rPr>
              <a:t>64% of residents undertaking less physical activity during the second stated this was one of or the only reason they reduced their levels compared to those who undertook more activity (24%).</a:t>
            </a:r>
          </a:p>
        </p:txBody>
      </p:sp>
      <p:cxnSp>
        <p:nvCxnSpPr>
          <p:cNvPr id="6" name="Straight Connector 5">
            <a:extLst>
              <a:ext uri="{FF2B5EF4-FFF2-40B4-BE49-F238E27FC236}">
                <a16:creationId xmlns:a16="http://schemas.microsoft.com/office/drawing/2014/main" id="{F89D3A4E-0BAC-4295-9E9E-E4ED39DF5C85}"/>
              </a:ext>
            </a:extLst>
          </p:cNvPr>
          <p:cNvCxnSpPr/>
          <p:nvPr/>
        </p:nvCxnSpPr>
        <p:spPr>
          <a:xfrm flipV="1">
            <a:off x="605786" y="958810"/>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graphicFrame>
        <p:nvGraphicFramePr>
          <p:cNvPr id="12" name="Chart 11">
            <a:extLst>
              <a:ext uri="{FF2B5EF4-FFF2-40B4-BE49-F238E27FC236}">
                <a16:creationId xmlns:a16="http://schemas.microsoft.com/office/drawing/2014/main" id="{1DFB5EE6-9AD8-4092-B039-16662676AFC3}"/>
              </a:ext>
            </a:extLst>
          </p:cNvPr>
          <p:cNvGraphicFramePr>
            <a:graphicFrameLocks/>
          </p:cNvGraphicFramePr>
          <p:nvPr>
            <p:extLst>
              <p:ext uri="{D42A27DB-BD31-4B8C-83A1-F6EECF244321}">
                <p14:modId xmlns:p14="http://schemas.microsoft.com/office/powerpoint/2010/main" val="829220838"/>
              </p:ext>
            </p:extLst>
          </p:nvPr>
        </p:nvGraphicFramePr>
        <p:xfrm>
          <a:off x="4427220" y="1061560"/>
          <a:ext cx="4321189" cy="312313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90279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D2CB5-0E42-4FDD-B2FD-00CB274584B0}"/>
              </a:ext>
            </a:extLst>
          </p:cNvPr>
          <p:cNvSpPr>
            <a:spLocks noGrp="1"/>
          </p:cNvSpPr>
          <p:nvPr>
            <p:ph type="title"/>
          </p:nvPr>
        </p:nvSpPr>
        <p:spPr/>
        <p:txBody>
          <a:bodyPr>
            <a:noAutofit/>
          </a:bodyPr>
          <a:lstStyle/>
          <a:p>
            <a:r>
              <a:rPr lang="en-GB" sz="2600" b="1" i="0" dirty="0">
                <a:solidFill>
                  <a:schemeClr val="accent3"/>
                </a:solidFill>
                <a:latin typeface="Core Mellow" panose="020F0503030302020204" pitchFamily="34" charset="0"/>
              </a:rPr>
              <a:t>Why residents did less physical activity during the second lockdown </a:t>
            </a:r>
          </a:p>
        </p:txBody>
      </p:sp>
      <p:sp>
        <p:nvSpPr>
          <p:cNvPr id="3" name="Content Placeholder 2">
            <a:extLst>
              <a:ext uri="{FF2B5EF4-FFF2-40B4-BE49-F238E27FC236}">
                <a16:creationId xmlns:a16="http://schemas.microsoft.com/office/drawing/2014/main" id="{C1441258-D79C-48EB-B183-1A517181713F}"/>
              </a:ext>
            </a:extLst>
          </p:cNvPr>
          <p:cNvSpPr>
            <a:spLocks noGrp="1"/>
          </p:cNvSpPr>
          <p:nvPr>
            <p:ph idx="1"/>
          </p:nvPr>
        </p:nvSpPr>
        <p:spPr>
          <a:xfrm>
            <a:off x="557760" y="1138979"/>
            <a:ext cx="8111291" cy="782047"/>
          </a:xfrm>
        </p:spPr>
        <p:txBody>
          <a:bodyPr vert="horz" lIns="91440" tIns="45720" rIns="91440" bIns="45720" rtlCol="0">
            <a:normAutofit fontScale="77500" lnSpcReduction="20000"/>
          </a:bodyPr>
          <a:lstStyle/>
          <a:p>
            <a:r>
              <a:rPr lang="en-GB" sz="1500" dirty="0">
                <a:solidFill>
                  <a:srgbClr val="767171"/>
                </a:solidFill>
                <a:latin typeface="Calibri" panose="020F0502020204030204" pitchFamily="34" charset="0"/>
                <a:ea typeface="+mn-ea"/>
                <a:cs typeface="Calibri" panose="020F0502020204030204" pitchFamily="34" charset="0"/>
              </a:rPr>
              <a:t>The winter conditions such as poor weather and fewer hours of daylight, were key reasons for residents undertaking less physical activity during the second lockdown. </a:t>
            </a:r>
          </a:p>
          <a:p>
            <a:r>
              <a:rPr lang="en-GB" sz="1500" dirty="0">
                <a:solidFill>
                  <a:srgbClr val="767171"/>
                </a:solidFill>
                <a:latin typeface="Calibri" panose="020F0502020204030204" pitchFamily="34" charset="0"/>
                <a:ea typeface="+mn-ea"/>
                <a:cs typeface="Calibri" panose="020F0502020204030204" pitchFamily="34" charset="0"/>
              </a:rPr>
              <a:t>Fears about catching COVID-19 and as a consequence of mental and physical health also influenced this alongside other COVID-19 related reasons.</a:t>
            </a:r>
          </a:p>
        </p:txBody>
      </p:sp>
      <p:cxnSp>
        <p:nvCxnSpPr>
          <p:cNvPr id="6" name="Straight Connector 5">
            <a:extLst>
              <a:ext uri="{FF2B5EF4-FFF2-40B4-BE49-F238E27FC236}">
                <a16:creationId xmlns:a16="http://schemas.microsoft.com/office/drawing/2014/main" id="{6FE28445-9043-4BD5-A2F3-726CDB7460E7}"/>
              </a:ext>
            </a:extLst>
          </p:cNvPr>
          <p:cNvCxnSpPr/>
          <p:nvPr/>
        </p:nvCxnSpPr>
        <p:spPr>
          <a:xfrm flipV="1">
            <a:off x="459471" y="967607"/>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10" name="TextBox 9">
            <a:extLst>
              <a:ext uri="{FF2B5EF4-FFF2-40B4-BE49-F238E27FC236}">
                <a16:creationId xmlns:a16="http://schemas.microsoft.com/office/drawing/2014/main" id="{5BC18791-9485-43C8-9D46-E26069FF6BA5}"/>
              </a:ext>
            </a:extLst>
          </p:cNvPr>
          <p:cNvSpPr txBox="1"/>
          <p:nvPr/>
        </p:nvSpPr>
        <p:spPr>
          <a:xfrm>
            <a:off x="0" y="4897861"/>
            <a:ext cx="9144000" cy="239910"/>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50" normalizeH="0" baseline="0" noProof="0" dirty="0">
                <a:ln>
                  <a:noFill/>
                </a:ln>
                <a:solidFill>
                  <a:srgbClr val="99BE8F"/>
                </a:solidFill>
                <a:effectLst/>
                <a:uLnTx/>
                <a:uFillTx/>
                <a:latin typeface="Calibri" panose="020F0502020204030204" pitchFamily="34" charset="0"/>
                <a:ea typeface="Open Sans Semibold" charset="0"/>
                <a:cs typeface="Calibri" panose="020F0502020204030204" pitchFamily="34" charset="0"/>
              </a:rPr>
              <a:t>Q5. </a:t>
            </a:r>
            <a:r>
              <a:rPr lang="en-GB" sz="900" b="1" spc="50" dirty="0">
                <a:solidFill>
                  <a:schemeClr val="accent5"/>
                </a:solidFill>
                <a:latin typeface="Calibri" panose="020F0502020204030204" pitchFamily="34" charset="0"/>
                <a:ea typeface="Open Sans Semibold" charset="0"/>
                <a:cs typeface="Calibri" panose="020F0502020204030204" pitchFamily="34" charset="0"/>
              </a:rPr>
              <a:t>From the list below please select the reasons why you undertook less physical activity during the second national lockdown n=75</a:t>
            </a:r>
            <a:endParaRPr kumimoji="0" lang="en-GB" sz="900" b="1" i="0" u="none" strike="noStrike" kern="1200" cap="none" spc="50" normalizeH="0" baseline="0" noProof="0" dirty="0">
              <a:ln>
                <a:noFill/>
              </a:ln>
              <a:solidFill>
                <a:srgbClr val="99BE8F"/>
              </a:solidFill>
              <a:effectLst/>
              <a:uLnTx/>
              <a:uFillTx/>
              <a:latin typeface="Calibri" panose="020F0502020204030204" pitchFamily="34" charset="0"/>
              <a:ea typeface="Open Sans Semibold" charset="0"/>
              <a:cs typeface="Calibri" panose="020F0502020204030204" pitchFamily="34" charset="0"/>
            </a:endParaRPr>
          </a:p>
        </p:txBody>
      </p:sp>
      <p:sp>
        <p:nvSpPr>
          <p:cNvPr id="13" name="TextBox 12">
            <a:extLst>
              <a:ext uri="{FF2B5EF4-FFF2-40B4-BE49-F238E27FC236}">
                <a16:creationId xmlns:a16="http://schemas.microsoft.com/office/drawing/2014/main" id="{2E4BBE1B-6317-48C2-ACF3-9FD2C70486D5}"/>
              </a:ext>
            </a:extLst>
          </p:cNvPr>
          <p:cNvSpPr txBox="1"/>
          <p:nvPr/>
        </p:nvSpPr>
        <p:spPr>
          <a:xfrm>
            <a:off x="459471" y="1921026"/>
            <a:ext cx="3765550" cy="24622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50" normalizeH="0" baseline="0" noProof="0" dirty="0">
                <a:ln>
                  <a:noFill/>
                </a:ln>
                <a:solidFill>
                  <a:srgbClr val="99BE8F"/>
                </a:solidFill>
                <a:effectLst/>
                <a:uLnTx/>
                <a:uFillTx/>
                <a:latin typeface="Calibri" panose="020F0502020204030204" pitchFamily="34" charset="0"/>
                <a:ea typeface="Open Sans Semibold" charset="0"/>
                <a:cs typeface="Calibri" panose="020F0502020204030204" pitchFamily="34" charset="0"/>
              </a:rPr>
              <a:t>COVID-19 and/or lockdown restriction reasons</a:t>
            </a:r>
          </a:p>
        </p:txBody>
      </p:sp>
      <p:sp>
        <p:nvSpPr>
          <p:cNvPr id="14" name="TextBox 13">
            <a:extLst>
              <a:ext uri="{FF2B5EF4-FFF2-40B4-BE49-F238E27FC236}">
                <a16:creationId xmlns:a16="http://schemas.microsoft.com/office/drawing/2014/main" id="{18B93C4E-9C2B-4542-B778-999E001B742B}"/>
              </a:ext>
            </a:extLst>
          </p:cNvPr>
          <p:cNvSpPr txBox="1"/>
          <p:nvPr/>
        </p:nvSpPr>
        <p:spPr>
          <a:xfrm>
            <a:off x="4510770" y="1884626"/>
            <a:ext cx="3851807" cy="24622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50" normalizeH="0" baseline="0" noProof="0" dirty="0">
                <a:ln>
                  <a:noFill/>
                </a:ln>
                <a:solidFill>
                  <a:srgbClr val="99BE8F"/>
                </a:solidFill>
                <a:effectLst/>
                <a:uLnTx/>
                <a:uFillTx/>
                <a:latin typeface="Calibri" panose="020F0502020204030204" pitchFamily="34" charset="0"/>
                <a:ea typeface="Open Sans Semibold" charset="0"/>
                <a:cs typeface="Calibri" panose="020F0502020204030204" pitchFamily="34" charset="0"/>
              </a:rPr>
              <a:t>Non-Covid-19 reasons</a:t>
            </a:r>
          </a:p>
        </p:txBody>
      </p:sp>
      <p:graphicFrame>
        <p:nvGraphicFramePr>
          <p:cNvPr id="11" name="Chart 10">
            <a:extLst>
              <a:ext uri="{FF2B5EF4-FFF2-40B4-BE49-F238E27FC236}">
                <a16:creationId xmlns:a16="http://schemas.microsoft.com/office/drawing/2014/main" id="{AD309F53-71A3-486B-BA56-349D1BDA9F13}"/>
              </a:ext>
            </a:extLst>
          </p:cNvPr>
          <p:cNvGraphicFramePr>
            <a:graphicFrameLocks/>
          </p:cNvGraphicFramePr>
          <p:nvPr>
            <p:extLst>
              <p:ext uri="{D42A27DB-BD31-4B8C-83A1-F6EECF244321}">
                <p14:modId xmlns:p14="http://schemas.microsoft.com/office/powerpoint/2010/main" val="478578405"/>
              </p:ext>
            </p:extLst>
          </p:nvPr>
        </p:nvGraphicFramePr>
        <p:xfrm>
          <a:off x="557760" y="2094446"/>
          <a:ext cx="4459509" cy="245084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a:extLst>
              <a:ext uri="{FF2B5EF4-FFF2-40B4-BE49-F238E27FC236}">
                <a16:creationId xmlns:a16="http://schemas.microsoft.com/office/drawing/2014/main" id="{B6D9A6AB-16DC-48DD-92E6-514232B69CCC}"/>
              </a:ext>
            </a:extLst>
          </p:cNvPr>
          <p:cNvGraphicFramePr>
            <a:graphicFrameLocks/>
          </p:cNvGraphicFramePr>
          <p:nvPr>
            <p:extLst>
              <p:ext uri="{D42A27DB-BD31-4B8C-83A1-F6EECF244321}">
                <p14:modId xmlns:p14="http://schemas.microsoft.com/office/powerpoint/2010/main" val="135523053"/>
              </p:ext>
            </p:extLst>
          </p:nvPr>
        </p:nvGraphicFramePr>
        <p:xfrm>
          <a:off x="4402821" y="2058790"/>
          <a:ext cx="4372340" cy="281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06337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70AD6-CFE4-4E6E-A2AA-D1B64EA79754}"/>
              </a:ext>
            </a:extLst>
          </p:cNvPr>
          <p:cNvSpPr>
            <a:spLocks noGrp="1"/>
          </p:cNvSpPr>
          <p:nvPr>
            <p:ph type="title"/>
          </p:nvPr>
        </p:nvSpPr>
        <p:spPr>
          <a:xfrm>
            <a:off x="628649" y="92207"/>
            <a:ext cx="8515351" cy="639067"/>
          </a:xfrm>
        </p:spPr>
        <p:txBody>
          <a:bodyPr>
            <a:noAutofit/>
          </a:bodyPr>
          <a:lstStyle/>
          <a:p>
            <a:r>
              <a:rPr lang="en-GB" sz="2600" b="1" i="0" dirty="0">
                <a:solidFill>
                  <a:schemeClr val="accent3"/>
                </a:solidFill>
                <a:latin typeface="Core Mellow" panose="020F0503030302020204" pitchFamily="34" charset="0"/>
              </a:rPr>
              <a:t>Impact on residents of doing less physical activity</a:t>
            </a:r>
          </a:p>
        </p:txBody>
      </p:sp>
      <p:sp>
        <p:nvSpPr>
          <p:cNvPr id="6" name="TextBox 5">
            <a:extLst>
              <a:ext uri="{FF2B5EF4-FFF2-40B4-BE49-F238E27FC236}">
                <a16:creationId xmlns:a16="http://schemas.microsoft.com/office/drawing/2014/main" id="{1896EB54-A138-400A-97E1-439EFD0DA991}"/>
              </a:ext>
            </a:extLst>
          </p:cNvPr>
          <p:cNvSpPr txBox="1"/>
          <p:nvPr/>
        </p:nvSpPr>
        <p:spPr>
          <a:xfrm>
            <a:off x="1" y="4896161"/>
            <a:ext cx="9143999" cy="246221"/>
          </a:xfrm>
          <a:prstGeom prst="rect">
            <a:avLst/>
          </a:prstGeom>
          <a:noFill/>
        </p:spPr>
        <p:txBody>
          <a:bodyPr wrap="square">
            <a:spAutoFit/>
          </a:bodyPr>
          <a:lstStyle/>
          <a:p>
            <a:pPr algn="ctr"/>
            <a:r>
              <a:rPr lang="en-GB" sz="1000" b="1" spc="50" dirty="0">
                <a:solidFill>
                  <a:schemeClr val="accent5"/>
                </a:solidFill>
                <a:latin typeface="Calibri" panose="020F0502020204030204" pitchFamily="34" charset="0"/>
                <a:ea typeface="Open Sans Semibold" charset="0"/>
                <a:cs typeface="Calibri" panose="020F0502020204030204" pitchFamily="34" charset="0"/>
              </a:rPr>
              <a:t>Q6. Has undertaking less physical activity had an affect on you? n=75</a:t>
            </a:r>
          </a:p>
        </p:txBody>
      </p:sp>
      <p:graphicFrame>
        <p:nvGraphicFramePr>
          <p:cNvPr id="8" name="Content Placeholder 7">
            <a:extLst>
              <a:ext uri="{FF2B5EF4-FFF2-40B4-BE49-F238E27FC236}">
                <a16:creationId xmlns:a16="http://schemas.microsoft.com/office/drawing/2014/main" id="{11348634-5E72-4F8F-B341-079626BFFB82}"/>
              </a:ext>
            </a:extLst>
          </p:cNvPr>
          <p:cNvGraphicFramePr>
            <a:graphicFrameLocks noGrp="1"/>
          </p:cNvGraphicFramePr>
          <p:nvPr>
            <p:ph idx="1"/>
            <p:extLst>
              <p:ext uri="{D42A27DB-BD31-4B8C-83A1-F6EECF244321}">
                <p14:modId xmlns:p14="http://schemas.microsoft.com/office/powerpoint/2010/main" val="779763102"/>
              </p:ext>
            </p:extLst>
          </p:nvPr>
        </p:nvGraphicFramePr>
        <p:xfrm>
          <a:off x="3962399" y="790886"/>
          <a:ext cx="4976125" cy="4013644"/>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1E49F9CF-27E1-4720-9C80-B94F959AFA5A}"/>
              </a:ext>
            </a:extLst>
          </p:cNvPr>
          <p:cNvSpPr txBox="1"/>
          <p:nvPr/>
        </p:nvSpPr>
        <p:spPr>
          <a:xfrm>
            <a:off x="368832" y="961104"/>
            <a:ext cx="3607116" cy="3045129"/>
          </a:xfrm>
          <a:prstGeom prst="rect">
            <a:avLst/>
          </a:prstGeom>
          <a:noFill/>
        </p:spPr>
        <p:txBody>
          <a:bodyPr wrap="square" rtlCol="0">
            <a:spAutoFit/>
          </a:bodyPr>
          <a:lstStyle/>
          <a:p>
            <a:pPr marL="225425" indent="-225425">
              <a:lnSpc>
                <a:spcPct val="80000"/>
              </a:lnSpc>
              <a:spcBef>
                <a:spcPts val="600"/>
              </a:spcBef>
              <a:spcAft>
                <a:spcPts val="600"/>
              </a:spcAft>
              <a:buFont typeface="Arial" panose="020B0604020202020204" pitchFamily="34" charset="0"/>
              <a:buChar char="•"/>
            </a:pPr>
            <a:r>
              <a:rPr lang="en-GB" sz="1400" spc="50" dirty="0">
                <a:solidFill>
                  <a:srgbClr val="767171"/>
                </a:solidFill>
                <a:latin typeface="Calibri" panose="020F0502020204030204" pitchFamily="34" charset="0"/>
                <a:cs typeface="Calibri" panose="020F0502020204030204" pitchFamily="34" charset="0"/>
              </a:rPr>
              <a:t>Doing less physical activity had a negative impact on most residents across all but one measure.</a:t>
            </a:r>
          </a:p>
          <a:p>
            <a:pPr marL="432000" lvl="1" indent="-285750">
              <a:lnSpc>
                <a:spcPct val="80000"/>
              </a:lnSpc>
              <a:spcBef>
                <a:spcPts val="600"/>
              </a:spcBef>
              <a:spcAft>
                <a:spcPts val="600"/>
              </a:spcAft>
              <a:buFont typeface="Calibri" panose="020F0502020204030204" pitchFamily="34" charset="0"/>
              <a:buChar char="-"/>
            </a:pPr>
            <a:r>
              <a:rPr lang="en-GB" sz="1200" spc="50" dirty="0">
                <a:solidFill>
                  <a:schemeClr val="bg2">
                    <a:lumMod val="50000"/>
                  </a:schemeClr>
                </a:solidFill>
                <a:latin typeface="Calibri" panose="020F0502020204030204" pitchFamily="34" charset="0"/>
                <a:cs typeface="Calibri" panose="020F0502020204030204" pitchFamily="34" charset="0"/>
              </a:rPr>
              <a:t>This ranged from over three quarters (77%) whose fitness levels and self esteem were negatively affected to just over half feeling isolated (55%).</a:t>
            </a:r>
          </a:p>
          <a:p>
            <a:pPr marL="225425" indent="-225425">
              <a:lnSpc>
                <a:spcPct val="80000"/>
              </a:lnSpc>
              <a:spcBef>
                <a:spcPts val="600"/>
              </a:spcBef>
              <a:spcAft>
                <a:spcPts val="600"/>
              </a:spcAft>
              <a:buFont typeface="Arial" panose="020B0604020202020204" pitchFamily="34" charset="0"/>
              <a:buChar char="•"/>
            </a:pPr>
            <a:r>
              <a:rPr lang="en-GB" sz="1400" spc="50" dirty="0">
                <a:solidFill>
                  <a:srgbClr val="767171"/>
                </a:solidFill>
                <a:latin typeface="Calibri" panose="020F0502020204030204" pitchFamily="34" charset="0"/>
                <a:cs typeface="Calibri" panose="020F0502020204030204" pitchFamily="34" charset="0"/>
              </a:rPr>
              <a:t>Undertaking less physical activity only negatively affected one in four (25%) residents’ attitude to encouraging their own children/grandchildren to be active. </a:t>
            </a:r>
          </a:p>
          <a:p>
            <a:pPr marL="225425" indent="-225425">
              <a:lnSpc>
                <a:spcPct val="80000"/>
              </a:lnSpc>
              <a:spcBef>
                <a:spcPts val="600"/>
              </a:spcBef>
              <a:spcAft>
                <a:spcPts val="600"/>
              </a:spcAft>
              <a:buFont typeface="Arial" panose="020B0604020202020204" pitchFamily="34" charset="0"/>
              <a:buChar char="•"/>
            </a:pPr>
            <a:r>
              <a:rPr lang="en-GB" sz="1400" spc="50" dirty="0">
                <a:solidFill>
                  <a:srgbClr val="767171"/>
                </a:solidFill>
                <a:latin typeface="Calibri" panose="020F0502020204030204" pitchFamily="34" charset="0"/>
                <a:cs typeface="Calibri" panose="020F0502020204030204" pitchFamily="34" charset="0"/>
              </a:rPr>
              <a:t>Other negative impacts cited by residents of doing less physical activity included weight gain and poorer mobility.</a:t>
            </a:r>
          </a:p>
        </p:txBody>
      </p:sp>
      <p:cxnSp>
        <p:nvCxnSpPr>
          <p:cNvPr id="7" name="Straight Connector 6">
            <a:extLst>
              <a:ext uri="{FF2B5EF4-FFF2-40B4-BE49-F238E27FC236}">
                <a16:creationId xmlns:a16="http://schemas.microsoft.com/office/drawing/2014/main" id="{B91D501A-6EBA-4C34-90F4-47A1E031B282}"/>
              </a:ext>
            </a:extLst>
          </p:cNvPr>
          <p:cNvCxnSpPr/>
          <p:nvPr/>
        </p:nvCxnSpPr>
        <p:spPr>
          <a:xfrm flipV="1">
            <a:off x="504613" y="738875"/>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3" name="Speech Bubble: Rectangle with Corners Rounded 2">
            <a:extLst>
              <a:ext uri="{FF2B5EF4-FFF2-40B4-BE49-F238E27FC236}">
                <a16:creationId xmlns:a16="http://schemas.microsoft.com/office/drawing/2014/main" id="{FA0E0AE2-11BD-4C3A-8920-B47A98189EAA}"/>
              </a:ext>
            </a:extLst>
          </p:cNvPr>
          <p:cNvSpPr/>
          <p:nvPr/>
        </p:nvSpPr>
        <p:spPr>
          <a:xfrm>
            <a:off x="436723" y="4195905"/>
            <a:ext cx="3457786" cy="511312"/>
          </a:xfrm>
          <a:prstGeom prst="wedgeRoundRectCallout">
            <a:avLst>
              <a:gd name="adj1" fmla="val -23037"/>
              <a:gd name="adj2" fmla="val -6063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en-GB" sz="1200" i="1" dirty="0">
                <a:latin typeface="Calibri" panose="020F0502020204030204" pitchFamily="34" charset="0"/>
                <a:cs typeface="Calibri" panose="020F0502020204030204" pitchFamily="34" charset="0"/>
              </a:rPr>
              <a:t>“Due to not being able to go to the gym I put on weight and feel generally stiff and lazy…” </a:t>
            </a:r>
          </a:p>
        </p:txBody>
      </p:sp>
    </p:spTree>
    <p:extLst>
      <p:ext uri="{BB962C8B-B14F-4D97-AF65-F5344CB8AC3E}">
        <p14:creationId xmlns:p14="http://schemas.microsoft.com/office/powerpoint/2010/main" val="41957564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D2CB5-0E42-4FDD-B2FD-00CB274584B0}"/>
              </a:ext>
            </a:extLst>
          </p:cNvPr>
          <p:cNvSpPr>
            <a:spLocks noGrp="1"/>
          </p:cNvSpPr>
          <p:nvPr>
            <p:ph type="title"/>
          </p:nvPr>
        </p:nvSpPr>
        <p:spPr/>
        <p:txBody>
          <a:bodyPr>
            <a:noAutofit/>
          </a:bodyPr>
          <a:lstStyle/>
          <a:p>
            <a:r>
              <a:rPr lang="en-GB" sz="2600" b="1" i="0" dirty="0">
                <a:solidFill>
                  <a:schemeClr val="accent3"/>
                </a:solidFill>
                <a:latin typeface="Core Mellow" panose="020F0503030302020204" pitchFamily="34" charset="0"/>
              </a:rPr>
              <a:t>Why residents did more physical activity during the second lockdown </a:t>
            </a:r>
          </a:p>
        </p:txBody>
      </p:sp>
      <p:sp>
        <p:nvSpPr>
          <p:cNvPr id="3" name="Content Placeholder 2">
            <a:extLst>
              <a:ext uri="{FF2B5EF4-FFF2-40B4-BE49-F238E27FC236}">
                <a16:creationId xmlns:a16="http://schemas.microsoft.com/office/drawing/2014/main" id="{C1441258-D79C-48EB-B183-1A517181713F}"/>
              </a:ext>
            </a:extLst>
          </p:cNvPr>
          <p:cNvSpPr>
            <a:spLocks noGrp="1"/>
          </p:cNvSpPr>
          <p:nvPr>
            <p:ph idx="1"/>
          </p:nvPr>
        </p:nvSpPr>
        <p:spPr>
          <a:xfrm>
            <a:off x="469829" y="1094313"/>
            <a:ext cx="8111291" cy="772860"/>
          </a:xfrm>
        </p:spPr>
        <p:txBody>
          <a:bodyPr vert="horz" lIns="91440" tIns="45720" rIns="91440" bIns="45720" rtlCol="0">
            <a:normAutofit fontScale="92500" lnSpcReduction="10000"/>
          </a:bodyPr>
          <a:lstStyle/>
          <a:p>
            <a:r>
              <a:rPr lang="en-GB" sz="1400" dirty="0">
                <a:solidFill>
                  <a:srgbClr val="767171"/>
                </a:solidFill>
                <a:latin typeface="Calibri" panose="020F0502020204030204" pitchFamily="34" charset="0"/>
                <a:ea typeface="+mn-ea"/>
                <a:cs typeface="Calibri" panose="020F0502020204030204" pitchFamily="34" charset="0"/>
              </a:rPr>
              <a:t>Only a small proportion of residents reported undertaking more activity (29).</a:t>
            </a:r>
          </a:p>
          <a:p>
            <a:r>
              <a:rPr lang="en-GB" sz="1400" dirty="0">
                <a:solidFill>
                  <a:srgbClr val="767171"/>
                </a:solidFill>
                <a:latin typeface="Calibri" panose="020F0502020204030204" pitchFamily="34" charset="0"/>
                <a:ea typeface="+mn-ea"/>
                <a:cs typeface="Calibri" panose="020F0502020204030204" pitchFamily="34" charset="0"/>
              </a:rPr>
              <a:t>To have a positive impact on physical or mental health is the key driver for residents who did more physical activity during the second lockdown (45%).</a:t>
            </a:r>
          </a:p>
        </p:txBody>
      </p:sp>
      <p:graphicFrame>
        <p:nvGraphicFramePr>
          <p:cNvPr id="4" name="Chart 3">
            <a:extLst>
              <a:ext uri="{FF2B5EF4-FFF2-40B4-BE49-F238E27FC236}">
                <a16:creationId xmlns:a16="http://schemas.microsoft.com/office/drawing/2014/main" id="{00000000-0008-0000-0500-000002000000}"/>
              </a:ext>
            </a:extLst>
          </p:cNvPr>
          <p:cNvGraphicFramePr>
            <a:graphicFrameLocks/>
          </p:cNvGraphicFramePr>
          <p:nvPr>
            <p:extLst>
              <p:ext uri="{D42A27DB-BD31-4B8C-83A1-F6EECF244321}">
                <p14:modId xmlns:p14="http://schemas.microsoft.com/office/powerpoint/2010/main" val="2760599355"/>
              </p:ext>
            </p:extLst>
          </p:nvPr>
        </p:nvGraphicFramePr>
        <p:xfrm>
          <a:off x="827479" y="2151254"/>
          <a:ext cx="3867151" cy="2173921"/>
        </p:xfrm>
        <a:graphic>
          <a:graphicData uri="http://schemas.openxmlformats.org/drawingml/2006/chart">
            <c:chart xmlns:c="http://schemas.openxmlformats.org/drawingml/2006/chart" xmlns:r="http://schemas.openxmlformats.org/officeDocument/2006/relationships" r:id="rId2"/>
          </a:graphicData>
        </a:graphic>
      </p:graphicFrame>
      <p:cxnSp>
        <p:nvCxnSpPr>
          <p:cNvPr id="6" name="Straight Connector 5">
            <a:extLst>
              <a:ext uri="{FF2B5EF4-FFF2-40B4-BE49-F238E27FC236}">
                <a16:creationId xmlns:a16="http://schemas.microsoft.com/office/drawing/2014/main" id="{6FE28445-9043-4BD5-A2F3-726CDB7460E7}"/>
              </a:ext>
            </a:extLst>
          </p:cNvPr>
          <p:cNvCxnSpPr/>
          <p:nvPr/>
        </p:nvCxnSpPr>
        <p:spPr>
          <a:xfrm flipV="1">
            <a:off x="459471" y="967607"/>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graphicFrame>
        <p:nvGraphicFramePr>
          <p:cNvPr id="9" name="Content Placeholder 3">
            <a:extLst>
              <a:ext uri="{FF2B5EF4-FFF2-40B4-BE49-F238E27FC236}">
                <a16:creationId xmlns:a16="http://schemas.microsoft.com/office/drawing/2014/main" id="{EF9A1A8F-FCB1-4DF6-B8B1-2C01E448A5DF}"/>
              </a:ext>
            </a:extLst>
          </p:cNvPr>
          <p:cNvGraphicFramePr>
            <a:graphicFrameLocks/>
          </p:cNvGraphicFramePr>
          <p:nvPr>
            <p:extLst>
              <p:ext uri="{D42A27DB-BD31-4B8C-83A1-F6EECF244321}">
                <p14:modId xmlns:p14="http://schemas.microsoft.com/office/powerpoint/2010/main" val="454397889"/>
              </p:ext>
            </p:extLst>
          </p:nvPr>
        </p:nvGraphicFramePr>
        <p:xfrm>
          <a:off x="3985140" y="2030640"/>
          <a:ext cx="4800134" cy="3067580"/>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5BC18791-9485-43C8-9D46-E26069FF6BA5}"/>
              </a:ext>
            </a:extLst>
          </p:cNvPr>
          <p:cNvSpPr txBox="1"/>
          <p:nvPr/>
        </p:nvSpPr>
        <p:spPr>
          <a:xfrm>
            <a:off x="66744" y="4903375"/>
            <a:ext cx="9144000" cy="230832"/>
          </a:xfrm>
          <a:prstGeom prst="rect">
            <a:avLst/>
          </a:prstGeom>
          <a:noFill/>
        </p:spPr>
        <p:txBody>
          <a:bodyPr wrap="square" rtlCol="0">
            <a:spAutoFit/>
          </a:bodyPr>
          <a:lstStyle/>
          <a:p>
            <a:pPr algn="ctr"/>
            <a:r>
              <a:rPr lang="en-GB" sz="900" b="1" spc="50" dirty="0">
                <a:solidFill>
                  <a:schemeClr val="accent5"/>
                </a:solidFill>
                <a:latin typeface="Calibri" panose="020F0502020204030204" pitchFamily="34" charset="0"/>
                <a:ea typeface="Open Sans Semibold" charset="0"/>
                <a:cs typeface="Calibri" panose="020F0502020204030204" pitchFamily="34" charset="0"/>
              </a:rPr>
              <a:t>Q4. From the list below please select what helped you to do more physical activity during the second national lockdown n=29</a:t>
            </a:r>
          </a:p>
        </p:txBody>
      </p:sp>
      <p:sp>
        <p:nvSpPr>
          <p:cNvPr id="13" name="TextBox 12">
            <a:extLst>
              <a:ext uri="{FF2B5EF4-FFF2-40B4-BE49-F238E27FC236}">
                <a16:creationId xmlns:a16="http://schemas.microsoft.com/office/drawing/2014/main" id="{2E4BBE1B-6317-48C2-ACF3-9FD2C70486D5}"/>
              </a:ext>
            </a:extLst>
          </p:cNvPr>
          <p:cNvSpPr txBox="1"/>
          <p:nvPr/>
        </p:nvSpPr>
        <p:spPr>
          <a:xfrm>
            <a:off x="459471" y="1893482"/>
            <a:ext cx="3765550" cy="246221"/>
          </a:xfrm>
          <a:prstGeom prst="rect">
            <a:avLst/>
          </a:prstGeom>
          <a:noFill/>
        </p:spPr>
        <p:txBody>
          <a:bodyPr wrap="square" rtlCol="0">
            <a:spAutoFit/>
          </a:bodyPr>
          <a:lstStyle/>
          <a:p>
            <a:pPr algn="ctr"/>
            <a:r>
              <a:rPr lang="en-GB" sz="1000" b="1" spc="50" dirty="0">
                <a:solidFill>
                  <a:schemeClr val="accent5"/>
                </a:solidFill>
                <a:latin typeface="Calibri" panose="020F0502020204030204" pitchFamily="34" charset="0"/>
                <a:ea typeface="Open Sans Semibold" charset="0"/>
                <a:cs typeface="Calibri" panose="020F0502020204030204" pitchFamily="34" charset="0"/>
              </a:rPr>
              <a:t>COVID-19 and/or lockdown restriction reasons</a:t>
            </a:r>
          </a:p>
        </p:txBody>
      </p:sp>
      <p:sp>
        <p:nvSpPr>
          <p:cNvPr id="14" name="TextBox 13">
            <a:extLst>
              <a:ext uri="{FF2B5EF4-FFF2-40B4-BE49-F238E27FC236}">
                <a16:creationId xmlns:a16="http://schemas.microsoft.com/office/drawing/2014/main" id="{18B93C4E-9C2B-4542-B778-999E001B742B}"/>
              </a:ext>
            </a:extLst>
          </p:cNvPr>
          <p:cNvSpPr txBox="1"/>
          <p:nvPr/>
        </p:nvSpPr>
        <p:spPr>
          <a:xfrm>
            <a:off x="4510770" y="1886103"/>
            <a:ext cx="4173759" cy="246221"/>
          </a:xfrm>
          <a:prstGeom prst="rect">
            <a:avLst/>
          </a:prstGeom>
          <a:noFill/>
        </p:spPr>
        <p:txBody>
          <a:bodyPr wrap="square" rtlCol="0">
            <a:spAutoFit/>
          </a:bodyPr>
          <a:lstStyle/>
          <a:p>
            <a:pPr algn="ctr"/>
            <a:r>
              <a:rPr kumimoji="0" lang="en-GB" sz="1000" b="1" i="0" u="none" strike="noStrike" kern="1200" cap="none" spc="50" normalizeH="0" baseline="0" noProof="0" dirty="0">
                <a:ln>
                  <a:noFill/>
                </a:ln>
                <a:solidFill>
                  <a:srgbClr val="99BE8F"/>
                </a:solidFill>
                <a:effectLst/>
                <a:uLnTx/>
                <a:uFillTx/>
                <a:latin typeface="Calibri" panose="020F0502020204030204" pitchFamily="34" charset="0"/>
                <a:ea typeface="Open Sans Semibold" charset="0"/>
                <a:cs typeface="Calibri" panose="020F0502020204030204" pitchFamily="34" charset="0"/>
              </a:rPr>
              <a:t>Non-Covid-19 reasons</a:t>
            </a:r>
          </a:p>
        </p:txBody>
      </p:sp>
    </p:spTree>
    <p:extLst>
      <p:ext uri="{BB962C8B-B14F-4D97-AF65-F5344CB8AC3E}">
        <p14:creationId xmlns:p14="http://schemas.microsoft.com/office/powerpoint/2010/main" val="13241097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09822-8070-46F2-B006-CE0FBABE8F59}"/>
              </a:ext>
            </a:extLst>
          </p:cNvPr>
          <p:cNvSpPr>
            <a:spLocks noGrp="1"/>
          </p:cNvSpPr>
          <p:nvPr>
            <p:ph type="title"/>
          </p:nvPr>
        </p:nvSpPr>
        <p:spPr>
          <a:xfrm>
            <a:off x="519422" y="150452"/>
            <a:ext cx="7886700" cy="653816"/>
          </a:xfrm>
        </p:spPr>
        <p:txBody>
          <a:bodyPr>
            <a:normAutofit fontScale="90000"/>
          </a:bodyPr>
          <a:lstStyle/>
          <a:p>
            <a:r>
              <a:rPr lang="en-GB" sz="2600" b="1" i="0" dirty="0">
                <a:solidFill>
                  <a:schemeClr val="accent3"/>
                </a:solidFill>
                <a:latin typeface="Core Mellow" panose="020F0503030302020204" pitchFamily="34" charset="0"/>
              </a:rPr>
              <a:t>Impact on residents doing more physical activity during the second lockdown </a:t>
            </a:r>
          </a:p>
        </p:txBody>
      </p:sp>
      <p:sp>
        <p:nvSpPr>
          <p:cNvPr id="7" name="TextBox 6">
            <a:extLst>
              <a:ext uri="{FF2B5EF4-FFF2-40B4-BE49-F238E27FC236}">
                <a16:creationId xmlns:a16="http://schemas.microsoft.com/office/drawing/2014/main" id="{EE31BBFB-D2CE-42BD-AF6B-200508E54C06}"/>
              </a:ext>
            </a:extLst>
          </p:cNvPr>
          <p:cNvSpPr txBox="1"/>
          <p:nvPr/>
        </p:nvSpPr>
        <p:spPr>
          <a:xfrm>
            <a:off x="0" y="4898118"/>
            <a:ext cx="9143999" cy="246221"/>
          </a:xfrm>
          <a:prstGeom prst="rect">
            <a:avLst/>
          </a:prstGeom>
          <a:noFill/>
        </p:spPr>
        <p:txBody>
          <a:bodyPr wrap="square">
            <a:spAutoFit/>
          </a:bodyPr>
          <a:lstStyle/>
          <a:p>
            <a:pPr algn="ctr"/>
            <a:r>
              <a:rPr lang="en-GB" sz="1000" b="1" spc="50" dirty="0">
                <a:solidFill>
                  <a:schemeClr val="accent5"/>
                </a:solidFill>
                <a:latin typeface="Calibri" panose="020F0502020204030204" pitchFamily="34" charset="0"/>
                <a:ea typeface="Open Sans Semibold" charset="0"/>
                <a:cs typeface="Calibri" panose="020F0502020204030204" pitchFamily="34" charset="0"/>
              </a:rPr>
              <a:t>Q6. Has undertaking more physical activity had an affect on you? n=29</a:t>
            </a:r>
          </a:p>
        </p:txBody>
      </p:sp>
      <p:graphicFrame>
        <p:nvGraphicFramePr>
          <p:cNvPr id="8" name="Content Placeholder 7">
            <a:extLst>
              <a:ext uri="{FF2B5EF4-FFF2-40B4-BE49-F238E27FC236}">
                <a16:creationId xmlns:a16="http://schemas.microsoft.com/office/drawing/2014/main" id="{DE194084-4D12-452A-8DEF-9F28816F3797}"/>
              </a:ext>
            </a:extLst>
          </p:cNvPr>
          <p:cNvGraphicFramePr>
            <a:graphicFrameLocks noGrp="1"/>
          </p:cNvGraphicFramePr>
          <p:nvPr>
            <p:ph idx="1"/>
            <p:extLst>
              <p:ext uri="{D42A27DB-BD31-4B8C-83A1-F6EECF244321}">
                <p14:modId xmlns:p14="http://schemas.microsoft.com/office/powerpoint/2010/main" val="590135325"/>
              </p:ext>
            </p:extLst>
          </p:nvPr>
        </p:nvGraphicFramePr>
        <p:xfrm>
          <a:off x="3797642" y="949532"/>
          <a:ext cx="5202791" cy="3444504"/>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C7063551-6335-405F-A8EF-BCB743F0046E}"/>
              </a:ext>
            </a:extLst>
          </p:cNvPr>
          <p:cNvSpPr txBox="1"/>
          <p:nvPr/>
        </p:nvSpPr>
        <p:spPr>
          <a:xfrm>
            <a:off x="322134" y="926999"/>
            <a:ext cx="3411666" cy="3517310"/>
          </a:xfrm>
          <a:prstGeom prst="rect">
            <a:avLst/>
          </a:prstGeom>
          <a:noFill/>
        </p:spPr>
        <p:txBody>
          <a:bodyPr wrap="square" rtlCol="0">
            <a:spAutoFit/>
          </a:bodyPr>
          <a:lstStyle/>
          <a:p>
            <a:pPr marL="225425" indent="-225425">
              <a:lnSpc>
                <a:spcPct val="80000"/>
              </a:lnSpc>
              <a:spcBef>
                <a:spcPts val="600"/>
              </a:spcBef>
              <a:spcAft>
                <a:spcPts val="600"/>
              </a:spcAft>
              <a:buFont typeface="Arial" panose="020B0604020202020204" pitchFamily="34" charset="0"/>
              <a:buChar char="•"/>
            </a:pPr>
            <a:r>
              <a:rPr lang="en-GB" sz="1200" spc="50" dirty="0">
                <a:solidFill>
                  <a:srgbClr val="767171"/>
                </a:solidFill>
                <a:latin typeface="Calibri" panose="020F0502020204030204" pitchFamily="34" charset="0"/>
                <a:cs typeface="Calibri" panose="020F0502020204030204" pitchFamily="34" charset="0"/>
              </a:rPr>
              <a:t>Although only reported by a small number, doing more physical activity had a positive impact on residents in terms of their:</a:t>
            </a:r>
          </a:p>
          <a:p>
            <a:pPr marL="432000" lvl="1" indent="-285750">
              <a:lnSpc>
                <a:spcPct val="80000"/>
              </a:lnSpc>
              <a:spcBef>
                <a:spcPts val="600"/>
              </a:spcBef>
              <a:spcAft>
                <a:spcPts val="600"/>
              </a:spcAft>
              <a:buFont typeface="Calibri" panose="020F0502020204030204" pitchFamily="34" charset="0"/>
              <a:buChar char="-"/>
            </a:pPr>
            <a:r>
              <a:rPr lang="en-GB" sz="1200" spc="50" dirty="0">
                <a:solidFill>
                  <a:schemeClr val="bg2">
                    <a:lumMod val="50000"/>
                  </a:schemeClr>
                </a:solidFill>
                <a:latin typeface="Calibri" panose="020F0502020204030204" pitchFamily="34" charset="0"/>
                <a:cs typeface="Calibri" panose="020F0502020204030204" pitchFamily="34" charset="0"/>
              </a:rPr>
              <a:t>Psychological wellbeing (mental health 79%; happiness 76%; attitude to being physically active 66%; and self-esteem 62%); and</a:t>
            </a:r>
          </a:p>
          <a:p>
            <a:pPr marL="432000" lvl="1" indent="-285750">
              <a:lnSpc>
                <a:spcPct val="80000"/>
              </a:lnSpc>
              <a:spcBef>
                <a:spcPts val="600"/>
              </a:spcBef>
              <a:spcAft>
                <a:spcPts val="600"/>
              </a:spcAft>
              <a:buFont typeface="Calibri" panose="020F0502020204030204" pitchFamily="34" charset="0"/>
              <a:buChar char="-"/>
            </a:pPr>
            <a:r>
              <a:rPr lang="en-GB" sz="1200" spc="50" dirty="0">
                <a:solidFill>
                  <a:schemeClr val="bg2">
                    <a:lumMod val="50000"/>
                  </a:schemeClr>
                </a:solidFill>
                <a:latin typeface="Calibri" panose="020F0502020204030204" pitchFamily="34" charset="0"/>
                <a:cs typeface="Calibri" panose="020F0502020204030204" pitchFamily="34" charset="0"/>
              </a:rPr>
              <a:t>Health (physical health 66% and fitness levels 59%).</a:t>
            </a:r>
          </a:p>
          <a:p>
            <a:pPr marL="225425" indent="-225425">
              <a:lnSpc>
                <a:spcPct val="80000"/>
              </a:lnSpc>
              <a:spcBef>
                <a:spcPts val="600"/>
              </a:spcBef>
              <a:spcAft>
                <a:spcPts val="600"/>
              </a:spcAft>
              <a:buFont typeface="Arial" panose="020B0604020202020204" pitchFamily="34" charset="0"/>
              <a:buChar char="•"/>
            </a:pPr>
            <a:r>
              <a:rPr lang="en-GB" sz="1200" spc="50" dirty="0">
                <a:solidFill>
                  <a:srgbClr val="767171"/>
                </a:solidFill>
                <a:latin typeface="Calibri" panose="020F0502020204030204" pitchFamily="34" charset="0"/>
                <a:cs typeface="Calibri" panose="020F0502020204030204" pitchFamily="34" charset="0"/>
              </a:rPr>
              <a:t>However, doing physical activity during the second lockdown was less likely to have a positive impact on residents’ ability to spend time with friends/family (38%) or sense of isolation (34%) which could be due to the COVID-19 restrictions. </a:t>
            </a:r>
          </a:p>
          <a:p>
            <a:pPr marL="225425" indent="-225425">
              <a:lnSpc>
                <a:spcPct val="80000"/>
              </a:lnSpc>
              <a:spcBef>
                <a:spcPts val="600"/>
              </a:spcBef>
              <a:spcAft>
                <a:spcPts val="600"/>
              </a:spcAft>
              <a:buFont typeface="Arial" panose="020B0604020202020204" pitchFamily="34" charset="0"/>
              <a:buChar char="•"/>
            </a:pPr>
            <a:r>
              <a:rPr lang="en-GB" sz="1200" spc="50" dirty="0">
                <a:solidFill>
                  <a:srgbClr val="767171"/>
                </a:solidFill>
                <a:latin typeface="Calibri" panose="020F0502020204030204" pitchFamily="34" charset="0"/>
                <a:cs typeface="Calibri" panose="020F0502020204030204" pitchFamily="34" charset="0"/>
              </a:rPr>
              <a:t>Another benefit reported by residents of doing more physical activity included a distraction from the restrictions of lockdown.</a:t>
            </a:r>
            <a:endParaRPr lang="en-GB" sz="1200" dirty="0"/>
          </a:p>
        </p:txBody>
      </p:sp>
      <p:cxnSp>
        <p:nvCxnSpPr>
          <p:cNvPr id="6" name="Straight Connector 5">
            <a:extLst>
              <a:ext uri="{FF2B5EF4-FFF2-40B4-BE49-F238E27FC236}">
                <a16:creationId xmlns:a16="http://schemas.microsoft.com/office/drawing/2014/main" id="{D3A5C105-F422-4A7D-AF94-4B55FBE161B8}"/>
              </a:ext>
            </a:extLst>
          </p:cNvPr>
          <p:cNvCxnSpPr/>
          <p:nvPr/>
        </p:nvCxnSpPr>
        <p:spPr>
          <a:xfrm flipV="1">
            <a:off x="504613" y="843075"/>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4" name="Speech Bubble: Rectangle with Corners Rounded 3">
            <a:extLst>
              <a:ext uri="{FF2B5EF4-FFF2-40B4-BE49-F238E27FC236}">
                <a16:creationId xmlns:a16="http://schemas.microsoft.com/office/drawing/2014/main" id="{2D46D90F-0463-4D54-B3B6-E84A746329F2}"/>
              </a:ext>
            </a:extLst>
          </p:cNvPr>
          <p:cNvSpPr/>
          <p:nvPr/>
        </p:nvSpPr>
        <p:spPr>
          <a:xfrm>
            <a:off x="583977" y="4398009"/>
            <a:ext cx="2887980" cy="530314"/>
          </a:xfrm>
          <a:prstGeom prst="wedgeRoundRectCallout">
            <a:avLst>
              <a:gd name="adj1" fmla="val 37478"/>
              <a:gd name="adj2" fmla="val -6312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en-GB" sz="1200" i="1" dirty="0">
                <a:latin typeface="Calibri" panose="020F0502020204030204" pitchFamily="34" charset="0"/>
                <a:cs typeface="Calibri" panose="020F0502020204030204" pitchFamily="34" charset="0"/>
              </a:rPr>
              <a:t>“[I] enjoyed being out of the same four walls for a brief time.” </a:t>
            </a:r>
          </a:p>
        </p:txBody>
      </p:sp>
    </p:spTree>
    <p:extLst>
      <p:ext uri="{BB962C8B-B14F-4D97-AF65-F5344CB8AC3E}">
        <p14:creationId xmlns:p14="http://schemas.microsoft.com/office/powerpoint/2010/main" val="37600434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F763F2F-5B85-4408-9D87-B41C8EBA7894}"/>
              </a:ext>
            </a:extLst>
          </p:cNvPr>
          <p:cNvSpPr>
            <a:spLocks noGrp="1"/>
          </p:cNvSpPr>
          <p:nvPr>
            <p:ph type="body" sz="quarter" idx="10"/>
          </p:nvPr>
        </p:nvSpPr>
        <p:spPr/>
        <p:txBody>
          <a:bodyPr/>
          <a:lstStyle/>
          <a:p>
            <a:r>
              <a:rPr lang="en-GB" sz="4400" i="0" dirty="0">
                <a:latin typeface="Core Mellow" panose="020F0503030302020204" pitchFamily="34" charset="0"/>
              </a:rPr>
              <a:t>Types of physical activity</a:t>
            </a:r>
          </a:p>
        </p:txBody>
      </p:sp>
    </p:spTree>
    <p:extLst>
      <p:ext uri="{BB962C8B-B14F-4D97-AF65-F5344CB8AC3E}">
        <p14:creationId xmlns:p14="http://schemas.microsoft.com/office/powerpoint/2010/main" val="14157213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4D67E-7FF3-4DC1-BE60-7B1C682213AF}"/>
              </a:ext>
            </a:extLst>
          </p:cNvPr>
          <p:cNvSpPr>
            <a:spLocks noGrp="1"/>
          </p:cNvSpPr>
          <p:nvPr>
            <p:ph type="title"/>
          </p:nvPr>
        </p:nvSpPr>
        <p:spPr>
          <a:xfrm>
            <a:off x="628649" y="156664"/>
            <a:ext cx="8373109" cy="675938"/>
          </a:xfrm>
        </p:spPr>
        <p:txBody>
          <a:bodyPr>
            <a:noAutofit/>
          </a:bodyPr>
          <a:lstStyle/>
          <a:p>
            <a:r>
              <a:rPr lang="en-GB" sz="2600" b="1" i="0" dirty="0">
                <a:solidFill>
                  <a:schemeClr val="accent3"/>
                </a:solidFill>
                <a:latin typeface="Core Mellow" panose="020F0503030302020204" pitchFamily="34" charset="0"/>
              </a:rPr>
              <a:t>Types of physical activity undertaken during second lockdown </a:t>
            </a:r>
            <a:r>
              <a:rPr lang="en-GB" sz="2600" i="0" dirty="0">
                <a:solidFill>
                  <a:schemeClr val="accent3"/>
                </a:solidFill>
                <a:latin typeface="Core Mellow" panose="020F0503030302020204" pitchFamily="34" charset="0"/>
              </a:rPr>
              <a:t>(for any intensity or duration)</a:t>
            </a:r>
          </a:p>
        </p:txBody>
      </p:sp>
      <p:graphicFrame>
        <p:nvGraphicFramePr>
          <p:cNvPr id="4" name="Content Placeholder 3">
            <a:extLst>
              <a:ext uri="{FF2B5EF4-FFF2-40B4-BE49-F238E27FC236}">
                <a16:creationId xmlns:a16="http://schemas.microsoft.com/office/drawing/2014/main" id="{00000000-0008-0000-0A00-000002000000}"/>
              </a:ext>
            </a:extLst>
          </p:cNvPr>
          <p:cNvGraphicFramePr>
            <a:graphicFrameLocks noGrp="1"/>
          </p:cNvGraphicFramePr>
          <p:nvPr>
            <p:ph idx="1"/>
            <p:extLst>
              <p:ext uri="{D42A27DB-BD31-4B8C-83A1-F6EECF244321}">
                <p14:modId xmlns:p14="http://schemas.microsoft.com/office/powerpoint/2010/main" val="3357185162"/>
              </p:ext>
            </p:extLst>
          </p:nvPr>
        </p:nvGraphicFramePr>
        <p:xfrm>
          <a:off x="3982720" y="834819"/>
          <a:ext cx="5019039" cy="441345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6">
            <a:extLst>
              <a:ext uri="{FF2B5EF4-FFF2-40B4-BE49-F238E27FC236}">
                <a16:creationId xmlns:a16="http://schemas.microsoft.com/office/drawing/2014/main" id="{EE31BBFB-D2CE-42BD-AF6B-200508E54C06}"/>
              </a:ext>
            </a:extLst>
          </p:cNvPr>
          <p:cNvSpPr txBox="1">
            <a:spLocks noGrp="1"/>
          </p:cNvSpPr>
          <p:nvPr>
            <p:ph type="body" sz="quarter" idx="10"/>
          </p:nvPr>
        </p:nvSpPr>
        <p:spPr>
          <a:xfrm>
            <a:off x="0" y="4913136"/>
            <a:ext cx="9144000" cy="230832"/>
          </a:xfrm>
          <a:prstGeom prst="rect">
            <a:avLst/>
          </a:prstGeom>
          <a:noFill/>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GB" sz="1000" b="1" spc="50" dirty="0">
                <a:solidFill>
                  <a:schemeClr val="accent5"/>
                </a:solidFill>
                <a:latin typeface="Calibri" panose="020F0502020204030204" pitchFamily="34" charset="0"/>
                <a:ea typeface="Open Sans Semibold" charset="0"/>
                <a:cs typeface="Calibri" panose="020F0502020204030204" pitchFamily="34" charset="0"/>
              </a:rPr>
              <a:t>Q8. During the second national lockdown what types of physical activity did you do? n=166</a:t>
            </a:r>
          </a:p>
        </p:txBody>
      </p:sp>
      <p:sp>
        <p:nvSpPr>
          <p:cNvPr id="3" name="TextBox 2">
            <a:extLst>
              <a:ext uri="{FF2B5EF4-FFF2-40B4-BE49-F238E27FC236}">
                <a16:creationId xmlns:a16="http://schemas.microsoft.com/office/drawing/2014/main" id="{EF48FC91-76F0-4528-BA4C-C02340B38EE2}"/>
              </a:ext>
            </a:extLst>
          </p:cNvPr>
          <p:cNvSpPr txBox="1"/>
          <p:nvPr/>
        </p:nvSpPr>
        <p:spPr>
          <a:xfrm>
            <a:off x="504612" y="1036687"/>
            <a:ext cx="3676863" cy="3285195"/>
          </a:xfrm>
          <a:prstGeom prst="rect">
            <a:avLst/>
          </a:prstGeom>
          <a:noFill/>
        </p:spPr>
        <p:txBody>
          <a:bodyPr wrap="square" rtlCol="0">
            <a:spAutoFit/>
          </a:bodyPr>
          <a:lstStyle/>
          <a:p>
            <a:pPr marL="225425" indent="-225425">
              <a:lnSpc>
                <a:spcPct val="80000"/>
              </a:lnSpc>
              <a:spcBef>
                <a:spcPts val="600"/>
              </a:spcBef>
              <a:spcAft>
                <a:spcPts val="600"/>
              </a:spcAft>
              <a:buFont typeface="Arial" panose="020B0604020202020204" pitchFamily="34" charset="0"/>
              <a:buChar char="•"/>
            </a:pPr>
            <a:r>
              <a:rPr lang="en-GB" sz="1400" spc="50" dirty="0">
                <a:solidFill>
                  <a:srgbClr val="767171"/>
                </a:solidFill>
                <a:latin typeface="Calibri" panose="020F0502020204030204" pitchFamily="34" charset="0"/>
                <a:cs typeface="Calibri" panose="020F0502020204030204" pitchFamily="34" charset="0"/>
              </a:rPr>
              <a:t>Walking for fun or leisure was the most common way residents were physically active (58%).</a:t>
            </a:r>
          </a:p>
          <a:p>
            <a:pPr marL="225425" indent="-225425">
              <a:lnSpc>
                <a:spcPct val="80000"/>
              </a:lnSpc>
              <a:spcBef>
                <a:spcPts val="600"/>
              </a:spcBef>
              <a:spcAft>
                <a:spcPts val="600"/>
              </a:spcAft>
              <a:buFont typeface="Arial" panose="020B0604020202020204" pitchFamily="34" charset="0"/>
              <a:buChar char="•"/>
            </a:pPr>
            <a:r>
              <a:rPr lang="en-GB" sz="1400" spc="50" dirty="0">
                <a:solidFill>
                  <a:srgbClr val="767171"/>
                </a:solidFill>
                <a:latin typeface="Calibri" panose="020F0502020204030204" pitchFamily="34" charset="0"/>
                <a:cs typeface="Calibri" panose="020F0502020204030204" pitchFamily="34" charset="0"/>
              </a:rPr>
              <a:t>One in four residents also kept physically active by:</a:t>
            </a:r>
          </a:p>
          <a:p>
            <a:pPr marL="432000" lvl="1" indent="-285750">
              <a:lnSpc>
                <a:spcPct val="80000"/>
              </a:lnSpc>
              <a:spcBef>
                <a:spcPts val="600"/>
              </a:spcBef>
              <a:spcAft>
                <a:spcPts val="600"/>
              </a:spcAft>
              <a:buFont typeface="Calibri" panose="020F0502020204030204" pitchFamily="34" charset="0"/>
              <a:buChar char="-"/>
            </a:pPr>
            <a:r>
              <a:rPr lang="en-GB" sz="1200" spc="50" dirty="0">
                <a:solidFill>
                  <a:schemeClr val="bg2">
                    <a:lumMod val="50000"/>
                  </a:schemeClr>
                </a:solidFill>
                <a:latin typeface="Calibri" panose="020F0502020204030204" pitchFamily="34" charset="0"/>
                <a:cs typeface="Calibri" panose="020F0502020204030204" pitchFamily="34" charset="0"/>
              </a:rPr>
              <a:t>Walking for travel;</a:t>
            </a:r>
          </a:p>
          <a:p>
            <a:pPr marL="432000" lvl="1" indent="-285750">
              <a:lnSpc>
                <a:spcPct val="80000"/>
              </a:lnSpc>
              <a:spcBef>
                <a:spcPts val="600"/>
              </a:spcBef>
              <a:spcAft>
                <a:spcPts val="600"/>
              </a:spcAft>
              <a:buFont typeface="Calibri" panose="020F0502020204030204" pitchFamily="34" charset="0"/>
              <a:buChar char="-"/>
            </a:pPr>
            <a:r>
              <a:rPr lang="en-GB" sz="1200" spc="50" dirty="0">
                <a:solidFill>
                  <a:schemeClr val="bg2">
                    <a:lumMod val="50000"/>
                  </a:schemeClr>
                </a:solidFill>
                <a:latin typeface="Calibri" panose="020F0502020204030204" pitchFamily="34" charset="0"/>
                <a:cs typeface="Calibri" panose="020F0502020204030204" pitchFamily="34" charset="0"/>
              </a:rPr>
              <a:t>Moving about while playing with family and friends;</a:t>
            </a:r>
          </a:p>
          <a:p>
            <a:pPr marL="432000" lvl="1" indent="-285750">
              <a:lnSpc>
                <a:spcPct val="80000"/>
              </a:lnSpc>
              <a:spcBef>
                <a:spcPts val="600"/>
              </a:spcBef>
              <a:spcAft>
                <a:spcPts val="600"/>
              </a:spcAft>
              <a:buFont typeface="Calibri" panose="020F0502020204030204" pitchFamily="34" charset="0"/>
              <a:buChar char="-"/>
            </a:pPr>
            <a:r>
              <a:rPr lang="en-GB" sz="1200" spc="50" dirty="0">
                <a:solidFill>
                  <a:schemeClr val="bg2">
                    <a:lumMod val="50000"/>
                  </a:schemeClr>
                </a:solidFill>
                <a:latin typeface="Calibri" panose="020F0502020204030204" pitchFamily="34" charset="0"/>
                <a:cs typeface="Calibri" panose="020F0502020204030204" pitchFamily="34" charset="0"/>
              </a:rPr>
              <a:t>Doing fitness/exercise classes at home; and/or</a:t>
            </a:r>
          </a:p>
          <a:p>
            <a:pPr marL="432000" lvl="1" indent="-285750">
              <a:lnSpc>
                <a:spcPct val="80000"/>
              </a:lnSpc>
              <a:spcBef>
                <a:spcPts val="600"/>
              </a:spcBef>
              <a:spcAft>
                <a:spcPts val="600"/>
              </a:spcAft>
              <a:buFont typeface="Calibri" panose="020F0502020204030204" pitchFamily="34" charset="0"/>
              <a:buChar char="-"/>
            </a:pPr>
            <a:r>
              <a:rPr lang="en-GB" sz="1200" spc="50" dirty="0">
                <a:solidFill>
                  <a:schemeClr val="bg2">
                    <a:lumMod val="50000"/>
                  </a:schemeClr>
                </a:solidFill>
                <a:latin typeface="Calibri" panose="020F0502020204030204" pitchFamily="34" charset="0"/>
                <a:cs typeface="Calibri" panose="020F0502020204030204" pitchFamily="34" charset="0"/>
              </a:rPr>
              <a:t>Gardening.</a:t>
            </a:r>
          </a:p>
          <a:p>
            <a:pPr marL="225425" indent="-225425">
              <a:lnSpc>
                <a:spcPct val="80000"/>
              </a:lnSpc>
              <a:spcBef>
                <a:spcPts val="600"/>
              </a:spcBef>
              <a:spcAft>
                <a:spcPts val="600"/>
              </a:spcAft>
              <a:buFont typeface="Arial" panose="020B0604020202020204" pitchFamily="34" charset="0"/>
              <a:buChar char="•"/>
            </a:pPr>
            <a:r>
              <a:rPr lang="en-GB" sz="1400" spc="50" dirty="0">
                <a:solidFill>
                  <a:srgbClr val="767171"/>
                </a:solidFill>
                <a:latin typeface="Calibri" panose="020F0502020204030204" pitchFamily="34" charset="0"/>
                <a:cs typeface="Calibri" panose="020F0502020204030204" pitchFamily="34" charset="0"/>
              </a:rPr>
              <a:t>Just over one in ten residents (11%) engaged in no physical activity during the second lockdown. </a:t>
            </a:r>
          </a:p>
        </p:txBody>
      </p:sp>
      <p:cxnSp>
        <p:nvCxnSpPr>
          <p:cNvPr id="6" name="Straight Connector 5">
            <a:extLst>
              <a:ext uri="{FF2B5EF4-FFF2-40B4-BE49-F238E27FC236}">
                <a16:creationId xmlns:a16="http://schemas.microsoft.com/office/drawing/2014/main" id="{95DDF632-9CCA-4189-AC1E-6B1CADA1B6A5}"/>
              </a:ext>
            </a:extLst>
          </p:cNvPr>
          <p:cNvCxnSpPr/>
          <p:nvPr/>
        </p:nvCxnSpPr>
        <p:spPr>
          <a:xfrm flipV="1">
            <a:off x="504613" y="844765"/>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
        <p:nvSpPr>
          <p:cNvPr id="8" name="TextBox 7">
            <a:extLst>
              <a:ext uri="{FF2B5EF4-FFF2-40B4-BE49-F238E27FC236}">
                <a16:creationId xmlns:a16="http://schemas.microsoft.com/office/drawing/2014/main" id="{5E38B4C9-DD7B-4FAD-877B-B9264D9B6ED6}"/>
              </a:ext>
            </a:extLst>
          </p:cNvPr>
          <p:cNvSpPr txBox="1"/>
          <p:nvPr/>
        </p:nvSpPr>
        <p:spPr>
          <a:xfrm>
            <a:off x="7531080" y="4094973"/>
            <a:ext cx="1541799" cy="954107"/>
          </a:xfrm>
          <a:prstGeom prst="rect">
            <a:avLst/>
          </a:prstGeom>
          <a:noFill/>
        </p:spPr>
        <p:txBody>
          <a:bodyPr wrap="square">
            <a:spAutoFit/>
          </a:bodyPr>
          <a:lstStyle/>
          <a:p>
            <a:r>
              <a:rPr lang="en-GB" sz="800" b="1" spc="50" dirty="0">
                <a:solidFill>
                  <a:srgbClr val="767171"/>
                </a:solidFill>
                <a:latin typeface="Calibri" panose="020F0502020204030204" pitchFamily="34" charset="0"/>
                <a:cs typeface="Calibri" panose="020F0502020204030204" pitchFamily="34" charset="0"/>
              </a:rPr>
              <a:t>*</a:t>
            </a:r>
            <a:r>
              <a:rPr lang="en-GB" sz="800" spc="50" dirty="0">
                <a:solidFill>
                  <a:srgbClr val="767171"/>
                </a:solidFill>
                <a:latin typeface="Calibri" panose="020F0502020204030204" pitchFamily="34" charset="0"/>
                <a:cs typeface="Calibri" panose="020F0502020204030204" pitchFamily="34" charset="0"/>
              </a:rPr>
              <a:t>This question covered a broader range of physical activity than that measured in Q1. This includes activity of any intensity or duration. Therefore this is lower than 20%</a:t>
            </a:r>
            <a:endParaRPr lang="en-GB" sz="800" dirty="0"/>
          </a:p>
        </p:txBody>
      </p:sp>
    </p:spTree>
    <p:extLst>
      <p:ext uri="{BB962C8B-B14F-4D97-AF65-F5344CB8AC3E}">
        <p14:creationId xmlns:p14="http://schemas.microsoft.com/office/powerpoint/2010/main" val="5140264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6611" y="255469"/>
            <a:ext cx="7886700" cy="580074"/>
          </a:xfrm>
        </p:spPr>
        <p:txBody>
          <a:bodyPr>
            <a:noAutofit/>
          </a:bodyPr>
          <a:lstStyle/>
          <a:p>
            <a:r>
              <a:rPr lang="en-GB" sz="2600" b="1" i="0" dirty="0">
                <a:solidFill>
                  <a:schemeClr val="accent3"/>
                </a:solidFill>
                <a:latin typeface="Core Mellow" panose="020F0503030302020204" pitchFamily="34" charset="0"/>
              </a:rPr>
              <a:t>Places used to do physical activity during the second lockdown</a:t>
            </a:r>
            <a:endParaRPr lang="en-US" sz="2600" b="1" i="0" dirty="0">
              <a:solidFill>
                <a:schemeClr val="accent3"/>
              </a:solidFill>
              <a:latin typeface="Core Mellow" panose="020F0503030302020204" pitchFamily="34" charset="0"/>
            </a:endParaRPr>
          </a:p>
        </p:txBody>
      </p:sp>
      <p:graphicFrame>
        <p:nvGraphicFramePr>
          <p:cNvPr id="7" name="Content Placeholder 10">
            <a:extLst>
              <a:ext uri="{FF2B5EF4-FFF2-40B4-BE49-F238E27FC236}">
                <a16:creationId xmlns:a16="http://schemas.microsoft.com/office/drawing/2014/main" id="{598A4E9A-6061-4F36-98F8-530F10260910}"/>
              </a:ext>
            </a:extLst>
          </p:cNvPr>
          <p:cNvGraphicFramePr>
            <a:graphicFrameLocks/>
          </p:cNvGraphicFramePr>
          <p:nvPr>
            <p:extLst>
              <p:ext uri="{D42A27DB-BD31-4B8C-83A1-F6EECF244321}">
                <p14:modId xmlns:p14="http://schemas.microsoft.com/office/powerpoint/2010/main" val="1010398643"/>
              </p:ext>
            </p:extLst>
          </p:nvPr>
        </p:nvGraphicFramePr>
        <p:xfrm>
          <a:off x="3526971" y="1029875"/>
          <a:ext cx="5535749" cy="3887894"/>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angle 7">
            <a:extLst>
              <a:ext uri="{FF2B5EF4-FFF2-40B4-BE49-F238E27FC236}">
                <a16:creationId xmlns:a16="http://schemas.microsoft.com/office/drawing/2014/main" id="{4A08839C-FCBD-43DF-9FA7-52E10384F517}"/>
              </a:ext>
            </a:extLst>
          </p:cNvPr>
          <p:cNvSpPr/>
          <p:nvPr/>
        </p:nvSpPr>
        <p:spPr>
          <a:xfrm>
            <a:off x="0" y="4899673"/>
            <a:ext cx="9144000" cy="246221"/>
          </a:xfrm>
          <a:prstGeom prst="rect">
            <a:avLst/>
          </a:prstGeom>
        </p:spPr>
        <p:txBody>
          <a:bodyPr wrap="square">
            <a:spAutoFit/>
          </a:bodyPr>
          <a:lstStyle/>
          <a:p>
            <a:pPr algn="ctr"/>
            <a:r>
              <a:rPr lang="en-GB" sz="1000" b="1" spc="50" dirty="0">
                <a:solidFill>
                  <a:schemeClr val="accent5"/>
                </a:solidFill>
                <a:latin typeface="Calibri" panose="020F0502020204030204" pitchFamily="34" charset="0"/>
                <a:ea typeface="Open Sans Semibold" charset="0"/>
                <a:cs typeface="Calibri" panose="020F0502020204030204" pitchFamily="34" charset="0"/>
              </a:rPr>
              <a:t>Q9. During the second national lockdown how often did you use the following when doing physical activity? </a:t>
            </a:r>
            <a:r>
              <a:rPr lang="en-GB" sz="1000" b="1" i="1" spc="50" dirty="0">
                <a:solidFill>
                  <a:schemeClr val="accent5"/>
                </a:solidFill>
                <a:latin typeface="Calibri" panose="020F0502020204030204" pitchFamily="34" charset="0"/>
                <a:ea typeface="Open Sans Semibold" charset="0"/>
                <a:cs typeface="Calibri" panose="020F0502020204030204" pitchFamily="34" charset="0"/>
              </a:rPr>
              <a:t>n=166</a:t>
            </a:r>
          </a:p>
        </p:txBody>
      </p:sp>
      <p:sp>
        <p:nvSpPr>
          <p:cNvPr id="3" name="TextBox 2">
            <a:extLst>
              <a:ext uri="{FF2B5EF4-FFF2-40B4-BE49-F238E27FC236}">
                <a16:creationId xmlns:a16="http://schemas.microsoft.com/office/drawing/2014/main" id="{CDF618F3-28C5-43BF-B6B3-78809D939B28}"/>
              </a:ext>
            </a:extLst>
          </p:cNvPr>
          <p:cNvSpPr txBox="1"/>
          <p:nvPr/>
        </p:nvSpPr>
        <p:spPr>
          <a:xfrm>
            <a:off x="176530" y="1127162"/>
            <a:ext cx="3350441" cy="2866041"/>
          </a:xfrm>
          <a:prstGeom prst="rect">
            <a:avLst/>
          </a:prstGeom>
          <a:noFill/>
        </p:spPr>
        <p:txBody>
          <a:bodyPr wrap="square" rtlCol="0">
            <a:spAutoFit/>
          </a:bodyPr>
          <a:lstStyle/>
          <a:p>
            <a:pPr marL="225425" indent="-225425">
              <a:lnSpc>
                <a:spcPct val="80000"/>
              </a:lnSpc>
              <a:spcBef>
                <a:spcPts val="600"/>
              </a:spcBef>
              <a:spcAft>
                <a:spcPts val="600"/>
              </a:spcAft>
              <a:buFont typeface="Arial" panose="020B0604020202020204" pitchFamily="34" charset="0"/>
              <a:buChar char="•"/>
            </a:pPr>
            <a:r>
              <a:rPr lang="en-GB" sz="1200" spc="50" dirty="0">
                <a:solidFill>
                  <a:srgbClr val="767171"/>
                </a:solidFill>
                <a:latin typeface="Calibri" panose="020F0502020204030204" pitchFamily="34" charset="0"/>
                <a:cs typeface="Calibri" panose="020F0502020204030204" pitchFamily="34" charset="0"/>
              </a:rPr>
              <a:t>The places where residents regularly took part in physical activity clearly align with the most popular types of physical activities undertaken by residents and the lockdown restrictions.</a:t>
            </a:r>
          </a:p>
          <a:p>
            <a:pPr marL="432000" lvl="1" indent="-285750">
              <a:lnSpc>
                <a:spcPct val="80000"/>
              </a:lnSpc>
              <a:spcBef>
                <a:spcPts val="600"/>
              </a:spcBef>
              <a:spcAft>
                <a:spcPts val="600"/>
              </a:spcAft>
              <a:buFont typeface="Calibri" panose="020F0502020204030204" pitchFamily="34" charset="0"/>
              <a:buChar char="-"/>
            </a:pPr>
            <a:r>
              <a:rPr lang="en-GB" sz="1100" spc="50" dirty="0">
                <a:solidFill>
                  <a:schemeClr val="bg2">
                    <a:lumMod val="50000"/>
                  </a:schemeClr>
                </a:solidFill>
                <a:latin typeface="Calibri" panose="020F0502020204030204" pitchFamily="34" charset="0"/>
                <a:cs typeface="Calibri" panose="020F0502020204030204" pitchFamily="34" charset="0"/>
              </a:rPr>
              <a:t>Residents most regularly (at least once per week) used their local streets or roads (60%), homes (48%), footpaths (41%), and their garden or yard (33%).</a:t>
            </a:r>
          </a:p>
          <a:p>
            <a:pPr marL="225425" indent="-225425">
              <a:lnSpc>
                <a:spcPct val="80000"/>
              </a:lnSpc>
              <a:spcBef>
                <a:spcPts val="600"/>
              </a:spcBef>
              <a:spcAft>
                <a:spcPts val="600"/>
              </a:spcAft>
              <a:buFont typeface="Arial" panose="020B0604020202020204" pitchFamily="34" charset="0"/>
              <a:buChar char="•"/>
            </a:pPr>
            <a:r>
              <a:rPr lang="en-GB" sz="1200" spc="50" dirty="0">
                <a:solidFill>
                  <a:srgbClr val="767171"/>
                </a:solidFill>
                <a:latin typeface="Calibri" panose="020F0502020204030204" pitchFamily="34" charset="0"/>
                <a:cs typeface="Calibri" panose="020F0502020204030204" pitchFamily="34" charset="0"/>
              </a:rPr>
              <a:t>The proportion of residents using these places were all lower than those recorded following the first national lockdown. Whilst the change in weather might account for the fall in frequency of using outside spaces, it does not explain the 23 percentage point drop in the regular use of one’s home for physical activity.</a:t>
            </a:r>
          </a:p>
        </p:txBody>
      </p:sp>
      <p:cxnSp>
        <p:nvCxnSpPr>
          <p:cNvPr id="9" name="Straight Connector 8">
            <a:extLst>
              <a:ext uri="{FF2B5EF4-FFF2-40B4-BE49-F238E27FC236}">
                <a16:creationId xmlns:a16="http://schemas.microsoft.com/office/drawing/2014/main" id="{B7C3FEFC-9750-4A5D-B1D9-C1359D6DC645}"/>
              </a:ext>
            </a:extLst>
          </p:cNvPr>
          <p:cNvCxnSpPr/>
          <p:nvPr/>
        </p:nvCxnSpPr>
        <p:spPr>
          <a:xfrm flipV="1">
            <a:off x="504613" y="884186"/>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23396676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F763F2F-5B85-4408-9D87-B41C8EBA7894}"/>
              </a:ext>
            </a:extLst>
          </p:cNvPr>
          <p:cNvSpPr>
            <a:spLocks noGrp="1"/>
          </p:cNvSpPr>
          <p:nvPr>
            <p:ph type="body" sz="quarter" idx="10"/>
          </p:nvPr>
        </p:nvSpPr>
        <p:spPr/>
        <p:txBody>
          <a:bodyPr/>
          <a:lstStyle/>
          <a:p>
            <a:r>
              <a:rPr lang="en-GB" sz="4400" i="0" dirty="0">
                <a:latin typeface="Core Mellow" panose="020F0503030302020204" pitchFamily="34" charset="0"/>
              </a:rPr>
              <a:t>Attitudes towards physical activity </a:t>
            </a:r>
          </a:p>
        </p:txBody>
      </p:sp>
    </p:spTree>
    <p:extLst>
      <p:ext uri="{BB962C8B-B14F-4D97-AF65-F5344CB8AC3E}">
        <p14:creationId xmlns:p14="http://schemas.microsoft.com/office/powerpoint/2010/main" val="42583319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ECCEA-EB83-4B71-881F-BA97DDAC6EEA}"/>
              </a:ext>
            </a:extLst>
          </p:cNvPr>
          <p:cNvSpPr>
            <a:spLocks noGrp="1"/>
          </p:cNvSpPr>
          <p:nvPr>
            <p:ph type="title"/>
          </p:nvPr>
        </p:nvSpPr>
        <p:spPr>
          <a:xfrm>
            <a:off x="628650" y="54107"/>
            <a:ext cx="7886700" cy="648214"/>
          </a:xfrm>
        </p:spPr>
        <p:txBody>
          <a:bodyPr>
            <a:normAutofit/>
          </a:bodyPr>
          <a:lstStyle/>
          <a:p>
            <a:r>
              <a:rPr lang="en-GB" sz="2600" b="1" i="0" dirty="0">
                <a:solidFill>
                  <a:schemeClr val="accent3"/>
                </a:solidFill>
                <a:latin typeface="Core Mellow" panose="020F0503030302020204" pitchFamily="34" charset="0"/>
              </a:rPr>
              <a:t>Attitudes towards physical activity </a:t>
            </a:r>
          </a:p>
        </p:txBody>
      </p:sp>
      <p:graphicFrame>
        <p:nvGraphicFramePr>
          <p:cNvPr id="5" name="Content Placeholder 4">
            <a:extLst>
              <a:ext uri="{FF2B5EF4-FFF2-40B4-BE49-F238E27FC236}">
                <a16:creationId xmlns:a16="http://schemas.microsoft.com/office/drawing/2014/main" id="{00000000-0008-0000-0C00-000004000000}"/>
              </a:ext>
            </a:extLst>
          </p:cNvPr>
          <p:cNvGraphicFramePr>
            <a:graphicFrameLocks noGrp="1"/>
          </p:cNvGraphicFramePr>
          <p:nvPr>
            <p:ph idx="1"/>
            <p:extLst>
              <p:ext uri="{D42A27DB-BD31-4B8C-83A1-F6EECF244321}">
                <p14:modId xmlns:p14="http://schemas.microsoft.com/office/powerpoint/2010/main" val="812393911"/>
              </p:ext>
            </p:extLst>
          </p:nvPr>
        </p:nvGraphicFramePr>
        <p:xfrm>
          <a:off x="488315" y="2009051"/>
          <a:ext cx="7886700" cy="2693987"/>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64814C7A-6C18-4E89-8798-C2BD39A4E68F}"/>
              </a:ext>
            </a:extLst>
          </p:cNvPr>
          <p:cNvSpPr txBox="1"/>
          <p:nvPr/>
        </p:nvSpPr>
        <p:spPr>
          <a:xfrm>
            <a:off x="560071" y="974173"/>
            <a:ext cx="7743189" cy="939937"/>
          </a:xfrm>
          <a:prstGeom prst="rect">
            <a:avLst/>
          </a:prstGeom>
          <a:noFill/>
        </p:spPr>
        <p:txBody>
          <a:bodyPr wrap="square" rtlCol="0">
            <a:spAutoFit/>
          </a:bodyPr>
          <a:lstStyle/>
          <a:p>
            <a:pPr marL="225425" indent="-225425">
              <a:lnSpc>
                <a:spcPct val="80000"/>
              </a:lnSpc>
              <a:spcBef>
                <a:spcPts val="600"/>
              </a:spcBef>
              <a:spcAft>
                <a:spcPts val="600"/>
              </a:spcAft>
              <a:buFont typeface="Arial" panose="020B0604020202020204" pitchFamily="34" charset="0"/>
              <a:buChar char="•"/>
            </a:pPr>
            <a:r>
              <a:rPr lang="en-GB" sz="1400" spc="50" dirty="0">
                <a:solidFill>
                  <a:srgbClr val="767171"/>
                </a:solidFill>
                <a:latin typeface="Calibri" panose="020F0502020204030204" pitchFamily="34" charset="0"/>
                <a:cs typeface="Calibri" panose="020F0502020204030204" pitchFamily="34" charset="0"/>
              </a:rPr>
              <a:t>Most residents continue to recognise the value of physical activity for their health and wellbeing (82%) which was similar to that recorded in summer 2020 (84%).</a:t>
            </a:r>
          </a:p>
          <a:p>
            <a:pPr marL="225425" indent="-225425">
              <a:lnSpc>
                <a:spcPct val="80000"/>
              </a:lnSpc>
              <a:spcBef>
                <a:spcPts val="600"/>
              </a:spcBef>
              <a:spcAft>
                <a:spcPts val="600"/>
              </a:spcAft>
              <a:buFont typeface="Arial" panose="020B0604020202020204" pitchFamily="34" charset="0"/>
              <a:buChar char="•"/>
            </a:pPr>
            <a:r>
              <a:rPr lang="en-GB" sz="1400" spc="50" dirty="0">
                <a:solidFill>
                  <a:srgbClr val="767171"/>
                </a:solidFill>
                <a:latin typeface="Calibri" panose="020F0502020204030204" pitchFamily="34" charset="0"/>
                <a:cs typeface="Calibri" panose="020F0502020204030204" pitchFamily="34" charset="0"/>
              </a:rPr>
              <a:t>However, the proportion who consider it to </a:t>
            </a:r>
            <a:r>
              <a:rPr lang="en-GB" sz="1400" i="1" spc="50" dirty="0">
                <a:solidFill>
                  <a:srgbClr val="767171"/>
                </a:solidFill>
                <a:latin typeface="Calibri" panose="020F0502020204030204" pitchFamily="34" charset="0"/>
                <a:cs typeface="Calibri" panose="020F0502020204030204" pitchFamily="34" charset="0"/>
              </a:rPr>
              <a:t>not be pointless</a:t>
            </a:r>
            <a:r>
              <a:rPr lang="en-GB" sz="1400" spc="50" dirty="0">
                <a:solidFill>
                  <a:srgbClr val="767171"/>
                </a:solidFill>
                <a:latin typeface="Calibri" panose="020F0502020204030204" pitchFamily="34" charset="0"/>
                <a:cs typeface="Calibri" panose="020F0502020204030204" pitchFamily="34" charset="0"/>
              </a:rPr>
              <a:t> has fallen slightly from 87% to 79%.</a:t>
            </a:r>
          </a:p>
        </p:txBody>
      </p:sp>
      <p:sp>
        <p:nvSpPr>
          <p:cNvPr id="13" name="TextBox 12">
            <a:extLst>
              <a:ext uri="{FF2B5EF4-FFF2-40B4-BE49-F238E27FC236}">
                <a16:creationId xmlns:a16="http://schemas.microsoft.com/office/drawing/2014/main" id="{9BF0CA10-EAF6-4AEC-9B8F-E6BB77948C55}"/>
              </a:ext>
            </a:extLst>
          </p:cNvPr>
          <p:cNvSpPr txBox="1"/>
          <p:nvPr/>
        </p:nvSpPr>
        <p:spPr>
          <a:xfrm>
            <a:off x="0" y="4892920"/>
            <a:ext cx="9143999" cy="246221"/>
          </a:xfrm>
          <a:prstGeom prst="rect">
            <a:avLst/>
          </a:prstGeom>
          <a:noFill/>
        </p:spPr>
        <p:txBody>
          <a:bodyPr wrap="square">
            <a:spAutoFit/>
          </a:bodyPr>
          <a:lstStyle/>
          <a:p>
            <a:pPr algn="ctr"/>
            <a:r>
              <a:rPr lang="en-GB" sz="1000" b="1" dirty="0">
                <a:solidFill>
                  <a:schemeClr val="accent5"/>
                </a:solidFill>
                <a:latin typeface="Calibri" panose="020F0502020204030204" pitchFamily="34" charset="0"/>
                <a:cs typeface="Calibri" panose="020F0502020204030204" pitchFamily="34" charset="0"/>
              </a:rPr>
              <a:t>Q10. To what extent do you agree or disagree with the following statements? </a:t>
            </a:r>
            <a:r>
              <a:rPr lang="en-GB" sz="1000" b="1" spc="50" dirty="0">
                <a:solidFill>
                  <a:schemeClr val="accent5"/>
                </a:solidFill>
                <a:latin typeface="Calibri" panose="020F0502020204030204" pitchFamily="34" charset="0"/>
                <a:ea typeface="Open Sans Semibold" charset="0"/>
                <a:cs typeface="Calibri" panose="020F0502020204030204" pitchFamily="34" charset="0"/>
              </a:rPr>
              <a:t>Scale: 0-10 where 0=Strongly disagree and 10=Strongly agree</a:t>
            </a:r>
            <a:endParaRPr lang="en-GB" sz="1000" b="1" dirty="0">
              <a:solidFill>
                <a:schemeClr val="accent5"/>
              </a:solidFill>
              <a:latin typeface="Calibri" panose="020F0502020204030204" pitchFamily="34" charset="0"/>
              <a:cs typeface="Calibri" panose="020F0502020204030204" pitchFamily="34" charset="0"/>
            </a:endParaRPr>
          </a:p>
        </p:txBody>
      </p:sp>
      <p:cxnSp>
        <p:nvCxnSpPr>
          <p:cNvPr id="14" name="Straight Connector 13">
            <a:extLst>
              <a:ext uri="{FF2B5EF4-FFF2-40B4-BE49-F238E27FC236}">
                <a16:creationId xmlns:a16="http://schemas.microsoft.com/office/drawing/2014/main" id="{41036091-B78D-4A93-B2B5-539F5F6364F6}"/>
              </a:ext>
            </a:extLst>
          </p:cNvPr>
          <p:cNvCxnSpPr/>
          <p:nvPr/>
        </p:nvCxnSpPr>
        <p:spPr>
          <a:xfrm flipV="1">
            <a:off x="560071" y="762023"/>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7339206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34DDF-3837-4526-917A-0C7A0AAF71E7}"/>
              </a:ext>
            </a:extLst>
          </p:cNvPr>
          <p:cNvSpPr>
            <a:spLocks noGrp="1"/>
          </p:cNvSpPr>
          <p:nvPr>
            <p:ph type="title"/>
          </p:nvPr>
        </p:nvSpPr>
        <p:spPr>
          <a:xfrm>
            <a:off x="464669" y="238749"/>
            <a:ext cx="8117144" cy="604685"/>
          </a:xfrm>
        </p:spPr>
        <p:txBody>
          <a:bodyPr>
            <a:noAutofit/>
          </a:bodyPr>
          <a:lstStyle/>
          <a:p>
            <a:r>
              <a:rPr lang="en-GB" sz="2600" b="1" i="0" dirty="0">
                <a:solidFill>
                  <a:schemeClr val="accent3"/>
                </a:solidFill>
                <a:latin typeface="Core Mellow" panose="020F0503030302020204" pitchFamily="34" charset="0"/>
              </a:rPr>
              <a:t>Influencing factors on physical activity during the second lockdown </a:t>
            </a:r>
          </a:p>
        </p:txBody>
      </p:sp>
      <p:sp>
        <p:nvSpPr>
          <p:cNvPr id="5" name="TextBox 4">
            <a:extLst>
              <a:ext uri="{FF2B5EF4-FFF2-40B4-BE49-F238E27FC236}">
                <a16:creationId xmlns:a16="http://schemas.microsoft.com/office/drawing/2014/main" id="{760525E1-5036-4D4F-9A83-ECB37A1B66A3}"/>
              </a:ext>
            </a:extLst>
          </p:cNvPr>
          <p:cNvSpPr txBox="1"/>
          <p:nvPr/>
        </p:nvSpPr>
        <p:spPr>
          <a:xfrm>
            <a:off x="1" y="4733428"/>
            <a:ext cx="9144000" cy="400110"/>
          </a:xfrm>
          <a:prstGeom prst="rect">
            <a:avLst/>
          </a:prstGeom>
          <a:noFill/>
        </p:spPr>
        <p:txBody>
          <a:bodyPr wrap="square">
            <a:spAutoFit/>
          </a:bodyPr>
          <a:lstStyle/>
          <a:p>
            <a:pPr algn="ctr"/>
            <a:r>
              <a:rPr lang="en-GB" sz="1000" b="1" spc="50" dirty="0">
                <a:solidFill>
                  <a:schemeClr val="accent5"/>
                </a:solidFill>
                <a:latin typeface="Calibri" panose="020F0502020204030204" pitchFamily="34" charset="0"/>
                <a:ea typeface="Open Sans Semibold" charset="0"/>
                <a:cs typeface="Calibri" panose="020F0502020204030204" pitchFamily="34" charset="0"/>
              </a:rPr>
              <a:t>Q11. To what extent do you agree or disagree with the following statements about physical activity during the second national lockdown? Scale: 0-10 where 0=Strongly disagree and 10=Strongly agree </a:t>
            </a:r>
            <a:endParaRPr lang="en-GB" sz="1000" i="1" spc="50" dirty="0">
              <a:solidFill>
                <a:schemeClr val="accent5"/>
              </a:solidFill>
              <a:latin typeface="Calibri" panose="020F0502020204030204" pitchFamily="34" charset="0"/>
              <a:ea typeface="Open Sans Semibold" charset="0"/>
              <a:cs typeface="Calibri" panose="020F0502020204030204" pitchFamily="34" charset="0"/>
            </a:endParaRPr>
          </a:p>
        </p:txBody>
      </p:sp>
      <p:graphicFrame>
        <p:nvGraphicFramePr>
          <p:cNvPr id="7" name="Content Placeholder 6">
            <a:extLst>
              <a:ext uri="{FF2B5EF4-FFF2-40B4-BE49-F238E27FC236}">
                <a16:creationId xmlns:a16="http://schemas.microsoft.com/office/drawing/2014/main" id="{00000000-0008-0000-0D00-000003000000}"/>
              </a:ext>
            </a:extLst>
          </p:cNvPr>
          <p:cNvGraphicFramePr>
            <a:graphicFrameLocks noGrp="1"/>
          </p:cNvGraphicFramePr>
          <p:nvPr>
            <p:ph idx="1"/>
            <p:extLst>
              <p:ext uri="{D42A27DB-BD31-4B8C-83A1-F6EECF244321}">
                <p14:modId xmlns:p14="http://schemas.microsoft.com/office/powerpoint/2010/main" val="2928922905"/>
              </p:ext>
            </p:extLst>
          </p:nvPr>
        </p:nvGraphicFramePr>
        <p:xfrm>
          <a:off x="463551" y="1776126"/>
          <a:ext cx="7887970" cy="328946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BB5D2627-9EC7-4C52-9A3F-7116307AE65E}"/>
              </a:ext>
            </a:extLst>
          </p:cNvPr>
          <p:cNvSpPr txBox="1"/>
          <p:nvPr/>
        </p:nvSpPr>
        <p:spPr>
          <a:xfrm>
            <a:off x="344941" y="889345"/>
            <a:ext cx="8356600" cy="840871"/>
          </a:xfrm>
          <a:prstGeom prst="rect">
            <a:avLst/>
          </a:prstGeom>
          <a:noFill/>
        </p:spPr>
        <p:txBody>
          <a:bodyPr wrap="square" rtlCol="0">
            <a:spAutoFit/>
          </a:bodyPr>
          <a:lstStyle/>
          <a:p>
            <a:pPr marL="225425" indent="-225425">
              <a:lnSpc>
                <a:spcPct val="80000"/>
              </a:lnSpc>
              <a:spcBef>
                <a:spcPts val="600"/>
              </a:spcBef>
              <a:spcAft>
                <a:spcPts val="600"/>
              </a:spcAft>
              <a:buFont typeface="Arial" panose="020B0604020202020204" pitchFamily="34" charset="0"/>
              <a:buChar char="•"/>
            </a:pPr>
            <a:r>
              <a:rPr lang="en-GB" sz="1200" spc="50" dirty="0">
                <a:solidFill>
                  <a:srgbClr val="767171"/>
                </a:solidFill>
                <a:latin typeface="Calibri" panose="020F0502020204030204" pitchFamily="34" charset="0"/>
                <a:cs typeface="Calibri" panose="020F0502020204030204" pitchFamily="34" charset="0"/>
              </a:rPr>
              <a:t>Only 30% of residents agreed they had walked or cycled during the second lockdown to avoid using public transport and 25% had found new ways to be active versus 44% and 38% (respectively) reporting this in the summer 2020.</a:t>
            </a:r>
          </a:p>
          <a:p>
            <a:pPr marL="225425" indent="-225425">
              <a:lnSpc>
                <a:spcPct val="80000"/>
              </a:lnSpc>
              <a:spcBef>
                <a:spcPts val="600"/>
              </a:spcBef>
              <a:spcAft>
                <a:spcPts val="600"/>
              </a:spcAft>
              <a:buFont typeface="Arial" panose="020B0604020202020204" pitchFamily="34" charset="0"/>
              <a:buChar char="•"/>
            </a:pPr>
            <a:r>
              <a:rPr lang="en-GB" sz="1200" spc="50" dirty="0">
                <a:solidFill>
                  <a:srgbClr val="767171"/>
                </a:solidFill>
                <a:latin typeface="Calibri" panose="020F0502020204030204" pitchFamily="34" charset="0"/>
                <a:cs typeface="Calibri" panose="020F0502020204030204" pitchFamily="34" charset="0"/>
              </a:rPr>
              <a:t>Taking part in physical activity to manage residents’ mental health was more common during the second lockdown than in the summer (51% versus 36%) and physical health (43% versus 33%).</a:t>
            </a:r>
          </a:p>
        </p:txBody>
      </p:sp>
      <p:cxnSp>
        <p:nvCxnSpPr>
          <p:cNvPr id="9" name="Straight Connector 8">
            <a:extLst>
              <a:ext uri="{FF2B5EF4-FFF2-40B4-BE49-F238E27FC236}">
                <a16:creationId xmlns:a16="http://schemas.microsoft.com/office/drawing/2014/main" id="{2956F9AD-CC0B-4A63-A9DA-AF45C2C910E6}"/>
              </a:ext>
            </a:extLst>
          </p:cNvPr>
          <p:cNvCxnSpPr/>
          <p:nvPr/>
        </p:nvCxnSpPr>
        <p:spPr>
          <a:xfrm flipV="1">
            <a:off x="504613" y="860905"/>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857858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E1697-3182-44D6-9E93-EE1901FF594C}"/>
              </a:ext>
            </a:extLst>
          </p:cNvPr>
          <p:cNvSpPr>
            <a:spLocks noGrp="1"/>
          </p:cNvSpPr>
          <p:nvPr>
            <p:ph type="title"/>
          </p:nvPr>
        </p:nvSpPr>
        <p:spPr>
          <a:xfrm>
            <a:off x="519422" y="142597"/>
            <a:ext cx="7886700" cy="690687"/>
          </a:xfrm>
        </p:spPr>
        <p:txBody>
          <a:bodyPr>
            <a:normAutofit fontScale="90000"/>
          </a:bodyPr>
          <a:lstStyle/>
          <a:p>
            <a:r>
              <a:rPr lang="en-GB" sz="2900" b="1" i="0" dirty="0">
                <a:solidFill>
                  <a:schemeClr val="accent3"/>
                </a:solidFill>
                <a:latin typeface="Core Mellow" panose="020F0503030302020204" pitchFamily="34" charset="0"/>
              </a:rPr>
              <a:t>Physical activity intentions in the next 3 month</a:t>
            </a:r>
            <a:r>
              <a:rPr lang="en-GB" b="1" i="0" dirty="0">
                <a:solidFill>
                  <a:schemeClr val="accent3"/>
                </a:solidFill>
                <a:latin typeface="Core Mellow" panose="020F0503030302020204" pitchFamily="34" charset="0"/>
              </a:rPr>
              <a:t>s</a:t>
            </a:r>
          </a:p>
        </p:txBody>
      </p:sp>
      <p:sp>
        <p:nvSpPr>
          <p:cNvPr id="3" name="Content Placeholder 2">
            <a:extLst>
              <a:ext uri="{FF2B5EF4-FFF2-40B4-BE49-F238E27FC236}">
                <a16:creationId xmlns:a16="http://schemas.microsoft.com/office/drawing/2014/main" id="{2A2A9ECA-A1BF-4B44-A068-A790C7F92837}"/>
              </a:ext>
            </a:extLst>
          </p:cNvPr>
          <p:cNvSpPr>
            <a:spLocks noGrp="1"/>
          </p:cNvSpPr>
          <p:nvPr>
            <p:ph idx="1"/>
          </p:nvPr>
        </p:nvSpPr>
        <p:spPr>
          <a:xfrm>
            <a:off x="465033" y="1368265"/>
            <a:ext cx="3602142" cy="3319942"/>
          </a:xfrm>
        </p:spPr>
        <p:txBody>
          <a:bodyPr>
            <a:noAutofit/>
          </a:bodyPr>
          <a:lstStyle/>
          <a:p>
            <a:pPr>
              <a:lnSpc>
                <a:spcPct val="80000"/>
              </a:lnSpc>
            </a:pPr>
            <a:r>
              <a:rPr lang="en-GB" sz="1400" dirty="0">
                <a:solidFill>
                  <a:srgbClr val="767171"/>
                </a:solidFill>
                <a:latin typeface="Calibri" panose="020F0502020204030204" pitchFamily="34" charset="0"/>
                <a:ea typeface="+mn-ea"/>
                <a:cs typeface="Calibri" panose="020F0502020204030204" pitchFamily="34" charset="0"/>
              </a:rPr>
              <a:t>Half of all residents (49%) plan to do more physical activity in the next 3 months. </a:t>
            </a:r>
          </a:p>
          <a:p>
            <a:pPr marL="432000" lvl="1" indent="-285750">
              <a:lnSpc>
                <a:spcPct val="80000"/>
              </a:lnSpc>
              <a:buFont typeface="Calibri" panose="020F0502020204030204" pitchFamily="34" charset="0"/>
              <a:buChar char="-"/>
            </a:pPr>
            <a:r>
              <a:rPr lang="en-GB" sz="1200" dirty="0">
                <a:solidFill>
                  <a:schemeClr val="bg2">
                    <a:lumMod val="50000"/>
                  </a:schemeClr>
                </a:solidFill>
                <a:latin typeface="Calibri" panose="020F0502020204030204" pitchFamily="34" charset="0"/>
                <a:ea typeface="+mn-ea"/>
                <a:cs typeface="Calibri" panose="020F0502020204030204" pitchFamily="34" charset="0"/>
              </a:rPr>
              <a:t>Female residents were more likely to state this (55%) compared with male residents (39%).</a:t>
            </a:r>
          </a:p>
          <a:p>
            <a:pPr>
              <a:lnSpc>
                <a:spcPct val="80000"/>
              </a:lnSpc>
            </a:pPr>
            <a:r>
              <a:rPr lang="en-GB" sz="1400" dirty="0">
                <a:solidFill>
                  <a:srgbClr val="767171"/>
                </a:solidFill>
                <a:latin typeface="Calibri" panose="020F0502020204030204" pitchFamily="34" charset="0"/>
                <a:ea typeface="+mn-ea"/>
                <a:cs typeface="Calibri" panose="020F0502020204030204" pitchFamily="34" charset="0"/>
              </a:rPr>
              <a:t>However, this figure is lower than the three in five residents (60%) who planned to do more physical activity when surveyed in summer 2020 with 10% stating ‘I don’t know’. </a:t>
            </a:r>
          </a:p>
        </p:txBody>
      </p:sp>
      <p:graphicFrame>
        <p:nvGraphicFramePr>
          <p:cNvPr id="5" name="Chart 4">
            <a:extLst>
              <a:ext uri="{FF2B5EF4-FFF2-40B4-BE49-F238E27FC236}">
                <a16:creationId xmlns:a16="http://schemas.microsoft.com/office/drawing/2014/main" id="{00000000-0008-0000-0900-000002000000}"/>
              </a:ext>
            </a:extLst>
          </p:cNvPr>
          <p:cNvGraphicFramePr>
            <a:graphicFrameLocks/>
          </p:cNvGraphicFramePr>
          <p:nvPr>
            <p:extLst>
              <p:ext uri="{D42A27DB-BD31-4B8C-83A1-F6EECF244321}">
                <p14:modId xmlns:p14="http://schemas.microsoft.com/office/powerpoint/2010/main" val="1984263034"/>
              </p:ext>
            </p:extLst>
          </p:nvPr>
        </p:nvGraphicFramePr>
        <p:xfrm>
          <a:off x="4089721" y="1247567"/>
          <a:ext cx="4517127" cy="2918636"/>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6">
            <a:extLst>
              <a:ext uri="{FF2B5EF4-FFF2-40B4-BE49-F238E27FC236}">
                <a16:creationId xmlns:a16="http://schemas.microsoft.com/office/drawing/2014/main" id="{74D056B8-30D9-4A73-AB7E-1328E19AE070}"/>
              </a:ext>
            </a:extLst>
          </p:cNvPr>
          <p:cNvSpPr txBox="1">
            <a:spLocks noGrp="1"/>
          </p:cNvSpPr>
          <p:nvPr>
            <p:ph type="body" sz="quarter" idx="10"/>
          </p:nvPr>
        </p:nvSpPr>
        <p:spPr>
          <a:xfrm>
            <a:off x="1" y="4906283"/>
            <a:ext cx="9144000" cy="230832"/>
          </a:xfrm>
          <a:prstGeom prst="rect">
            <a:avLst/>
          </a:prstGeom>
          <a:noFill/>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GB" sz="1000" b="1" spc="50" dirty="0">
                <a:solidFill>
                  <a:schemeClr val="accent5"/>
                </a:solidFill>
                <a:latin typeface="Calibri" panose="020F0502020204030204" pitchFamily="34" charset="0"/>
                <a:ea typeface="Open Sans Semibold" charset="0"/>
                <a:cs typeface="Calibri" panose="020F0502020204030204" pitchFamily="34" charset="0"/>
              </a:rPr>
              <a:t>Q7. In the next 3 months do you expect to change the amount of physical activity you are undertaking? </a:t>
            </a:r>
            <a:r>
              <a:rPr lang="en-GB" sz="1000" dirty="0">
                <a:solidFill>
                  <a:schemeClr val="accent5"/>
                </a:solidFill>
                <a:latin typeface="Calibri" panose="020F0502020204030204" pitchFamily="34" charset="0"/>
                <a:ea typeface="Open Sans Semibold" charset="0"/>
                <a:cs typeface="Calibri" panose="020F0502020204030204" pitchFamily="34" charset="0"/>
              </a:rPr>
              <a:t>n</a:t>
            </a:r>
            <a:r>
              <a:rPr lang="en-GB" sz="1000" b="1" spc="50" dirty="0">
                <a:solidFill>
                  <a:schemeClr val="accent5"/>
                </a:solidFill>
                <a:latin typeface="Calibri" panose="020F0502020204030204" pitchFamily="34" charset="0"/>
                <a:ea typeface="Open Sans Semibold" charset="0"/>
                <a:cs typeface="Calibri" panose="020F0502020204030204" pitchFamily="34" charset="0"/>
              </a:rPr>
              <a:t>=166</a:t>
            </a:r>
          </a:p>
        </p:txBody>
      </p:sp>
      <p:cxnSp>
        <p:nvCxnSpPr>
          <p:cNvPr id="7" name="Straight Connector 6">
            <a:extLst>
              <a:ext uri="{FF2B5EF4-FFF2-40B4-BE49-F238E27FC236}">
                <a16:creationId xmlns:a16="http://schemas.microsoft.com/office/drawing/2014/main" id="{BFD7AFC9-C356-4D9D-9ABA-6B3B77040524}"/>
              </a:ext>
            </a:extLst>
          </p:cNvPr>
          <p:cNvCxnSpPr/>
          <p:nvPr/>
        </p:nvCxnSpPr>
        <p:spPr>
          <a:xfrm flipV="1">
            <a:off x="504613" y="833284"/>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23867044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4107"/>
            <a:ext cx="7886700" cy="753137"/>
          </a:xfrm>
        </p:spPr>
        <p:txBody>
          <a:bodyPr>
            <a:normAutofit/>
          </a:bodyPr>
          <a:lstStyle/>
          <a:p>
            <a:r>
              <a:rPr lang="en-GB" sz="2600" b="1" i="0" dirty="0">
                <a:solidFill>
                  <a:schemeClr val="accent3"/>
                </a:solidFill>
                <a:latin typeface="Core Mellow" panose="020F0503030302020204" pitchFamily="34" charset="0"/>
              </a:rPr>
              <a:t>So what does this mean? </a:t>
            </a:r>
          </a:p>
        </p:txBody>
      </p:sp>
      <p:sp>
        <p:nvSpPr>
          <p:cNvPr id="3" name="Content Placeholder 2"/>
          <p:cNvSpPr>
            <a:spLocks noGrp="1"/>
          </p:cNvSpPr>
          <p:nvPr>
            <p:ph idx="1"/>
          </p:nvPr>
        </p:nvSpPr>
        <p:spPr>
          <a:xfrm>
            <a:off x="544452" y="902325"/>
            <a:ext cx="7970898" cy="3512372"/>
          </a:xfrm>
          <a:noFill/>
        </p:spPr>
        <p:txBody>
          <a:bodyPr wrap="square" rtlCol="0">
            <a:spAutoFit/>
          </a:bodyPr>
          <a:lstStyle/>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The proportion of inactive residents during the second lockdown was the same as reported during the first lockdown (both 20%). However, nearly half (45%) did less physical activity than during the summer months. The bad weather and fewer hours of daylight during the second lockdown were key reasons reported but this was exacerbated by COVID-19. </a:t>
            </a:r>
          </a:p>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On several measures perceptions and behaviour related to physical activity are less positive than following the first lockdown. For example, there were falls in the proportion of residents who: consider physical activity to be worthwhile; used walking or cycling to avoid public transport; increased their physical activity level during the second lockdown and expect to maintain it; and, plan to do more physical activity in the coming three months. This in part may be due to individuals being more realistic about what they will be able to do over the next couple of months and the bad weather. </a:t>
            </a:r>
          </a:p>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Most residents do still see the value of physical activity and a higher proportion chose to take part in activity during the second lockdown to support both their mental and physical health. </a:t>
            </a:r>
          </a:p>
          <a:p>
            <a:pPr>
              <a:lnSpc>
                <a:spcPct val="80000"/>
              </a:lnSpc>
            </a:pPr>
            <a:r>
              <a:rPr lang="en-GB" sz="1200" dirty="0">
                <a:solidFill>
                  <a:srgbClr val="767171"/>
                </a:solidFill>
                <a:latin typeface="Calibri" panose="020F0502020204030204" pitchFamily="34" charset="0"/>
                <a:ea typeface="+mn-ea"/>
                <a:cs typeface="Calibri" panose="020F0502020204030204" pitchFamily="34" charset="0"/>
              </a:rPr>
              <a:t>As we write this in spring 2021 we are coming out of a third lockdown. This has likely compounded the challenges experienced by residents during the second lockdown. The clement weather and increased hours of daylight will hopefully encourage more residents to be physically active and increase the numbers utilising their local areas. Opportunities remain to encourage more residents to use the cycle paths and parks in their localities, particularly as outdoor physical activity with more people and from different households becomes a reality. However, with fewer residents intending to increase their physical activity levels, they might need more incentive than good weather and longer days to encourage them. This timing aligns well with the communications campaign which will support and encourage this.</a:t>
            </a:r>
          </a:p>
        </p:txBody>
      </p:sp>
      <p:cxnSp>
        <p:nvCxnSpPr>
          <p:cNvPr id="4" name="Straight Connector 3"/>
          <p:cNvCxnSpPr/>
          <p:nvPr/>
        </p:nvCxnSpPr>
        <p:spPr>
          <a:xfrm flipV="1">
            <a:off x="628650" y="800934"/>
            <a:ext cx="7886700" cy="6310"/>
          </a:xfrm>
          <a:prstGeom prst="line">
            <a:avLst/>
          </a:prstGeom>
          <a:ln>
            <a:solidFill>
              <a:srgbClr val="6D2A62"/>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2138498001"/>
      </p:ext>
    </p:extLst>
  </p:cSld>
  <p:clrMapOvr>
    <a:masterClrMapping/>
  </p:clrMapOvr>
</p:sld>
</file>

<file path=ppt/theme/theme1.xml><?xml version="1.0" encoding="utf-8"?>
<a:theme xmlns:a="http://schemas.openxmlformats.org/drawingml/2006/main" name="1_Office Theme">
  <a:themeElements>
    <a:clrScheme name="Doncaster">
      <a:dk1>
        <a:sysClr val="windowText" lastClr="000000"/>
      </a:dk1>
      <a:lt1>
        <a:sysClr val="window" lastClr="FFFFFF"/>
      </a:lt1>
      <a:dk2>
        <a:srgbClr val="44546A"/>
      </a:dk2>
      <a:lt2>
        <a:srgbClr val="E7E6E6"/>
      </a:lt2>
      <a:accent1>
        <a:srgbClr val="6D2A62"/>
      </a:accent1>
      <a:accent2>
        <a:srgbClr val="955E86"/>
      </a:accent2>
      <a:accent3>
        <a:srgbClr val="69C4CE"/>
      </a:accent3>
      <a:accent4>
        <a:srgbClr val="AFDCE2"/>
      </a:accent4>
      <a:accent5>
        <a:srgbClr val="99BE8F"/>
      </a:accent5>
      <a:accent6>
        <a:srgbClr val="008D3B"/>
      </a:accent6>
      <a:hlink>
        <a:srgbClr val="0563C1"/>
      </a:hlink>
      <a:folHlink>
        <a:srgbClr val="954F72"/>
      </a:folHlink>
    </a:clrScheme>
    <a:fontScheme name="CFE">
      <a:majorFont>
        <a:latin typeface="Playfair Display"/>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Doncaster">
      <a:dk1>
        <a:sysClr val="windowText" lastClr="000000"/>
      </a:dk1>
      <a:lt1>
        <a:sysClr val="window" lastClr="FFFFFF"/>
      </a:lt1>
      <a:dk2>
        <a:srgbClr val="44546A"/>
      </a:dk2>
      <a:lt2>
        <a:srgbClr val="E7E6E6"/>
      </a:lt2>
      <a:accent1>
        <a:srgbClr val="6D2A62"/>
      </a:accent1>
      <a:accent2>
        <a:srgbClr val="955E86"/>
      </a:accent2>
      <a:accent3>
        <a:srgbClr val="69C4CE"/>
      </a:accent3>
      <a:accent4>
        <a:srgbClr val="AFDCE2"/>
      </a:accent4>
      <a:accent5>
        <a:srgbClr val="99BE8F"/>
      </a:accent5>
      <a:accent6>
        <a:srgbClr val="008D3B"/>
      </a:accent6>
      <a:hlink>
        <a:srgbClr val="0563C1"/>
      </a:hlink>
      <a:folHlink>
        <a:srgbClr val="954F72"/>
      </a:folHlink>
    </a:clrScheme>
    <a:fontScheme name="CFE">
      <a:majorFont>
        <a:latin typeface="Playfair Display"/>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FE colours">
    <a:dk1>
      <a:srgbClr val="1B3F59"/>
    </a:dk1>
    <a:lt1>
      <a:sysClr val="window" lastClr="FFFFFF"/>
    </a:lt1>
    <a:dk2>
      <a:srgbClr val="8090A8"/>
    </a:dk2>
    <a:lt2>
      <a:srgbClr val="E7E6E6"/>
    </a:lt2>
    <a:accent1>
      <a:srgbClr val="006B97"/>
    </a:accent1>
    <a:accent2>
      <a:srgbClr val="78A22F"/>
    </a:accent2>
    <a:accent3>
      <a:srgbClr val="8657A1"/>
    </a:accent3>
    <a:accent4>
      <a:srgbClr val="F37836"/>
    </a:accent4>
    <a:accent5>
      <a:srgbClr val="8090A8"/>
    </a:accent5>
    <a:accent6>
      <a:srgbClr val="7F7F7F"/>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CFE colours">
    <a:dk1>
      <a:srgbClr val="1B3F59"/>
    </a:dk1>
    <a:lt1>
      <a:sysClr val="window" lastClr="FFFFFF"/>
    </a:lt1>
    <a:dk2>
      <a:srgbClr val="8090A8"/>
    </a:dk2>
    <a:lt2>
      <a:srgbClr val="E7E6E6"/>
    </a:lt2>
    <a:accent1>
      <a:srgbClr val="006B97"/>
    </a:accent1>
    <a:accent2>
      <a:srgbClr val="78A22F"/>
    </a:accent2>
    <a:accent3>
      <a:srgbClr val="8657A1"/>
    </a:accent3>
    <a:accent4>
      <a:srgbClr val="F37836"/>
    </a:accent4>
    <a:accent5>
      <a:srgbClr val="8090A8"/>
    </a:accent5>
    <a:accent6>
      <a:srgbClr val="7F7F7F"/>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CFE colours">
    <a:dk1>
      <a:srgbClr val="1B3F59"/>
    </a:dk1>
    <a:lt1>
      <a:sysClr val="window" lastClr="FFFFFF"/>
    </a:lt1>
    <a:dk2>
      <a:srgbClr val="8090A8"/>
    </a:dk2>
    <a:lt2>
      <a:srgbClr val="E7E6E6"/>
    </a:lt2>
    <a:accent1>
      <a:srgbClr val="006B97"/>
    </a:accent1>
    <a:accent2>
      <a:srgbClr val="78A22F"/>
    </a:accent2>
    <a:accent3>
      <a:srgbClr val="8657A1"/>
    </a:accent3>
    <a:accent4>
      <a:srgbClr val="F37836"/>
    </a:accent4>
    <a:accent5>
      <a:srgbClr val="8090A8"/>
    </a:accent5>
    <a:accent6>
      <a:srgbClr val="7F7F7F"/>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CFE colours">
    <a:dk1>
      <a:srgbClr val="1B3F59"/>
    </a:dk1>
    <a:lt1>
      <a:sysClr val="window" lastClr="FFFFFF"/>
    </a:lt1>
    <a:dk2>
      <a:srgbClr val="8090A8"/>
    </a:dk2>
    <a:lt2>
      <a:srgbClr val="E7E6E6"/>
    </a:lt2>
    <a:accent1>
      <a:srgbClr val="006B97"/>
    </a:accent1>
    <a:accent2>
      <a:srgbClr val="78A22F"/>
    </a:accent2>
    <a:accent3>
      <a:srgbClr val="8657A1"/>
    </a:accent3>
    <a:accent4>
      <a:srgbClr val="F37836"/>
    </a:accent4>
    <a:accent5>
      <a:srgbClr val="8090A8"/>
    </a:accent5>
    <a:accent6>
      <a:srgbClr val="7F7F7F"/>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CFE colours">
    <a:dk1>
      <a:srgbClr val="1B3F59"/>
    </a:dk1>
    <a:lt1>
      <a:sysClr val="window" lastClr="FFFFFF"/>
    </a:lt1>
    <a:dk2>
      <a:srgbClr val="8090A8"/>
    </a:dk2>
    <a:lt2>
      <a:srgbClr val="E7E6E6"/>
    </a:lt2>
    <a:accent1>
      <a:srgbClr val="006B97"/>
    </a:accent1>
    <a:accent2>
      <a:srgbClr val="78A22F"/>
    </a:accent2>
    <a:accent3>
      <a:srgbClr val="8657A1"/>
    </a:accent3>
    <a:accent4>
      <a:srgbClr val="F37836"/>
    </a:accent4>
    <a:accent5>
      <a:srgbClr val="8090A8"/>
    </a:accent5>
    <a:accent6>
      <a:srgbClr val="7F7F7F"/>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CFE colours">
    <a:dk1>
      <a:srgbClr val="1B3F59"/>
    </a:dk1>
    <a:lt1>
      <a:sysClr val="window" lastClr="FFFFFF"/>
    </a:lt1>
    <a:dk2>
      <a:srgbClr val="8090A8"/>
    </a:dk2>
    <a:lt2>
      <a:srgbClr val="E7E6E6"/>
    </a:lt2>
    <a:accent1>
      <a:srgbClr val="006B97"/>
    </a:accent1>
    <a:accent2>
      <a:srgbClr val="78A22F"/>
    </a:accent2>
    <a:accent3>
      <a:srgbClr val="8657A1"/>
    </a:accent3>
    <a:accent4>
      <a:srgbClr val="F37836"/>
    </a:accent4>
    <a:accent5>
      <a:srgbClr val="8090A8"/>
    </a:accent5>
    <a:accent6>
      <a:srgbClr val="7F7F7F"/>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CFE colours">
    <a:dk1>
      <a:srgbClr val="1B3F59"/>
    </a:dk1>
    <a:lt1>
      <a:sysClr val="window" lastClr="FFFFFF"/>
    </a:lt1>
    <a:dk2>
      <a:srgbClr val="8090A8"/>
    </a:dk2>
    <a:lt2>
      <a:srgbClr val="E7E6E6"/>
    </a:lt2>
    <a:accent1>
      <a:srgbClr val="006B97"/>
    </a:accent1>
    <a:accent2>
      <a:srgbClr val="78A22F"/>
    </a:accent2>
    <a:accent3>
      <a:srgbClr val="8657A1"/>
    </a:accent3>
    <a:accent4>
      <a:srgbClr val="F37836"/>
    </a:accent4>
    <a:accent5>
      <a:srgbClr val="8090A8"/>
    </a:accent5>
    <a:accent6>
      <a:srgbClr val="7F7F7F"/>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CFE colours">
    <a:dk1>
      <a:srgbClr val="1B3F59"/>
    </a:dk1>
    <a:lt1>
      <a:sysClr val="window" lastClr="FFFFFF"/>
    </a:lt1>
    <a:dk2>
      <a:srgbClr val="8090A8"/>
    </a:dk2>
    <a:lt2>
      <a:srgbClr val="E7E6E6"/>
    </a:lt2>
    <a:accent1>
      <a:srgbClr val="006B97"/>
    </a:accent1>
    <a:accent2>
      <a:srgbClr val="78A22F"/>
    </a:accent2>
    <a:accent3>
      <a:srgbClr val="8657A1"/>
    </a:accent3>
    <a:accent4>
      <a:srgbClr val="F37836"/>
    </a:accent4>
    <a:accent5>
      <a:srgbClr val="8090A8"/>
    </a:accent5>
    <a:accent6>
      <a:srgbClr val="7F7F7F"/>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CFE colours">
    <a:dk1>
      <a:srgbClr val="1B3F59"/>
    </a:dk1>
    <a:lt1>
      <a:sysClr val="window" lastClr="FFFFFF"/>
    </a:lt1>
    <a:dk2>
      <a:srgbClr val="8090A8"/>
    </a:dk2>
    <a:lt2>
      <a:srgbClr val="E7E6E6"/>
    </a:lt2>
    <a:accent1>
      <a:srgbClr val="006B97"/>
    </a:accent1>
    <a:accent2>
      <a:srgbClr val="78A22F"/>
    </a:accent2>
    <a:accent3>
      <a:srgbClr val="8657A1"/>
    </a:accent3>
    <a:accent4>
      <a:srgbClr val="F37836"/>
    </a:accent4>
    <a:accent5>
      <a:srgbClr val="8090A8"/>
    </a:accent5>
    <a:accent6>
      <a:srgbClr val="7F7F7F"/>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9F445715E4A324CB4F78C2C04A9E80F" ma:contentTypeVersion="15" ma:contentTypeDescription="Create a new document." ma:contentTypeScope="" ma:versionID="7af71a49a25809d1bf7d5cb7d6c24785">
  <xsd:schema xmlns:xsd="http://www.w3.org/2001/XMLSchema" xmlns:xs="http://www.w3.org/2001/XMLSchema" xmlns:p="http://schemas.microsoft.com/office/2006/metadata/properties" xmlns:ns2="a1c8b9fa-367e-4056-b339-4ecc6c3ff8ff" xmlns:ns3="7b70a978-4add-40a1-9fb8-0df12ed3c428" targetNamespace="http://schemas.microsoft.com/office/2006/metadata/properties" ma:root="true" ma:fieldsID="2218d8b077b48ecc8cb0362e6f3571cd" ns2:_="" ns3:_="">
    <xsd:import namespace="a1c8b9fa-367e-4056-b339-4ecc6c3ff8ff"/>
    <xsd:import namespace="7b70a978-4add-40a1-9fb8-0df12ed3c42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element ref="ns2:MediaServiceOCR"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c8b9fa-367e-4056-b339-4ecc6c3ff8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d6c40f8d-8524-4845-a2fc-30090feebe3d" ma:termSetId="09814cd3-568e-fe90-9814-8d621ff8fb84" ma:anchorId="fba54fb3-c3e1-fe81-a776-ca4b69148c4d" ma:open="true" ma:isKeyword="false">
      <xsd:complexType>
        <xsd:sequence>
          <xsd:element ref="pc:Terms" minOccurs="0" maxOccurs="1"/>
        </xsd:sequence>
      </xsd:complexType>
    </xsd:element>
    <xsd:element name="MediaServiceLocation" ma:index="18"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b70a978-4add-40a1-9fb8-0df12ed3c428"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adbc63d2-0d9c-48d0-9a60-2087520337f9}" ma:internalName="TaxCatchAll" ma:showField="CatchAllData" ma:web="7b70a978-4add-40a1-9fb8-0df12ed3c428">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1c8b9fa-367e-4056-b339-4ecc6c3ff8ff">
      <Terms xmlns="http://schemas.microsoft.com/office/infopath/2007/PartnerControls"/>
    </lcf76f155ced4ddcb4097134ff3c332f>
    <TaxCatchAll xmlns="7b70a978-4add-40a1-9fb8-0df12ed3c428" xsi:nil="true"/>
  </documentManagement>
</p:properties>
</file>

<file path=customXml/itemProps1.xml><?xml version="1.0" encoding="utf-8"?>
<ds:datastoreItem xmlns:ds="http://schemas.openxmlformats.org/officeDocument/2006/customXml" ds:itemID="{A960145E-9392-4119-A20D-5FC8430385C4}"/>
</file>

<file path=customXml/itemProps2.xml><?xml version="1.0" encoding="utf-8"?>
<ds:datastoreItem xmlns:ds="http://schemas.openxmlformats.org/officeDocument/2006/customXml" ds:itemID="{70BA7560-D084-40BF-8D1B-9452EEE5A0B8}"/>
</file>

<file path=customXml/itemProps3.xml><?xml version="1.0" encoding="utf-8"?>
<ds:datastoreItem xmlns:ds="http://schemas.openxmlformats.org/officeDocument/2006/customXml" ds:itemID="{534B8D0B-AF93-4C55-AE5B-B707F05FDCCD}"/>
</file>

<file path=docProps/app.xml><?xml version="1.0" encoding="utf-8"?>
<Properties xmlns="http://schemas.openxmlformats.org/officeDocument/2006/extended-properties" xmlns:vt="http://schemas.openxmlformats.org/officeDocument/2006/docPropsVTypes">
  <Template/>
  <TotalTime>23</TotalTime>
  <Words>2226</Words>
  <Application>Microsoft Office PowerPoint</Application>
  <PresentationFormat>On-screen Show (16:9)</PresentationFormat>
  <Paragraphs>208</Paragraphs>
  <Slides>21</Slides>
  <Notes>5</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21</vt:i4>
      </vt:variant>
    </vt:vector>
  </HeadingPairs>
  <TitlesOfParts>
    <vt:vector size="31" baseType="lpstr">
      <vt:lpstr>.AppleSystemUIFont</vt:lpstr>
      <vt:lpstr>Arial</vt:lpstr>
      <vt:lpstr>Calibri</vt:lpstr>
      <vt:lpstr>Cambria</vt:lpstr>
      <vt:lpstr>Core Mellow</vt:lpstr>
      <vt:lpstr>Open Sans</vt:lpstr>
      <vt:lpstr>Open Sans Semibold</vt:lpstr>
      <vt:lpstr>Playfair Display</vt:lpstr>
      <vt:lpstr>1_Office Theme</vt:lpstr>
      <vt:lpstr>2_Office Theme</vt:lpstr>
      <vt:lpstr>PowerPoint Presentation</vt:lpstr>
      <vt:lpstr>Contents</vt:lpstr>
      <vt:lpstr>PowerPoint Presentation</vt:lpstr>
      <vt:lpstr>Demographics</vt:lpstr>
      <vt:lpstr>Demographics</vt:lpstr>
      <vt:lpstr>PowerPoint Presentation</vt:lpstr>
      <vt:lpstr>Physical activity levels during the second national lockdown</vt:lpstr>
      <vt:lpstr>Physical activity during the second lockdown compared with summer 2020</vt:lpstr>
      <vt:lpstr>Impact of COVID-19/lockdown restrictions on physical activity levels</vt:lpstr>
      <vt:lpstr>Why residents did less physical activity during the second lockdown </vt:lpstr>
      <vt:lpstr>Impact on residents of doing less physical activity</vt:lpstr>
      <vt:lpstr>Why residents did more physical activity during the second lockdown </vt:lpstr>
      <vt:lpstr>Impact on residents doing more physical activity during the second lockdown </vt:lpstr>
      <vt:lpstr>PowerPoint Presentation</vt:lpstr>
      <vt:lpstr>Types of physical activity undertaken during second lockdown (for any intensity or duration)</vt:lpstr>
      <vt:lpstr>Places used to do physical activity during the second lockdown</vt:lpstr>
      <vt:lpstr>PowerPoint Presentation</vt:lpstr>
      <vt:lpstr>Attitudes towards physical activity </vt:lpstr>
      <vt:lpstr>Influencing factors on physical activity during the second lockdown </vt:lpstr>
      <vt:lpstr>Physical activity intentions in the next 3 months</vt:lpstr>
      <vt:lpstr>So what does this mean?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Hitesh Patel</dc:creator>
  <cp:lastModifiedBy>Bridger, Jodie</cp:lastModifiedBy>
  <cp:revision>1176</cp:revision>
  <cp:lastPrinted>2020-03-11T13:40:28Z</cp:lastPrinted>
  <dcterms:created xsi:type="dcterms:W3CDTF">2016-07-29T12:22:32Z</dcterms:created>
  <dcterms:modified xsi:type="dcterms:W3CDTF">2021-03-01T14:21:46Z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0x01010048935D3E380A824487F9FD825E8C0EF6</vt:lpwstr>
  </property>
</Properties>
</file>