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59.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31.xml" ContentType="application/vnd.openxmlformats-officedocument.presentationml.slide+xml"/>
  <Override PartName="/ppt/slides/slide28.xml" ContentType="application/vnd.openxmlformats-officedocument.presentationml.slide+xml"/>
  <Override PartName="/ppt/slides/slide33.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3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58.xml" ContentType="application/vnd.openxmlformats-officedocument.presentationml.slide+xml"/>
  <Override PartName="/ppt/slides/slide49.xml" ContentType="application/vnd.openxmlformats-officedocument.presentationml.slide+xml"/>
  <Override PartName="/ppt/slides/slide52.xml" ContentType="application/vnd.openxmlformats-officedocument.presentationml.slide+xml"/>
  <Override PartName="/ppt/slides/slide47.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48.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9.xml" ContentType="application/vnd.openxmlformats-officedocument.presentationml.slide+xml"/>
  <Override PartName="/ppt/slides/slide36.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0.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2.xml" ContentType="application/vnd.openxmlformats-officedocument.presentationml.slide+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9.xml" ContentType="application/vnd.openxmlformats-officedocument.presentationml.notesSlide+xml"/>
  <Override PartName="/ppt/notesSlides/notesSlide18.xml" ContentType="application/vnd.openxmlformats-officedocument.presentationml.notesSlide+xml"/>
  <Override PartName="/ppt/notesSlides/notesSlide44.xml" ContentType="application/vnd.openxmlformats-officedocument.presentationml.notesSlide+xml"/>
  <Override PartName="/ppt/notesSlides/notesSlide43.xml" ContentType="application/vnd.openxmlformats-officedocument.presentationml.notesSlide+xml"/>
  <Override PartName="/ppt/slideLayouts/slideLayout16.xml" ContentType="application/vnd.openxmlformats-officedocument.presentationml.slideLayou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6.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7.xml" ContentType="application/vnd.openxmlformats-officedocument.presentationml.notesSlide+xml"/>
  <Override PartName="/ppt/notesSlides/notesSlide21.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55.xml" ContentType="application/vnd.openxmlformats-officedocument.presentationml.notesSlide+xml"/>
  <Override PartName="/ppt/slideLayouts/slideLayout3.xml" ContentType="application/vnd.openxmlformats-officedocument.presentationml.slideLayout+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slideLayouts/slideLayout4.xml" ContentType="application/vnd.openxmlformats-officedocument.presentationml.slideLayout+xml"/>
  <Override PartName="/ppt/notesSlides/notesSlide17.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62.xml" ContentType="application/vnd.openxmlformats-officedocument.presentationml.notesSlide+xml"/>
  <Override PartName="/ppt/notesSlides/notesSlide61.xml" ContentType="application/vnd.openxmlformats-officedocument.presentationml.notesSlide+xml"/>
  <Override PartName="/ppt/notesSlides/notesSlide60.xml" ContentType="application/vnd.openxmlformats-officedocument.presentationml.notesSlide+xml"/>
  <Override PartName="/ppt/notesSlides/notesSlide1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6.xml" ContentType="application/vnd.openxmlformats-officedocument.presentationml.notesSlide+xml"/>
  <Override PartName="/ppt/notesSlides/notesSlide51.xml" ContentType="application/vnd.openxmlformats-officedocument.presentationml.notesSlide+xml"/>
  <Override PartName="/ppt/notesSlides/notesSlide50.xml" ContentType="application/vnd.openxmlformats-officedocument.presentationml.notesSlide+xml"/>
  <Override PartName="/ppt/notesSlides/notesSlide49.xml" ContentType="application/vnd.openxmlformats-officedocument.presentationml.notesSlide+xml"/>
  <Override PartName="/ppt/notesSlides/notesSlide48.xml" ContentType="application/vnd.openxmlformats-officedocument.presentationml.notesSlide+xml"/>
  <Override PartName="/ppt/notesSlides/notesSlide47.xml" ContentType="application/vnd.openxmlformats-officedocument.presentationml.notesSlide+xml"/>
  <Override PartName="/ppt/notesSlides/notesSlide46.xml" ContentType="application/vnd.openxmlformats-officedocument.presentationml.notesSlide+xml"/>
  <Override PartName="/ppt/slideLayouts/slideLayout13.xml" ContentType="application/vnd.openxmlformats-officedocument.presentationml.slideLayout+xml"/>
  <Override PartName="/ppt/notesSlides/notesSlide52.xml" ContentType="application/vnd.openxmlformats-officedocument.presentationml.notesSlide+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54.xml" ContentType="application/vnd.openxmlformats-officedocument.presentationml.notes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53.xml" ContentType="application/vnd.openxmlformats-officedocument.presentationml.notesSlide+xml"/>
  <Override PartName="/ppt/notesMasters/notesMaster1.xml" ContentType="application/vnd.openxmlformats-officedocument.presentationml.notesMaster+xml"/>
  <Override PartName="/ppt/theme/themeOverride2.xml" ContentType="application/vnd.openxmlformats-officedocument.themeOverride+xml"/>
  <Override PartName="/ppt/charts/chart3.xml" ContentType="application/vnd.openxmlformats-officedocument.drawingml.chart+xml"/>
  <Override PartName="/ppt/charts/chart2.xml" ContentType="application/vnd.openxmlformats-officedocument.drawingml.chart+xml"/>
  <Override PartName="/ppt/theme/themeOverride3.xml" ContentType="application/vnd.openxmlformats-officedocument.themeOverride+xml"/>
  <Override PartName="/ppt/charts/chart1.xml" ContentType="application/vnd.openxmlformats-officedocument.drawingml.chart+xml"/>
  <Override PartName="/ppt/theme/theme1.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charts/style2.xml" ContentType="application/vnd.ms-office.chartstyle+xml"/>
  <Override PartName="/ppt/charts/chart4.xml" ContentType="application/vnd.openxmlformats-officedocument.drawingml.chart+xml"/>
  <Override PartName="/ppt/charts/style6.xml" ContentType="application/vnd.ms-office.chartstyle+xml"/>
  <Override PartName="/ppt/charts/chart12.xml" ContentType="application/vnd.openxmlformats-officedocument.drawingml.chart+xml"/>
  <Override PartName="/ppt/theme/themeOverride11.xml" ContentType="application/vnd.openxmlformats-officedocument.themeOverride+xml"/>
  <Override PartName="/ppt/charts/chart11.xml" ContentType="application/vnd.openxmlformats-officedocument.drawingml.chart+xml"/>
  <Override PartName="/ppt/theme/themeOverride10.xml" ContentType="application/vnd.openxmlformats-officedocument.themeOverride+xml"/>
  <Override PartName="/ppt/charts/chart10.xml" ContentType="application/vnd.openxmlformats-officedocument.drawingml.chart+xml"/>
  <Override PartName="/ppt/theme/themeOverride9.xml" ContentType="application/vnd.openxmlformats-officedocument.themeOverride+xml"/>
  <Override PartName="/ppt/charts/style5.xml" ContentType="application/vnd.ms-office.chartstyle+xml"/>
  <Override PartName="/ppt/charts/colors6.xml" ContentType="application/vnd.ms-office.chartcolorstyle+xml"/>
  <Override PartName="/ppt/theme/themeOverride12.xml" ContentType="application/vnd.openxmlformats-officedocument.themeOverride+xml"/>
  <Override PartName="/ppt/charts/chart13.xml" ContentType="application/vnd.openxmlformats-officedocument.drawingml.chart+xml"/>
  <Override PartName="/ppt/handoutMasters/handoutMaster1.xml" ContentType="application/vnd.openxmlformats-officedocument.presentationml.handoutMaster+xml"/>
  <Override PartName="/ppt/theme/themeOverride14.xml" ContentType="application/vnd.openxmlformats-officedocument.themeOverride+xml"/>
  <Override PartName="/ppt/charts/colors8.xml" ContentType="application/vnd.ms-office.chartcolorstyle+xml"/>
  <Override PartName="/ppt/charts/style8.xml" ContentType="application/vnd.ms-office.chartstyle+xml"/>
  <Override PartName="/ppt/charts/chart14.xml" ContentType="application/vnd.openxmlformats-officedocument.drawingml.chart+xml"/>
  <Override PartName="/ppt/theme/themeOverride13.xml" ContentType="application/vnd.openxmlformats-officedocument.themeOverride+xml"/>
  <Override PartName="/ppt/charts/colors7.xml" ContentType="application/vnd.ms-office.chartcolorstyle+xml"/>
  <Override PartName="/ppt/charts/style7.xml" ContentType="application/vnd.ms-office.chartstyle+xml"/>
  <Override PartName="/ppt/charts/chart9.xml" ContentType="application/vnd.openxmlformats-officedocument.drawingml.chart+xml"/>
  <Override PartName="/ppt/charts/colors5.xml" ContentType="application/vnd.ms-office.chartcolorstyle+xml"/>
  <Override PartName="/ppt/charts/colors4.xml" ContentType="application/vnd.ms-office.chartcolorstyle+xml"/>
  <Override PartName="/ppt/theme/themeOverride8.xml" ContentType="application/vnd.openxmlformats-officedocument.themeOverride+xml"/>
  <Override PartName="/ppt/charts/colors1.xml" ContentType="application/vnd.ms-office.chartcolorstyle+xml"/>
  <Override PartName="/ppt/charts/style1.xml" ContentType="application/vnd.ms-office.chartstyle+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theme/themeOverride5.xml" ContentType="application/vnd.openxmlformats-officedocument.themeOverride+xml"/>
  <Override PartName="/ppt/theme/themeOverride6.xml" ContentType="application/vnd.openxmlformats-officedocument.themeOverride+xml"/>
  <Override PartName="/ppt/charts/style4.xml" ContentType="application/vnd.ms-office.chartstyle+xml"/>
  <Override PartName="/ppt/charts/colors2.xml" ContentType="application/vnd.ms-office.chartcolorstyle+xml"/>
  <Override PartName="/ppt/theme/themeOverride7.xml" ContentType="application/vnd.openxmlformats-officedocument.themeOverride+xml"/>
  <Override PartName="/ppt/charts/colors3.xml" ContentType="application/vnd.ms-office.chartcolorstyle+xml"/>
  <Override PartName="/ppt/charts/chart8.xml" ContentType="application/vnd.openxmlformats-officedocument.drawingml.chart+xml"/>
  <Override PartName="/ppt/charts/chart7.xml" ContentType="application/vnd.openxmlformats-officedocument.drawingml.chart+xml"/>
  <Override PartName="/ppt/charts/style3.xml" ContentType="application/vnd.ms-office.chartstyl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Lst>
  <p:notesMasterIdLst>
    <p:notesMasterId r:id="rId65"/>
  </p:notesMasterIdLst>
  <p:handoutMasterIdLst>
    <p:handoutMasterId r:id="rId66"/>
  </p:handoutMasterIdLst>
  <p:sldIdLst>
    <p:sldId id="412" r:id="rId2"/>
    <p:sldId id="586" r:id="rId3"/>
    <p:sldId id="448" r:id="rId4"/>
    <p:sldId id="532" r:id="rId5"/>
    <p:sldId id="533" r:id="rId6"/>
    <p:sldId id="507" r:id="rId7"/>
    <p:sldId id="534" r:id="rId8"/>
    <p:sldId id="518" r:id="rId9"/>
    <p:sldId id="535" r:id="rId10"/>
    <p:sldId id="514" r:id="rId11"/>
    <p:sldId id="536" r:id="rId12"/>
    <p:sldId id="537" r:id="rId13"/>
    <p:sldId id="515" r:id="rId14"/>
    <p:sldId id="538" r:id="rId15"/>
    <p:sldId id="539" r:id="rId16"/>
    <p:sldId id="531" r:id="rId17"/>
    <p:sldId id="540" r:id="rId18"/>
    <p:sldId id="541" r:id="rId19"/>
    <p:sldId id="542" r:id="rId20"/>
    <p:sldId id="543" r:id="rId21"/>
    <p:sldId id="582" r:id="rId22"/>
    <p:sldId id="544" r:id="rId23"/>
    <p:sldId id="545" r:id="rId24"/>
    <p:sldId id="546" r:id="rId25"/>
    <p:sldId id="517" r:id="rId26"/>
    <p:sldId id="552" r:id="rId27"/>
    <p:sldId id="553" r:id="rId28"/>
    <p:sldId id="549" r:id="rId29"/>
    <p:sldId id="548" r:id="rId30"/>
    <p:sldId id="555" r:id="rId31"/>
    <p:sldId id="547" r:id="rId32"/>
    <p:sldId id="551" r:id="rId33"/>
    <p:sldId id="550" r:id="rId34"/>
    <p:sldId id="557" r:id="rId35"/>
    <p:sldId id="558" r:id="rId36"/>
    <p:sldId id="561" r:id="rId37"/>
    <p:sldId id="554" r:id="rId38"/>
    <p:sldId id="529" r:id="rId39"/>
    <p:sldId id="556" r:id="rId40"/>
    <p:sldId id="559" r:id="rId41"/>
    <p:sldId id="563" r:id="rId42"/>
    <p:sldId id="564" r:id="rId43"/>
    <p:sldId id="528" r:id="rId44"/>
    <p:sldId id="562" r:id="rId45"/>
    <p:sldId id="530" r:id="rId46"/>
    <p:sldId id="565" r:id="rId47"/>
    <p:sldId id="572" r:id="rId48"/>
    <p:sldId id="573" r:id="rId49"/>
    <p:sldId id="574" r:id="rId50"/>
    <p:sldId id="509" r:id="rId51"/>
    <p:sldId id="575" r:id="rId52"/>
    <p:sldId id="576" r:id="rId53"/>
    <p:sldId id="577" r:id="rId54"/>
    <p:sldId id="571" r:id="rId55"/>
    <p:sldId id="578" r:id="rId56"/>
    <p:sldId id="579" r:id="rId57"/>
    <p:sldId id="581" r:id="rId58"/>
    <p:sldId id="580" r:id="rId59"/>
    <p:sldId id="512" r:id="rId60"/>
    <p:sldId id="516" r:id="rId61"/>
    <p:sldId id="584" r:id="rId62"/>
    <p:sldId id="583" r:id="rId63"/>
    <p:sldId id="585" r:id="rId64"/>
  </p:sldIdLst>
  <p:sldSz cx="9144000" cy="5143500" type="screen16x9"/>
  <p:notesSz cx="6797675" cy="9926638"/>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ophie Spong" initials="SS" lastIdx="8" clrIdx="6">
    <p:extLst>
      <p:ext uri="{19B8F6BF-5375-455C-9EA6-DF929625EA0E}">
        <p15:presenceInfo xmlns:p15="http://schemas.microsoft.com/office/powerpoint/2012/main" userId="S-1-5-21-1207424383-2107809566-1107051310-3675" providerId="AD"/>
      </p:ext>
    </p:extLst>
  </p:cmAuthor>
  <p:cmAuthor id="1" name="Abigail Diamond" initials="AD" lastIdx="4" clrIdx="0">
    <p:extLst/>
  </p:cmAuthor>
  <p:cmAuthor id="8" name="Rachael Archer" initials="RA" lastIdx="10" clrIdx="7">
    <p:extLst>
      <p:ext uri="{19B8F6BF-5375-455C-9EA6-DF929625EA0E}">
        <p15:presenceInfo xmlns:p15="http://schemas.microsoft.com/office/powerpoint/2012/main" userId="S-1-5-21-1207424383-2107809566-1107051310-4778" providerId="AD"/>
      </p:ext>
    </p:extLst>
  </p:cmAuthor>
  <p:cmAuthor id="2" name="pantelis solomon" initials="ps" lastIdx="1" clrIdx="1">
    <p:extLst/>
  </p:cmAuthor>
  <p:cmAuthor id="3" name="pantelis solomon" initials="ps [2]" lastIdx="1" clrIdx="2">
    <p:extLst/>
  </p:cmAuthor>
  <p:cmAuthor id="4" name="pantelis solomon" initials="ps [3]" lastIdx="1" clrIdx="3">
    <p:extLst/>
  </p:cmAuthor>
  <p:cmAuthor id="5" name="pantelis solomon" initials="ps [4]" lastIdx="1" clrIdx="4">
    <p:extLst/>
  </p:cmAuthor>
  <p:cmAuthor id="6" name="Rebecca Steer" initials="RS" lastIdx="2" clrIdx="5">
    <p:extLst>
      <p:ext uri="{19B8F6BF-5375-455C-9EA6-DF929625EA0E}">
        <p15:presenceInfo xmlns:p15="http://schemas.microsoft.com/office/powerpoint/2012/main" userId="S-1-5-21-1207424383-2107809566-1107051310-51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93C8"/>
    <a:srgbClr val="00405B"/>
    <a:srgbClr val="1B3F59"/>
    <a:srgbClr val="F4F4F4"/>
    <a:srgbClr val="3D3D3D"/>
    <a:srgbClr val="004712"/>
    <a:srgbClr val="649D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905" autoAdjust="0"/>
  </p:normalViewPr>
  <p:slideViewPr>
    <p:cSldViewPr snapToGrid="0" snapToObjects="1" showGuides="1">
      <p:cViewPr varScale="1">
        <p:scale>
          <a:sx n="124" d="100"/>
          <a:sy n="124" d="100"/>
        </p:scale>
        <p:origin x="649" y="94"/>
      </p:cViewPr>
      <p:guideLst>
        <p:guide orient="horz" pos="1620"/>
        <p:guide pos="2880"/>
      </p:guideLst>
    </p:cSldViewPr>
  </p:slideViewPr>
  <p:outlineViewPr>
    <p:cViewPr>
      <p:scale>
        <a:sx n="33" d="100"/>
        <a:sy n="33" d="100"/>
      </p:scale>
      <p:origin x="0" y="-5094"/>
    </p:cViewPr>
  </p:outlineViewPr>
  <p:notesTextViewPr>
    <p:cViewPr>
      <p:scale>
        <a:sx n="3" d="2"/>
        <a:sy n="3" d="2"/>
      </p:scale>
      <p:origin x="0" y="0"/>
    </p:cViewPr>
  </p:notesTextViewPr>
  <p:sorterViewPr>
    <p:cViewPr>
      <p:scale>
        <a:sx n="100" d="100"/>
        <a:sy n="100" d="100"/>
      </p:scale>
      <p:origin x="0" y="-2256"/>
    </p:cViewPr>
  </p:sorterViewPr>
  <p:notesViewPr>
    <p:cSldViewPr snapToGrid="0" snapToObjects="1">
      <p:cViewPr varScale="1">
        <p:scale>
          <a:sx n="52" d="100"/>
          <a:sy n="52" d="100"/>
        </p:scale>
        <p:origin x="2958" y="96"/>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74" Type="http://schemas.openxmlformats.org/officeDocument/2006/relationships/customXml" Target="../customXml/item3.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73"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FE-DC\Projects\Research%20&amp;%20Evaluation\Doncaster%20-%20LDP%20evaluation\5.%20Fieldwork\5.%20Residents%20Panel\Surveys\Survey%201\Survey%201%20analysis.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CFE-DC\Projects\Research%20&amp;%20Evaluation\Doncaster%20-%20LDP%20evaluation\5.%20Fieldwork\5.%20Residents%20Panel\Surveys\Poll%201\Poll%20results.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CFE-DC\Projects\Research%20&amp;%20Evaluation\Doncaster%20-%20LDP%20evaluation\5.%20Fieldwork\5.%20Residents%20Panel\Surveys\Poll%201\Poll%20results.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FE-DC\Projects\Research%20&amp;%20Evaluation\Doncaster%20-%20LDP%20evaluation\5.%20Fieldwork\5.%20Residents%20Panel\Surveys\Poll%201\Poll%20results.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FE-DC\Projects\Research%20&amp;%20Evaluation\Doncaster%20-%20LDP%20evaluation\5.%20Fieldwork\5.%20Residents%20Panel\Surveys\Poll%201\Poll%20results.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FE-DC\Projects\Research%20&amp;%20Evaluation\Doncaster%20-%20LDP%20evaluation\5.%20Fieldwork\5.%20Residents%20Panel\Surveys\Poll%201\Poll%20results.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FE-DC\Projects\Research%20&amp;%20Evaluation\Doncaster%20-%20LDP%20evaluation\5.%20Fieldwork\5.%20Residents%20Panel\Surveys\Survey%201\Survey%201%20analysis.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FE-DC\Projects\Research%20&amp;%20Evaluation\Doncaster%20-%20LDP%20evaluation\5.%20Fieldwork\5.%20Residents%20Panel\Surveys\Survey%201\Survey%201%20analysis.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FE-DC\Projects\Research%20&amp;%20Evaluation\Doncaster%20-%20LDP%20evaluation\5.%20Fieldwork\5.%20Residents%20Panel\Surveys\Survey%201\Survey%201%20analysis.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FE-DC\Projects\Research%20&amp;%20Evaluation\Doncaster%20-%20LDP%20evaluation\5.%20Fieldwork\5.%20Residents%20Panel\Surveys\Survey%201\Survey%201%20analysis.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FE-DC\Projects\Research%20&amp;%20Evaluation\Doncaster%20-%20LDP%20evaluation\5.%20Fieldwork\5.%20Residents%20Panel\Surveys\Survey%201\Survey%201%20analysis.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FE-DC\Projects\Research%20&amp;%20Evaluation\Doncaster%20-%20LDP%20evaluation\5.%20Fieldwork\5.%20Residents%20Panel\Surveys\Survey%201\Survey%201%20analysis.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FE-DC\Projects\Research%20&amp;%20Evaluation\Doncaster%20-%20LDP%20evaluation\5.%20Fieldwork\5.%20Residents%20Panel\Surveys\Survey%201\Survey%201%20analysis.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FE-DC\Projects\Research%20&amp;%20Evaluation\Doncaster%20-%20LDP%20evaluation\5.%20Fieldwork\5.%20Residents%20Panel\Surveys\Survey%201\Survey%201%20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4776065671216925"/>
          <c:y val="0"/>
          <c:w val="0.50144225721784752"/>
          <c:h val="1"/>
        </c:manualLayout>
      </c:layout>
      <c:barChart>
        <c:barDir val="bar"/>
        <c:grouping val="clustered"/>
        <c:varyColors val="0"/>
        <c:ser>
          <c:idx val="0"/>
          <c:order val="0"/>
          <c:spPr>
            <a:solidFill>
              <a:srgbClr val="1F4E79"/>
            </a:solidFill>
          </c:spPr>
          <c:invertIfNegative val="0"/>
          <c:dPt>
            <c:idx val="0"/>
            <c:invertIfNegative val="0"/>
            <c:bubble3D val="0"/>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'Q1'!$B$8:$B$20</c:f>
              <c:strCache>
                <c:ptCount val="13"/>
                <c:pt idx="0">
                  <c:v>Going to a gym/leisure centre</c:v>
                </c:pt>
                <c:pt idx="1">
                  <c:v>Walking for fun/leisure</c:v>
                </c:pt>
                <c:pt idx="2">
                  <c:v>Cycling for fun/leisure or sport</c:v>
                </c:pt>
                <c:pt idx="3">
                  <c:v>Doing fitness/exercise sessions at home</c:v>
                </c:pt>
                <c:pt idx="4">
                  <c:v>Playing sport as part of a club or organisation</c:v>
                </c:pt>
                <c:pt idx="5">
                  <c:v>Dancing as part of a class/lesson or informally with friends/family/on my own</c:v>
                </c:pt>
                <c:pt idx="6">
                  <c:v>Cycling for travel</c:v>
                </c:pt>
                <c:pt idx="7">
                  <c:v>Walking for travel</c:v>
                </c:pt>
                <c:pt idx="8">
                  <c:v>Being active as part of your job</c:v>
                </c:pt>
                <c:pt idx="9">
                  <c:v>Moving about while playing with family and friends</c:v>
                </c:pt>
                <c:pt idx="10">
                  <c:v>Doing housework</c:v>
                </c:pt>
                <c:pt idx="11">
                  <c:v>Gardening</c:v>
                </c:pt>
                <c:pt idx="12">
                  <c:v>DIY</c:v>
                </c:pt>
              </c:strCache>
            </c:strRef>
          </c:cat>
          <c:val>
            <c:numRef>
              <c:f>'Q1'!$C$8:$C$20</c:f>
              <c:numCache>
                <c:formatCode>0%</c:formatCode>
                <c:ptCount val="13"/>
                <c:pt idx="0">
                  <c:v>0.79166666666666619</c:v>
                </c:pt>
                <c:pt idx="1">
                  <c:v>0.77777777777777779</c:v>
                </c:pt>
                <c:pt idx="2">
                  <c:v>0.75925925925925919</c:v>
                </c:pt>
                <c:pt idx="3">
                  <c:v>0.75925925925925886</c:v>
                </c:pt>
                <c:pt idx="4">
                  <c:v>0.74537037037037035</c:v>
                </c:pt>
                <c:pt idx="5">
                  <c:v>0.68981481481481455</c:v>
                </c:pt>
                <c:pt idx="6">
                  <c:v>0.68518518518518567</c:v>
                </c:pt>
                <c:pt idx="7">
                  <c:v>0.66666666666666696</c:v>
                </c:pt>
                <c:pt idx="8">
                  <c:v>0.6527777777777779</c:v>
                </c:pt>
                <c:pt idx="9">
                  <c:v>0.61111111111111127</c:v>
                </c:pt>
                <c:pt idx="10">
                  <c:v>0.58333333333333348</c:v>
                </c:pt>
                <c:pt idx="11">
                  <c:v>0.5694444444444442</c:v>
                </c:pt>
                <c:pt idx="12">
                  <c:v>0.4074074074074075</c:v>
                </c:pt>
              </c:numCache>
            </c:numRef>
          </c:val>
        </c:ser>
        <c:dLbls>
          <c:showLegendKey val="0"/>
          <c:showVal val="0"/>
          <c:showCatName val="0"/>
          <c:showSerName val="0"/>
          <c:showPercent val="0"/>
          <c:showBubbleSize val="0"/>
        </c:dLbls>
        <c:gapWidth val="50"/>
        <c:axId val="306316112"/>
        <c:axId val="306316504"/>
      </c:barChart>
      <c:catAx>
        <c:axId val="306316112"/>
        <c:scaling>
          <c:orientation val="maxMin"/>
        </c:scaling>
        <c:delete val="0"/>
        <c:axPos val="l"/>
        <c:numFmt formatCode="General" sourceLinked="1"/>
        <c:majorTickMark val="out"/>
        <c:minorTickMark val="none"/>
        <c:tickLblPos val="nextTo"/>
        <c:txPr>
          <a:bodyPr/>
          <a:lstStyle/>
          <a:p>
            <a:pPr>
              <a:defRPr sz="1000"/>
            </a:pPr>
            <a:endParaRPr lang="en-US"/>
          </a:p>
        </c:txPr>
        <c:crossAx val="306316504"/>
        <c:crosses val="autoZero"/>
        <c:auto val="1"/>
        <c:lblAlgn val="ctr"/>
        <c:lblOffset val="100"/>
        <c:noMultiLvlLbl val="0"/>
      </c:catAx>
      <c:valAx>
        <c:axId val="306316504"/>
        <c:scaling>
          <c:orientation val="minMax"/>
          <c:min val="0"/>
        </c:scaling>
        <c:delete val="1"/>
        <c:axPos val="t"/>
        <c:numFmt formatCode="0%" sourceLinked="1"/>
        <c:majorTickMark val="out"/>
        <c:minorTickMark val="none"/>
        <c:tickLblPos val="none"/>
        <c:crossAx val="306316112"/>
        <c:crosses val="autoZero"/>
        <c:crossBetween val="between"/>
      </c:valAx>
    </c:plotArea>
    <c:plotVisOnly val="1"/>
    <c:dispBlanksAs val="gap"/>
    <c:showDLblsOverMax val="0"/>
  </c:chart>
  <c:spPr>
    <a:ln>
      <a:noFill/>
    </a:ln>
  </c:spPr>
  <c:txPr>
    <a:bodyPr/>
    <a:lstStyle/>
    <a:p>
      <a:pPr>
        <a:defRPr sz="900">
          <a:latin typeface="Arial" pitchFamily="34" charset="0"/>
          <a:cs typeface="Arial" pitchFamily="34" charset="0"/>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4776076063714881"/>
          <c:y val="0"/>
          <c:w val="0.4811798338108535"/>
          <c:h val="1"/>
        </c:manualLayout>
      </c:layout>
      <c:barChart>
        <c:barDir val="bar"/>
        <c:grouping val="clustered"/>
        <c:varyColors val="0"/>
        <c:ser>
          <c:idx val="0"/>
          <c:order val="0"/>
          <c:spPr>
            <a:solidFill>
              <a:srgbClr val="00405B"/>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'Poll results'!$H$3:$H$5</c:f>
              <c:strCache>
                <c:ptCount val="3"/>
                <c:pt idx="0">
                  <c:v>Yes</c:v>
                </c:pt>
                <c:pt idx="1">
                  <c:v>No</c:v>
                </c:pt>
                <c:pt idx="2">
                  <c:v>Don't know</c:v>
                </c:pt>
              </c:strCache>
            </c:strRef>
          </c:cat>
          <c:val>
            <c:numRef>
              <c:f>'Poll results'!$I$3:$I$5</c:f>
              <c:numCache>
                <c:formatCode>0%</c:formatCode>
                <c:ptCount val="3"/>
                <c:pt idx="0">
                  <c:v>0.85204081632653061</c:v>
                </c:pt>
                <c:pt idx="1">
                  <c:v>0.10714285714285714</c:v>
                </c:pt>
                <c:pt idx="2">
                  <c:v>4.0816326530612249E-2</c:v>
                </c:pt>
              </c:numCache>
            </c:numRef>
          </c:val>
        </c:ser>
        <c:dLbls>
          <c:showLegendKey val="0"/>
          <c:showVal val="0"/>
          <c:showCatName val="0"/>
          <c:showSerName val="0"/>
          <c:showPercent val="0"/>
          <c:showBubbleSize val="0"/>
        </c:dLbls>
        <c:gapWidth val="50"/>
        <c:axId val="307503000"/>
        <c:axId val="307508880"/>
      </c:barChart>
      <c:catAx>
        <c:axId val="307503000"/>
        <c:scaling>
          <c:orientation val="maxMin"/>
        </c:scaling>
        <c:delete val="0"/>
        <c:axPos val="l"/>
        <c:numFmt formatCode="General" sourceLinked="1"/>
        <c:majorTickMark val="out"/>
        <c:minorTickMark val="none"/>
        <c:tickLblPos val="nextTo"/>
        <c:crossAx val="307508880"/>
        <c:crosses val="autoZero"/>
        <c:auto val="1"/>
        <c:lblAlgn val="ctr"/>
        <c:lblOffset val="100"/>
        <c:noMultiLvlLbl val="0"/>
      </c:catAx>
      <c:valAx>
        <c:axId val="307508880"/>
        <c:scaling>
          <c:orientation val="minMax"/>
          <c:min val="0"/>
        </c:scaling>
        <c:delete val="1"/>
        <c:axPos val="t"/>
        <c:numFmt formatCode="0%" sourceLinked="1"/>
        <c:majorTickMark val="out"/>
        <c:minorTickMark val="none"/>
        <c:tickLblPos val="none"/>
        <c:crossAx val="307503000"/>
        <c:crosses val="autoZero"/>
        <c:crossBetween val="between"/>
      </c:valAx>
    </c:plotArea>
    <c:plotVisOnly val="1"/>
    <c:dispBlanksAs val="gap"/>
    <c:showDLblsOverMax val="0"/>
  </c:chart>
  <c:spPr>
    <a:ln>
      <a:noFill/>
    </a:ln>
  </c:spPr>
  <c:txPr>
    <a:bodyPr/>
    <a:lstStyle/>
    <a:p>
      <a:pPr>
        <a:defRPr sz="900">
          <a:latin typeface="Arial" pitchFamily="34" charset="0"/>
          <a:cs typeface="Arial" pitchFamily="34" charset="0"/>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0723616172697336"/>
          <c:y val="0"/>
          <c:w val="0.50144225721784752"/>
          <c:h val="1"/>
        </c:manualLayout>
      </c:layout>
      <c:barChart>
        <c:barDir val="bar"/>
        <c:grouping val="clustered"/>
        <c:varyColors val="0"/>
        <c:ser>
          <c:idx val="0"/>
          <c:order val="0"/>
          <c:spPr>
            <a:solidFill>
              <a:srgbClr val="00405B"/>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'Poll results'!$H$10:$H$11</c:f>
              <c:strCache>
                <c:ptCount val="2"/>
                <c:pt idx="0">
                  <c:v>Yes</c:v>
                </c:pt>
                <c:pt idx="1">
                  <c:v>No</c:v>
                </c:pt>
              </c:strCache>
            </c:strRef>
          </c:cat>
          <c:val>
            <c:numRef>
              <c:f>'Poll results'!$I$10:$I$11</c:f>
              <c:numCache>
                <c:formatCode>0%</c:formatCode>
                <c:ptCount val="2"/>
                <c:pt idx="0">
                  <c:v>0.25149700598802394</c:v>
                </c:pt>
                <c:pt idx="1">
                  <c:v>0.74850299401197606</c:v>
                </c:pt>
              </c:numCache>
            </c:numRef>
          </c:val>
        </c:ser>
        <c:dLbls>
          <c:showLegendKey val="0"/>
          <c:showVal val="0"/>
          <c:showCatName val="0"/>
          <c:showSerName val="0"/>
          <c:showPercent val="0"/>
          <c:showBubbleSize val="0"/>
        </c:dLbls>
        <c:gapWidth val="50"/>
        <c:axId val="307503392"/>
        <c:axId val="307503784"/>
      </c:barChart>
      <c:catAx>
        <c:axId val="307503392"/>
        <c:scaling>
          <c:orientation val="maxMin"/>
        </c:scaling>
        <c:delete val="0"/>
        <c:axPos val="l"/>
        <c:numFmt formatCode="General" sourceLinked="1"/>
        <c:majorTickMark val="out"/>
        <c:minorTickMark val="none"/>
        <c:tickLblPos val="nextTo"/>
        <c:crossAx val="307503784"/>
        <c:crosses val="autoZero"/>
        <c:auto val="1"/>
        <c:lblAlgn val="ctr"/>
        <c:lblOffset val="100"/>
        <c:noMultiLvlLbl val="0"/>
      </c:catAx>
      <c:valAx>
        <c:axId val="307503784"/>
        <c:scaling>
          <c:orientation val="minMax"/>
          <c:min val="0"/>
        </c:scaling>
        <c:delete val="1"/>
        <c:axPos val="t"/>
        <c:numFmt formatCode="0%" sourceLinked="1"/>
        <c:majorTickMark val="out"/>
        <c:minorTickMark val="none"/>
        <c:tickLblPos val="none"/>
        <c:crossAx val="307503392"/>
        <c:crosses val="autoZero"/>
        <c:crossBetween val="between"/>
      </c:valAx>
    </c:plotArea>
    <c:plotVisOnly val="1"/>
    <c:dispBlanksAs val="gap"/>
    <c:showDLblsOverMax val="0"/>
  </c:chart>
  <c:spPr>
    <a:ln>
      <a:noFill/>
    </a:ln>
  </c:spPr>
  <c:txPr>
    <a:bodyPr/>
    <a:lstStyle/>
    <a:p>
      <a:pPr>
        <a:defRPr sz="900">
          <a:latin typeface="Arial" pitchFamily="34" charset="0"/>
          <a:cs typeface="Arial" pitchFamily="34" charset="0"/>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sz="1000" b="1"/>
              <a:t>I enjoy attending major sporting events in Doncaster</a:t>
            </a:r>
          </a:p>
        </c:rich>
      </c:tx>
      <c:layout>
        <c:manualLayout>
          <c:xMode val="edge"/>
          <c:yMode val="edge"/>
          <c:x val="0.10380579922027292"/>
          <c:y val="4.070512820512820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38570275590551178"/>
          <c:y val="0.26472950291559899"/>
          <c:w val="0.56985272674249055"/>
          <c:h val="0.67549868438108518"/>
        </c:manualLayout>
      </c:layout>
      <c:barChart>
        <c:barDir val="bar"/>
        <c:grouping val="percentStacked"/>
        <c:varyColors val="0"/>
        <c:ser>
          <c:idx val="0"/>
          <c:order val="0"/>
          <c:tx>
            <c:strRef>
              <c:f>'Poll results'!$N$82</c:f>
              <c:strCache>
                <c:ptCount val="1"/>
                <c:pt idx="0">
                  <c:v>0-2</c:v>
                </c:pt>
              </c:strCache>
            </c:strRef>
          </c:tx>
          <c:spPr>
            <a:solidFill>
              <a:srgbClr val="D1530D"/>
            </a:solidFill>
            <a:ln>
              <a:noFill/>
            </a:ln>
            <a:effectLst/>
          </c:spPr>
          <c:invertIfNegative val="0"/>
          <c:dLbls>
            <c:dLbl>
              <c:idx val="2"/>
              <c:layout>
                <c:manualLayout>
                  <c:x val="2.7777777777777779E-3"/>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'Poll results'!$M$83:$M$86</c:f>
              <c:strCache>
                <c:ptCount val="4"/>
                <c:pt idx="0">
                  <c:v>All aware</c:v>
                </c:pt>
                <c:pt idx="2">
                  <c:v>Attended a major sporting event</c:v>
                </c:pt>
                <c:pt idx="3">
                  <c:v>Not attended but aware</c:v>
                </c:pt>
              </c:strCache>
            </c:strRef>
          </c:cat>
          <c:val>
            <c:numRef>
              <c:f>'Poll results'!$N$83:$N$86</c:f>
              <c:numCache>
                <c:formatCode>General</c:formatCode>
                <c:ptCount val="4"/>
                <c:pt idx="0" formatCode="0%">
                  <c:v>0.12499999999999999</c:v>
                </c:pt>
                <c:pt idx="2" formatCode="0%">
                  <c:v>4.7619047619047616E-2</c:v>
                </c:pt>
                <c:pt idx="3" formatCode="0%">
                  <c:v>0.15686274509803921</c:v>
                </c:pt>
              </c:numCache>
            </c:numRef>
          </c:val>
        </c:ser>
        <c:ser>
          <c:idx val="1"/>
          <c:order val="1"/>
          <c:tx>
            <c:strRef>
              <c:f>'Poll results'!$O$82</c:f>
              <c:strCache>
                <c:ptCount val="1"/>
                <c:pt idx="0">
                  <c:v>3-4</c:v>
                </c:pt>
              </c:strCache>
            </c:strRef>
          </c:tx>
          <c:spPr>
            <a:solidFill>
              <a:srgbClr val="F37836"/>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'Poll results'!$M$83:$M$86</c:f>
              <c:strCache>
                <c:ptCount val="4"/>
                <c:pt idx="0">
                  <c:v>All aware</c:v>
                </c:pt>
                <c:pt idx="2">
                  <c:v>Attended a major sporting event</c:v>
                </c:pt>
                <c:pt idx="3">
                  <c:v>Not attended but aware</c:v>
                </c:pt>
              </c:strCache>
            </c:strRef>
          </c:cat>
          <c:val>
            <c:numRef>
              <c:f>'Poll results'!$O$83:$O$86</c:f>
              <c:numCache>
                <c:formatCode>General</c:formatCode>
                <c:ptCount val="4"/>
                <c:pt idx="0" formatCode="0%">
                  <c:v>0.1111111111111111</c:v>
                </c:pt>
                <c:pt idx="3" formatCode="0%">
                  <c:v>0.15686274509803921</c:v>
                </c:pt>
              </c:numCache>
            </c:numRef>
          </c:val>
        </c:ser>
        <c:ser>
          <c:idx val="2"/>
          <c:order val="2"/>
          <c:tx>
            <c:strRef>
              <c:f>'Poll results'!$P$82</c:f>
              <c:strCache>
                <c:ptCount val="1"/>
                <c:pt idx="0">
                  <c:v>5</c:v>
                </c:pt>
              </c:strCache>
            </c:strRef>
          </c:tx>
          <c:spPr>
            <a:solidFill>
              <a:srgbClr val="BFBFBF"/>
            </a:solidFill>
            <a:ln>
              <a:noFill/>
            </a:ln>
            <a:effectLst/>
          </c:spPr>
          <c:invertIfNegative val="0"/>
          <c:dLbls>
            <c:dLbl>
              <c:idx val="2"/>
              <c:layout>
                <c:manualLayout>
                  <c:x val="-5.0925337632079971E-17"/>
                  <c:y val="4.7831991087943424E-7"/>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'Poll results'!$M$83:$M$86</c:f>
              <c:strCache>
                <c:ptCount val="4"/>
                <c:pt idx="0">
                  <c:v>All aware</c:v>
                </c:pt>
                <c:pt idx="2">
                  <c:v>Attended a major sporting event</c:v>
                </c:pt>
                <c:pt idx="3">
                  <c:v>Not attended but aware</c:v>
                </c:pt>
              </c:strCache>
            </c:strRef>
          </c:cat>
          <c:val>
            <c:numRef>
              <c:f>'Poll results'!$P$83:$P$86</c:f>
              <c:numCache>
                <c:formatCode>General</c:formatCode>
                <c:ptCount val="4"/>
                <c:pt idx="0" formatCode="0%">
                  <c:v>0.24305555555555552</c:v>
                </c:pt>
                <c:pt idx="2" formatCode="0%">
                  <c:v>0.11904761904761903</c:v>
                </c:pt>
                <c:pt idx="3" formatCode="0%">
                  <c:v>0.29411764705882354</c:v>
                </c:pt>
              </c:numCache>
            </c:numRef>
          </c:val>
        </c:ser>
        <c:ser>
          <c:idx val="3"/>
          <c:order val="3"/>
          <c:tx>
            <c:strRef>
              <c:f>'Poll results'!$Q$82</c:f>
              <c:strCache>
                <c:ptCount val="1"/>
                <c:pt idx="0">
                  <c:v>6-7</c:v>
                </c:pt>
              </c:strCache>
            </c:strRef>
          </c:tx>
          <c:spPr>
            <a:solidFill>
              <a:srgbClr val="006B97"/>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'Poll results'!$M$83:$M$86</c:f>
              <c:strCache>
                <c:ptCount val="4"/>
                <c:pt idx="0">
                  <c:v>All aware</c:v>
                </c:pt>
                <c:pt idx="2">
                  <c:v>Attended a major sporting event</c:v>
                </c:pt>
                <c:pt idx="3">
                  <c:v>Not attended but aware</c:v>
                </c:pt>
              </c:strCache>
            </c:strRef>
          </c:cat>
          <c:val>
            <c:numRef>
              <c:f>'Poll results'!$Q$83:$Q$86</c:f>
              <c:numCache>
                <c:formatCode>General</c:formatCode>
                <c:ptCount val="4"/>
                <c:pt idx="0" formatCode="0%">
                  <c:v>0.2013888888888889</c:v>
                </c:pt>
                <c:pt idx="2" formatCode="0%">
                  <c:v>0.2857142857142857</c:v>
                </c:pt>
                <c:pt idx="3" formatCode="0%">
                  <c:v>0.16666666666666669</c:v>
                </c:pt>
              </c:numCache>
            </c:numRef>
          </c:val>
        </c:ser>
        <c:ser>
          <c:idx val="4"/>
          <c:order val="4"/>
          <c:tx>
            <c:strRef>
              <c:f>'Poll results'!$R$82</c:f>
              <c:strCache>
                <c:ptCount val="1"/>
                <c:pt idx="0">
                  <c:v>8-10</c:v>
                </c:pt>
              </c:strCache>
            </c:strRef>
          </c:tx>
          <c:spPr>
            <a:solidFill>
              <a:srgbClr val="00405B"/>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'Poll results'!$M$83:$M$86</c:f>
              <c:strCache>
                <c:ptCount val="4"/>
                <c:pt idx="0">
                  <c:v>All aware</c:v>
                </c:pt>
                <c:pt idx="2">
                  <c:v>Attended a major sporting event</c:v>
                </c:pt>
                <c:pt idx="3">
                  <c:v>Not attended but aware</c:v>
                </c:pt>
              </c:strCache>
            </c:strRef>
          </c:cat>
          <c:val>
            <c:numRef>
              <c:f>'Poll results'!$R$83:$R$86</c:f>
              <c:numCache>
                <c:formatCode>General</c:formatCode>
                <c:ptCount val="4"/>
                <c:pt idx="0" formatCode="0%">
                  <c:v>0.31944444444444442</c:v>
                </c:pt>
                <c:pt idx="2" formatCode="0%">
                  <c:v>0.54761904761904767</c:v>
                </c:pt>
                <c:pt idx="3" formatCode="0%">
                  <c:v>0.22549019607843138</c:v>
                </c:pt>
              </c:numCache>
            </c:numRef>
          </c:val>
        </c:ser>
        <c:dLbls>
          <c:dLblPos val="ctr"/>
          <c:showLegendKey val="0"/>
          <c:showVal val="1"/>
          <c:showCatName val="0"/>
          <c:showSerName val="0"/>
          <c:showPercent val="0"/>
          <c:showBubbleSize val="0"/>
        </c:dLbls>
        <c:gapWidth val="40"/>
        <c:overlap val="100"/>
        <c:axId val="307058376"/>
        <c:axId val="307061904"/>
      </c:barChart>
      <c:catAx>
        <c:axId val="3070583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GB"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07061904"/>
        <c:crosses val="autoZero"/>
        <c:auto val="1"/>
        <c:lblAlgn val="ctr"/>
        <c:lblOffset val="100"/>
        <c:noMultiLvlLbl val="0"/>
      </c:catAx>
      <c:valAx>
        <c:axId val="307061904"/>
        <c:scaling>
          <c:orientation val="minMax"/>
        </c:scaling>
        <c:delete val="1"/>
        <c:axPos val="b"/>
        <c:numFmt formatCode="0%" sourceLinked="1"/>
        <c:majorTickMark val="none"/>
        <c:minorTickMark val="none"/>
        <c:tickLblPos val="nextTo"/>
        <c:crossAx val="307058376"/>
        <c:crosses val="max"/>
        <c:crossBetween val="between"/>
      </c:valAx>
      <c:spPr>
        <a:noFill/>
        <a:ln>
          <a:noFill/>
        </a:ln>
        <a:effectLst/>
      </c:spPr>
    </c:plotArea>
    <c:legend>
      <c:legendPos val="r"/>
      <c:layout>
        <c:manualLayout>
          <c:xMode val="edge"/>
          <c:yMode val="edge"/>
          <c:x val="0.36996084864391954"/>
          <c:y val="0.92249399828091816"/>
          <c:w val="0.59181999125109364"/>
          <c:h val="7.287634330167971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sz="1000" b="1"/>
              <a:t>Inspired to take part in physical activity following a major sporting event in Doncaster</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38570275590551178"/>
          <c:y val="0.26472950291559899"/>
          <c:w val="0.56985272674249055"/>
          <c:h val="0.67549868438108518"/>
        </c:manualLayout>
      </c:layout>
      <c:barChart>
        <c:barDir val="bar"/>
        <c:grouping val="percentStacked"/>
        <c:varyColors val="0"/>
        <c:ser>
          <c:idx val="0"/>
          <c:order val="0"/>
          <c:tx>
            <c:strRef>
              <c:f>'Poll results'!$N$108</c:f>
              <c:strCache>
                <c:ptCount val="1"/>
                <c:pt idx="0">
                  <c:v>0-2</c:v>
                </c:pt>
              </c:strCache>
            </c:strRef>
          </c:tx>
          <c:spPr>
            <a:solidFill>
              <a:srgbClr val="D1530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'Poll results'!$M$109:$M$112</c:f>
              <c:strCache>
                <c:ptCount val="4"/>
                <c:pt idx="0">
                  <c:v>All aware</c:v>
                </c:pt>
                <c:pt idx="2">
                  <c:v>Attended a major sporting event</c:v>
                </c:pt>
                <c:pt idx="3">
                  <c:v>Not attended but aware</c:v>
                </c:pt>
              </c:strCache>
            </c:strRef>
          </c:cat>
          <c:val>
            <c:numRef>
              <c:f>'Poll results'!$N$109:$N$112</c:f>
              <c:numCache>
                <c:formatCode>General</c:formatCode>
                <c:ptCount val="4"/>
                <c:pt idx="0" formatCode="0%">
                  <c:v>0.3529411764705882</c:v>
                </c:pt>
                <c:pt idx="2" formatCode="0%">
                  <c:v>0.27500000000000002</c:v>
                </c:pt>
                <c:pt idx="3" formatCode="0%">
                  <c:v>0.38053097345132741</c:v>
                </c:pt>
              </c:numCache>
            </c:numRef>
          </c:val>
        </c:ser>
        <c:ser>
          <c:idx val="1"/>
          <c:order val="1"/>
          <c:tx>
            <c:strRef>
              <c:f>'Poll results'!$O$108</c:f>
              <c:strCache>
                <c:ptCount val="1"/>
                <c:pt idx="0">
                  <c:v>3-4</c:v>
                </c:pt>
              </c:strCache>
            </c:strRef>
          </c:tx>
          <c:spPr>
            <a:solidFill>
              <a:srgbClr val="F37836"/>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'Poll results'!$M$109:$M$112</c:f>
              <c:strCache>
                <c:ptCount val="4"/>
                <c:pt idx="0">
                  <c:v>All aware</c:v>
                </c:pt>
                <c:pt idx="2">
                  <c:v>Attended a major sporting event</c:v>
                </c:pt>
                <c:pt idx="3">
                  <c:v>Not attended but aware</c:v>
                </c:pt>
              </c:strCache>
            </c:strRef>
          </c:cat>
          <c:val>
            <c:numRef>
              <c:f>'Poll results'!$O$109:$O$112</c:f>
              <c:numCache>
                <c:formatCode>General</c:formatCode>
                <c:ptCount val="4"/>
                <c:pt idx="0" formatCode="0%">
                  <c:v>0.16339869281045749</c:v>
                </c:pt>
                <c:pt idx="2" formatCode="0%">
                  <c:v>0.17499999999999999</c:v>
                </c:pt>
                <c:pt idx="3" formatCode="0%">
                  <c:v>0.15929203539823009</c:v>
                </c:pt>
              </c:numCache>
            </c:numRef>
          </c:val>
        </c:ser>
        <c:ser>
          <c:idx val="2"/>
          <c:order val="2"/>
          <c:tx>
            <c:strRef>
              <c:f>'Poll results'!$P$108</c:f>
              <c:strCache>
                <c:ptCount val="1"/>
                <c:pt idx="0">
                  <c:v>5</c:v>
                </c:pt>
              </c:strCache>
            </c:strRef>
          </c:tx>
          <c:spPr>
            <a:solidFill>
              <a:srgbClr val="BFBFBF"/>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'Poll results'!$M$109:$M$112</c:f>
              <c:strCache>
                <c:ptCount val="4"/>
                <c:pt idx="0">
                  <c:v>All aware</c:v>
                </c:pt>
                <c:pt idx="2">
                  <c:v>Attended a major sporting event</c:v>
                </c:pt>
                <c:pt idx="3">
                  <c:v>Not attended but aware</c:v>
                </c:pt>
              </c:strCache>
            </c:strRef>
          </c:cat>
          <c:val>
            <c:numRef>
              <c:f>'Poll results'!$P$109:$P$112</c:f>
              <c:numCache>
                <c:formatCode>General</c:formatCode>
                <c:ptCount val="4"/>
                <c:pt idx="0" formatCode="0%">
                  <c:v>0.20261437908496732</c:v>
                </c:pt>
                <c:pt idx="2" formatCode="0%">
                  <c:v>7.4999999999999997E-2</c:v>
                </c:pt>
                <c:pt idx="3" formatCode="0%">
                  <c:v>0.24778761061946902</c:v>
                </c:pt>
              </c:numCache>
            </c:numRef>
          </c:val>
        </c:ser>
        <c:ser>
          <c:idx val="3"/>
          <c:order val="3"/>
          <c:tx>
            <c:strRef>
              <c:f>'Poll results'!$Q$108</c:f>
              <c:strCache>
                <c:ptCount val="1"/>
                <c:pt idx="0">
                  <c:v>6-7</c:v>
                </c:pt>
              </c:strCache>
            </c:strRef>
          </c:tx>
          <c:spPr>
            <a:solidFill>
              <a:srgbClr val="006B97"/>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'Poll results'!$M$109:$M$112</c:f>
              <c:strCache>
                <c:ptCount val="4"/>
                <c:pt idx="0">
                  <c:v>All aware</c:v>
                </c:pt>
                <c:pt idx="2">
                  <c:v>Attended a major sporting event</c:v>
                </c:pt>
                <c:pt idx="3">
                  <c:v>Not attended but aware</c:v>
                </c:pt>
              </c:strCache>
            </c:strRef>
          </c:cat>
          <c:val>
            <c:numRef>
              <c:f>'Poll results'!$Q$109:$Q$112</c:f>
              <c:numCache>
                <c:formatCode>General</c:formatCode>
                <c:ptCount val="4"/>
                <c:pt idx="0" formatCode="0%">
                  <c:v>0.13071895424836602</c:v>
                </c:pt>
                <c:pt idx="2" formatCode="0%">
                  <c:v>0.2</c:v>
                </c:pt>
                <c:pt idx="3" formatCode="0%">
                  <c:v>0.10619469026548672</c:v>
                </c:pt>
              </c:numCache>
            </c:numRef>
          </c:val>
        </c:ser>
        <c:ser>
          <c:idx val="4"/>
          <c:order val="4"/>
          <c:tx>
            <c:strRef>
              <c:f>'Poll results'!$R$108</c:f>
              <c:strCache>
                <c:ptCount val="1"/>
                <c:pt idx="0">
                  <c:v>8-10</c:v>
                </c:pt>
              </c:strCache>
            </c:strRef>
          </c:tx>
          <c:spPr>
            <a:solidFill>
              <a:srgbClr val="00405B"/>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'Poll results'!$M$109:$M$112</c:f>
              <c:strCache>
                <c:ptCount val="4"/>
                <c:pt idx="0">
                  <c:v>All aware</c:v>
                </c:pt>
                <c:pt idx="2">
                  <c:v>Attended a major sporting event</c:v>
                </c:pt>
                <c:pt idx="3">
                  <c:v>Not attended but aware</c:v>
                </c:pt>
              </c:strCache>
            </c:strRef>
          </c:cat>
          <c:val>
            <c:numRef>
              <c:f>'Poll results'!$R$109:$R$112</c:f>
              <c:numCache>
                <c:formatCode>General</c:formatCode>
                <c:ptCount val="4"/>
                <c:pt idx="0" formatCode="0%">
                  <c:v>0.15032679738562091</c:v>
                </c:pt>
                <c:pt idx="2" formatCode="0%">
                  <c:v>0.27500000000000002</c:v>
                </c:pt>
                <c:pt idx="3" formatCode="0%">
                  <c:v>0.10619469026548672</c:v>
                </c:pt>
              </c:numCache>
            </c:numRef>
          </c:val>
        </c:ser>
        <c:dLbls>
          <c:showLegendKey val="0"/>
          <c:showVal val="0"/>
          <c:showCatName val="0"/>
          <c:showSerName val="0"/>
          <c:showPercent val="0"/>
          <c:showBubbleSize val="0"/>
        </c:dLbls>
        <c:gapWidth val="40"/>
        <c:overlap val="100"/>
        <c:axId val="307062296"/>
        <c:axId val="307062688"/>
      </c:barChart>
      <c:catAx>
        <c:axId val="3070622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GB"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07062688"/>
        <c:crosses val="autoZero"/>
        <c:auto val="1"/>
        <c:lblAlgn val="ctr"/>
        <c:lblOffset val="100"/>
        <c:noMultiLvlLbl val="0"/>
      </c:catAx>
      <c:valAx>
        <c:axId val="307062688"/>
        <c:scaling>
          <c:orientation val="minMax"/>
        </c:scaling>
        <c:delete val="1"/>
        <c:axPos val="b"/>
        <c:numFmt formatCode="0%" sourceLinked="1"/>
        <c:majorTickMark val="none"/>
        <c:minorTickMark val="none"/>
        <c:tickLblPos val="nextTo"/>
        <c:crossAx val="307062296"/>
        <c:crosses val="max"/>
        <c:crossBetween val="between"/>
      </c:valAx>
      <c:spPr>
        <a:noFill/>
        <a:ln>
          <a:noFill/>
        </a:ln>
        <a:effectLst/>
      </c:spPr>
    </c:plotArea>
    <c:legend>
      <c:legendPos val="r"/>
      <c:layout>
        <c:manualLayout>
          <c:xMode val="edge"/>
          <c:yMode val="edge"/>
          <c:x val="0.36996084864391954"/>
          <c:y val="0.92249399828091816"/>
          <c:w val="0.59181999125109364"/>
          <c:h val="7.287634330167971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sz="1000" b="1"/>
              <a:t>Started/tried a new physical activity or sport following a major sporting event in Doncaster</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38570275590551178"/>
          <c:y val="0.23435618857475496"/>
          <c:w val="0.56985272674249055"/>
          <c:h val="0.70587199872192918"/>
        </c:manualLayout>
      </c:layout>
      <c:barChart>
        <c:barDir val="bar"/>
        <c:grouping val="percentStacked"/>
        <c:varyColors val="0"/>
        <c:ser>
          <c:idx val="0"/>
          <c:order val="0"/>
          <c:tx>
            <c:strRef>
              <c:f>'Poll results'!$N$139</c:f>
              <c:strCache>
                <c:ptCount val="1"/>
                <c:pt idx="0">
                  <c:v>0-2</c:v>
                </c:pt>
              </c:strCache>
            </c:strRef>
          </c:tx>
          <c:spPr>
            <a:solidFill>
              <a:srgbClr val="D1530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'Poll results'!$M$140:$M$143</c:f>
              <c:strCache>
                <c:ptCount val="4"/>
                <c:pt idx="0">
                  <c:v>All aware</c:v>
                </c:pt>
                <c:pt idx="2">
                  <c:v>Attended a major sporting event</c:v>
                </c:pt>
                <c:pt idx="3">
                  <c:v>Not attended but aware</c:v>
                </c:pt>
              </c:strCache>
            </c:strRef>
          </c:cat>
          <c:val>
            <c:numRef>
              <c:f>'Poll results'!$N$140:$N$143</c:f>
              <c:numCache>
                <c:formatCode>General</c:formatCode>
                <c:ptCount val="4"/>
                <c:pt idx="0" formatCode="0%">
                  <c:v>0.52173913043478259</c:v>
                </c:pt>
                <c:pt idx="2" formatCode="0%">
                  <c:v>0.47619047619047611</c:v>
                </c:pt>
                <c:pt idx="3" formatCode="0%">
                  <c:v>0.53781512605042014</c:v>
                </c:pt>
              </c:numCache>
            </c:numRef>
          </c:val>
        </c:ser>
        <c:ser>
          <c:idx val="1"/>
          <c:order val="1"/>
          <c:tx>
            <c:strRef>
              <c:f>'Poll results'!$O$139</c:f>
              <c:strCache>
                <c:ptCount val="1"/>
                <c:pt idx="0">
                  <c:v>3-4</c:v>
                </c:pt>
              </c:strCache>
            </c:strRef>
          </c:tx>
          <c:spPr>
            <a:solidFill>
              <a:srgbClr val="F37836"/>
            </a:solidFill>
            <a:ln>
              <a:noFill/>
            </a:ln>
            <a:effectLst/>
          </c:spPr>
          <c:invertIfNegative val="0"/>
          <c:dLbls>
            <c:numFmt formatCode="0%" sourceLinked="0"/>
            <c:spPr>
              <a:noFill/>
              <a:ln>
                <a:noFill/>
              </a:ln>
              <a:effectLst/>
            </c:spPr>
            <c:txPr>
              <a:bodyPr rot="0" spcFirstLastPara="1" vertOverflow="ellipsis" vert="horz" wrap="square" anchor="ctr" anchorCtr="0"/>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'Poll results'!$M$140:$M$143</c:f>
              <c:strCache>
                <c:ptCount val="4"/>
                <c:pt idx="0">
                  <c:v>All aware</c:v>
                </c:pt>
                <c:pt idx="2">
                  <c:v>Attended a major sporting event</c:v>
                </c:pt>
                <c:pt idx="3">
                  <c:v>Not attended but aware</c:v>
                </c:pt>
              </c:strCache>
            </c:strRef>
          </c:cat>
          <c:val>
            <c:numRef>
              <c:f>'Poll results'!$O$140:$O$143</c:f>
              <c:numCache>
                <c:formatCode>General</c:formatCode>
                <c:ptCount val="4"/>
                <c:pt idx="0" formatCode="0%">
                  <c:v>0.19254658385093168</c:v>
                </c:pt>
                <c:pt idx="2" formatCode="0%">
                  <c:v>0.19047619047619047</c:v>
                </c:pt>
                <c:pt idx="3" formatCode="0%">
                  <c:v>0.19327731092436976</c:v>
                </c:pt>
              </c:numCache>
            </c:numRef>
          </c:val>
        </c:ser>
        <c:ser>
          <c:idx val="2"/>
          <c:order val="2"/>
          <c:tx>
            <c:strRef>
              <c:f>'Poll results'!$P$139</c:f>
              <c:strCache>
                <c:ptCount val="1"/>
                <c:pt idx="0">
                  <c:v>5</c:v>
                </c:pt>
              </c:strCache>
            </c:strRef>
          </c:tx>
          <c:spPr>
            <a:solidFill>
              <a:srgbClr val="BFBFBF"/>
            </a:solidFill>
            <a:ln>
              <a:noFill/>
            </a:ln>
            <a:effectLst/>
          </c:spPr>
          <c:invertIfNegative val="0"/>
          <c:dLbls>
            <c:numFmt formatCode="0%" sourceLinked="0"/>
            <c:spPr>
              <a:noFill/>
              <a:ln>
                <a:noFill/>
              </a:ln>
              <a:effectLst/>
            </c:spPr>
            <c:txPr>
              <a:bodyPr rot="0" spcFirstLastPara="1" vertOverflow="ellipsis" vert="horz" wrap="square" anchor="ctr" anchorCtr="0"/>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'Poll results'!$M$140:$M$143</c:f>
              <c:strCache>
                <c:ptCount val="4"/>
                <c:pt idx="0">
                  <c:v>All aware</c:v>
                </c:pt>
                <c:pt idx="2">
                  <c:v>Attended a major sporting event</c:v>
                </c:pt>
                <c:pt idx="3">
                  <c:v>Not attended but aware</c:v>
                </c:pt>
              </c:strCache>
            </c:strRef>
          </c:cat>
          <c:val>
            <c:numRef>
              <c:f>'Poll results'!$P$140:$P$143</c:f>
              <c:numCache>
                <c:formatCode>General</c:formatCode>
                <c:ptCount val="4"/>
                <c:pt idx="0" formatCode="0%">
                  <c:v>0.14906832298136646</c:v>
                </c:pt>
                <c:pt idx="2" formatCode="0%">
                  <c:v>7.1428571428571425E-2</c:v>
                </c:pt>
                <c:pt idx="3" formatCode="0%">
                  <c:v>0.17647058823529413</c:v>
                </c:pt>
              </c:numCache>
            </c:numRef>
          </c:val>
        </c:ser>
        <c:ser>
          <c:idx val="3"/>
          <c:order val="3"/>
          <c:tx>
            <c:strRef>
              <c:f>'Poll results'!$Q$139</c:f>
              <c:strCache>
                <c:ptCount val="1"/>
                <c:pt idx="0">
                  <c:v>6-7</c:v>
                </c:pt>
              </c:strCache>
            </c:strRef>
          </c:tx>
          <c:spPr>
            <a:solidFill>
              <a:srgbClr val="006B97"/>
            </a:solidFill>
            <a:ln>
              <a:noFill/>
            </a:ln>
            <a:effectLst/>
          </c:spPr>
          <c:invertIfNegative val="0"/>
          <c:dLbls>
            <c:numFmt formatCode="0%" sourceLinked="0"/>
            <c:spPr>
              <a:noFill/>
              <a:ln>
                <a:noFill/>
              </a:ln>
              <a:effectLst/>
            </c:spPr>
            <c:txPr>
              <a:bodyPr rot="0" spcFirstLastPara="1" vertOverflow="ellipsis" vert="horz" wrap="square" anchor="ctr" anchorCtr="0"/>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'Poll results'!$M$140:$M$143</c:f>
              <c:strCache>
                <c:ptCount val="4"/>
                <c:pt idx="0">
                  <c:v>All aware</c:v>
                </c:pt>
                <c:pt idx="2">
                  <c:v>Attended a major sporting event</c:v>
                </c:pt>
                <c:pt idx="3">
                  <c:v>Not attended but aware</c:v>
                </c:pt>
              </c:strCache>
            </c:strRef>
          </c:cat>
          <c:val>
            <c:numRef>
              <c:f>'Poll results'!$Q$140:$Q$143</c:f>
              <c:numCache>
                <c:formatCode>General</c:formatCode>
                <c:ptCount val="4"/>
                <c:pt idx="0" formatCode="0%">
                  <c:v>6.8322981366459631E-2</c:v>
                </c:pt>
                <c:pt idx="2" formatCode="0%">
                  <c:v>0.11904761904761904</c:v>
                </c:pt>
                <c:pt idx="3" formatCode="0%">
                  <c:v>5.0420168067226892E-2</c:v>
                </c:pt>
              </c:numCache>
            </c:numRef>
          </c:val>
        </c:ser>
        <c:ser>
          <c:idx val="4"/>
          <c:order val="4"/>
          <c:tx>
            <c:strRef>
              <c:f>'Poll results'!$R$139</c:f>
              <c:strCache>
                <c:ptCount val="1"/>
                <c:pt idx="0">
                  <c:v>8-10</c:v>
                </c:pt>
              </c:strCache>
            </c:strRef>
          </c:tx>
          <c:spPr>
            <a:solidFill>
              <a:srgbClr val="00405B"/>
            </a:solidFill>
            <a:ln>
              <a:noFill/>
            </a:ln>
            <a:effectLst/>
          </c:spPr>
          <c:invertIfNegative val="0"/>
          <c:dLbls>
            <c:dLbl>
              <c:idx val="3"/>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'Poll results'!$M$140:$M$143</c:f>
              <c:strCache>
                <c:ptCount val="4"/>
                <c:pt idx="0">
                  <c:v>All aware</c:v>
                </c:pt>
                <c:pt idx="2">
                  <c:v>Attended a major sporting event</c:v>
                </c:pt>
                <c:pt idx="3">
                  <c:v>Not attended but aware</c:v>
                </c:pt>
              </c:strCache>
            </c:strRef>
          </c:cat>
          <c:val>
            <c:numRef>
              <c:f>'Poll results'!$R$140:$R$143</c:f>
              <c:numCache>
                <c:formatCode>General</c:formatCode>
                <c:ptCount val="4"/>
                <c:pt idx="0" formatCode="0%">
                  <c:v>6.8322981366459618E-2</c:v>
                </c:pt>
                <c:pt idx="2" formatCode="0%">
                  <c:v>0.14285714285714285</c:v>
                </c:pt>
                <c:pt idx="3" formatCode="0%">
                  <c:v>4.2016806722689079E-2</c:v>
                </c:pt>
              </c:numCache>
            </c:numRef>
          </c:val>
        </c:ser>
        <c:dLbls>
          <c:showLegendKey val="0"/>
          <c:showVal val="0"/>
          <c:showCatName val="0"/>
          <c:showSerName val="0"/>
          <c:showPercent val="0"/>
          <c:showBubbleSize val="0"/>
        </c:dLbls>
        <c:gapWidth val="40"/>
        <c:overlap val="100"/>
        <c:axId val="307063080"/>
        <c:axId val="307063472"/>
      </c:barChart>
      <c:catAx>
        <c:axId val="3070630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GB"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07063472"/>
        <c:crosses val="autoZero"/>
        <c:auto val="1"/>
        <c:lblAlgn val="ctr"/>
        <c:lblOffset val="100"/>
        <c:noMultiLvlLbl val="0"/>
      </c:catAx>
      <c:valAx>
        <c:axId val="307063472"/>
        <c:scaling>
          <c:orientation val="minMax"/>
        </c:scaling>
        <c:delete val="1"/>
        <c:axPos val="b"/>
        <c:numFmt formatCode="0%" sourceLinked="1"/>
        <c:majorTickMark val="none"/>
        <c:minorTickMark val="none"/>
        <c:tickLblPos val="nextTo"/>
        <c:crossAx val="307063080"/>
        <c:crosses val="max"/>
        <c:crossBetween val="between"/>
      </c:valAx>
      <c:spPr>
        <a:noFill/>
        <a:ln>
          <a:noFill/>
        </a:ln>
        <a:effectLst/>
      </c:spPr>
    </c:plotArea>
    <c:legend>
      <c:legendPos val="r"/>
      <c:layout>
        <c:manualLayout>
          <c:xMode val="edge"/>
          <c:yMode val="edge"/>
          <c:x val="0.36996084864391954"/>
          <c:y val="0.92249399828091816"/>
          <c:w val="0.59181999125109364"/>
          <c:h val="7.287634330167971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4579181378946742"/>
          <c:y val="0"/>
          <c:w val="0.50144225721784752"/>
          <c:h val="1"/>
        </c:manualLayout>
      </c:layout>
      <c:barChart>
        <c:barDir val="bar"/>
        <c:grouping val="clustered"/>
        <c:varyColors val="0"/>
        <c:ser>
          <c:idx val="0"/>
          <c:order val="0"/>
          <c:spPr>
            <a:solidFill>
              <a:srgbClr val="1F4E79"/>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'Q2'!$B$16:$B$24</c:f>
              <c:strCache>
                <c:ptCount val="9"/>
                <c:pt idx="0">
                  <c:v>0 days</c:v>
                </c:pt>
                <c:pt idx="1">
                  <c:v>1 days</c:v>
                </c:pt>
                <c:pt idx="2">
                  <c:v>2 days</c:v>
                </c:pt>
                <c:pt idx="3">
                  <c:v>3 days</c:v>
                </c:pt>
                <c:pt idx="4">
                  <c:v>4 days</c:v>
                </c:pt>
                <c:pt idx="5">
                  <c:v>5 days</c:v>
                </c:pt>
                <c:pt idx="6">
                  <c:v>6 days</c:v>
                </c:pt>
                <c:pt idx="7">
                  <c:v>7 days</c:v>
                </c:pt>
                <c:pt idx="8">
                  <c:v>Don't know</c:v>
                </c:pt>
              </c:strCache>
            </c:strRef>
          </c:cat>
          <c:val>
            <c:numRef>
              <c:f>'Q2'!$C$16:$C$24</c:f>
              <c:numCache>
                <c:formatCode>0%</c:formatCode>
                <c:ptCount val="9"/>
                <c:pt idx="0">
                  <c:v>8.7962962962962965E-2</c:v>
                </c:pt>
                <c:pt idx="1">
                  <c:v>4.6296296296296301E-2</c:v>
                </c:pt>
                <c:pt idx="2">
                  <c:v>0.12962962962962962</c:v>
                </c:pt>
                <c:pt idx="3">
                  <c:v>0.15740740740740741</c:v>
                </c:pt>
                <c:pt idx="4">
                  <c:v>0.125</c:v>
                </c:pt>
                <c:pt idx="5">
                  <c:v>0.1851851851851852</c:v>
                </c:pt>
                <c:pt idx="6">
                  <c:v>3.7037037037037035E-2</c:v>
                </c:pt>
                <c:pt idx="7">
                  <c:v>0.22685185185185186</c:v>
                </c:pt>
                <c:pt idx="8">
                  <c:v>4.6296296296296294E-3</c:v>
                </c:pt>
              </c:numCache>
            </c:numRef>
          </c:val>
        </c:ser>
        <c:dLbls>
          <c:showLegendKey val="0"/>
          <c:showVal val="0"/>
          <c:showCatName val="0"/>
          <c:showSerName val="0"/>
          <c:showPercent val="0"/>
          <c:showBubbleSize val="0"/>
        </c:dLbls>
        <c:gapWidth val="50"/>
        <c:axId val="306315720"/>
        <c:axId val="306315328"/>
      </c:barChart>
      <c:catAx>
        <c:axId val="306315720"/>
        <c:scaling>
          <c:orientation val="maxMin"/>
        </c:scaling>
        <c:delete val="0"/>
        <c:axPos val="l"/>
        <c:numFmt formatCode="General" sourceLinked="1"/>
        <c:majorTickMark val="out"/>
        <c:minorTickMark val="none"/>
        <c:tickLblPos val="nextTo"/>
        <c:txPr>
          <a:bodyPr/>
          <a:lstStyle/>
          <a:p>
            <a:pPr>
              <a:defRPr sz="1050"/>
            </a:pPr>
            <a:endParaRPr lang="en-US"/>
          </a:p>
        </c:txPr>
        <c:crossAx val="306315328"/>
        <c:crosses val="autoZero"/>
        <c:auto val="1"/>
        <c:lblAlgn val="ctr"/>
        <c:lblOffset val="100"/>
        <c:noMultiLvlLbl val="0"/>
      </c:catAx>
      <c:valAx>
        <c:axId val="306315328"/>
        <c:scaling>
          <c:orientation val="minMax"/>
          <c:min val="0"/>
        </c:scaling>
        <c:delete val="1"/>
        <c:axPos val="t"/>
        <c:numFmt formatCode="0%" sourceLinked="1"/>
        <c:majorTickMark val="out"/>
        <c:minorTickMark val="none"/>
        <c:tickLblPos val="none"/>
        <c:crossAx val="306315720"/>
        <c:crosses val="autoZero"/>
        <c:crossBetween val="between"/>
      </c:valAx>
    </c:plotArea>
    <c:plotVisOnly val="1"/>
    <c:dispBlanksAs val="gap"/>
    <c:showDLblsOverMax val="0"/>
  </c:chart>
  <c:spPr>
    <a:ln>
      <a:noFill/>
    </a:ln>
  </c:spPr>
  <c:txPr>
    <a:bodyPr/>
    <a:lstStyle/>
    <a:p>
      <a:pPr>
        <a:defRPr sz="900">
          <a:latin typeface="Arial" pitchFamily="34" charset="0"/>
          <a:cs typeface="Arial"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4776059939135077"/>
          <c:y val="0"/>
          <c:w val="0.50144225721784752"/>
          <c:h val="1"/>
        </c:manualLayout>
      </c:layout>
      <c:barChart>
        <c:barDir val="bar"/>
        <c:grouping val="clustered"/>
        <c:varyColors val="0"/>
        <c:ser>
          <c:idx val="0"/>
          <c:order val="0"/>
          <c:spPr>
            <a:solidFill>
              <a:srgbClr val="1F4E79"/>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'Q3'!$B$10:$B$14</c:f>
              <c:strCache>
                <c:ptCount val="5"/>
                <c:pt idx="0">
                  <c:v>I plan to do no physical activity</c:v>
                </c:pt>
                <c:pt idx="1">
                  <c:v>I plan to do less physical activity</c:v>
                </c:pt>
                <c:pt idx="2">
                  <c:v>I plan to do the same amount of physical activity</c:v>
                </c:pt>
                <c:pt idx="3">
                  <c:v>I plan to do more physical activity</c:v>
                </c:pt>
                <c:pt idx="4">
                  <c:v>I don’t know</c:v>
                </c:pt>
              </c:strCache>
            </c:strRef>
          </c:cat>
          <c:val>
            <c:numRef>
              <c:f>'Q3'!$C$10:$C$14</c:f>
              <c:numCache>
                <c:formatCode>0%</c:formatCode>
                <c:ptCount val="5"/>
                <c:pt idx="0">
                  <c:v>2.7777777777777776E-2</c:v>
                </c:pt>
                <c:pt idx="1">
                  <c:v>4.6296296296296294E-3</c:v>
                </c:pt>
                <c:pt idx="2">
                  <c:v>0.36111111111111105</c:v>
                </c:pt>
                <c:pt idx="3">
                  <c:v>0.5092592592592593</c:v>
                </c:pt>
                <c:pt idx="4">
                  <c:v>9.7222222222222238E-2</c:v>
                </c:pt>
              </c:numCache>
            </c:numRef>
          </c:val>
        </c:ser>
        <c:dLbls>
          <c:showLegendKey val="0"/>
          <c:showVal val="0"/>
          <c:showCatName val="0"/>
          <c:showSerName val="0"/>
          <c:showPercent val="0"/>
          <c:showBubbleSize val="0"/>
        </c:dLbls>
        <c:gapWidth val="50"/>
        <c:axId val="306314544"/>
        <c:axId val="306319248"/>
      </c:barChart>
      <c:catAx>
        <c:axId val="306314544"/>
        <c:scaling>
          <c:orientation val="maxMin"/>
        </c:scaling>
        <c:delete val="0"/>
        <c:axPos val="l"/>
        <c:numFmt formatCode="General" sourceLinked="1"/>
        <c:majorTickMark val="out"/>
        <c:minorTickMark val="none"/>
        <c:tickLblPos val="nextTo"/>
        <c:txPr>
          <a:bodyPr/>
          <a:lstStyle/>
          <a:p>
            <a:pPr>
              <a:defRPr sz="1050"/>
            </a:pPr>
            <a:endParaRPr lang="en-US"/>
          </a:p>
        </c:txPr>
        <c:crossAx val="306319248"/>
        <c:crosses val="autoZero"/>
        <c:auto val="1"/>
        <c:lblAlgn val="ctr"/>
        <c:lblOffset val="100"/>
        <c:noMultiLvlLbl val="0"/>
      </c:catAx>
      <c:valAx>
        <c:axId val="306319248"/>
        <c:scaling>
          <c:orientation val="minMax"/>
          <c:min val="0"/>
        </c:scaling>
        <c:delete val="1"/>
        <c:axPos val="t"/>
        <c:numFmt formatCode="0%" sourceLinked="1"/>
        <c:majorTickMark val="out"/>
        <c:minorTickMark val="none"/>
        <c:tickLblPos val="none"/>
        <c:crossAx val="306314544"/>
        <c:crosses val="autoZero"/>
        <c:crossBetween val="between"/>
      </c:valAx>
    </c:plotArea>
    <c:plotVisOnly val="1"/>
    <c:dispBlanksAs val="gap"/>
    <c:showDLblsOverMax val="0"/>
  </c:chart>
  <c:spPr>
    <a:ln>
      <a:noFill/>
    </a:ln>
  </c:spPr>
  <c:txPr>
    <a:bodyPr/>
    <a:lstStyle/>
    <a:p>
      <a:pPr>
        <a:defRPr sz="900">
          <a:latin typeface="Arial" pitchFamily="34" charset="0"/>
          <a:cs typeface="Arial"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4776065671216925"/>
          <c:y val="0"/>
          <c:w val="0.50144225721784752"/>
          <c:h val="1"/>
        </c:manualLayout>
      </c:layout>
      <c:barChart>
        <c:barDir val="bar"/>
        <c:grouping val="clustered"/>
        <c:varyColors val="0"/>
        <c:ser>
          <c:idx val="0"/>
          <c:order val="0"/>
          <c:spPr>
            <a:solidFill>
              <a:srgbClr val="00405B"/>
            </a:solidFill>
          </c:spPr>
          <c:invertIfNegative val="0"/>
          <c:dPt>
            <c:idx val="0"/>
            <c:invertIfNegative val="0"/>
            <c:bubble3D val="0"/>
          </c:dPt>
          <c:dPt>
            <c:idx val="5"/>
            <c:invertIfNegative val="0"/>
            <c:bubble3D val="0"/>
          </c:dPt>
          <c:dPt>
            <c:idx val="10"/>
            <c:invertIfNegative val="0"/>
            <c:bubble3D val="0"/>
          </c:dPt>
          <c:dPt>
            <c:idx val="13"/>
            <c:invertIfNegative val="0"/>
            <c:bubble3D val="0"/>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'Q6'!$B$8:$B$21</c:f>
              <c:strCache>
                <c:ptCount val="14"/>
                <c:pt idx="0">
                  <c:v>Lack of time </c:v>
                </c:pt>
                <c:pt idx="1">
                  <c:v>It is too expensive </c:v>
                </c:pt>
                <c:pt idx="2">
                  <c:v>I have childcare or other caring responsibilities </c:v>
                </c:pt>
                <c:pt idx="3">
                  <c:v>My physical health </c:v>
                </c:pt>
                <c:pt idx="4">
                  <c:v>I have no one to go with </c:v>
                </c:pt>
                <c:pt idx="5">
                  <c:v>I feel intimidated by others </c:v>
                </c:pt>
                <c:pt idx="6">
                  <c:v>My mental health </c:v>
                </c:pt>
                <c:pt idx="7">
                  <c:v>I do not know where to take part </c:v>
                </c:pt>
                <c:pt idx="8">
                  <c:v>It is too far to travel </c:v>
                </c:pt>
                <c:pt idx="9">
                  <c:v>I do not enjoy doing it </c:v>
                </c:pt>
                <c:pt idx="10">
                  <c:v>The opportunities that are available are not suitable for my abilities </c:v>
                </c:pt>
                <c:pt idx="11">
                  <c:v>There are no opportunities available that I would enjoy </c:v>
                </c:pt>
                <c:pt idx="12">
                  <c:v>Other reason</c:v>
                </c:pt>
                <c:pt idx="13">
                  <c:v>I already do the amount of physical activity I want to </c:v>
                </c:pt>
              </c:strCache>
            </c:strRef>
          </c:cat>
          <c:val>
            <c:numRef>
              <c:f>'Q6'!$C$8:$C$21</c:f>
              <c:numCache>
                <c:formatCode>0%</c:formatCode>
                <c:ptCount val="14"/>
                <c:pt idx="0">
                  <c:v>0.41666666666666652</c:v>
                </c:pt>
                <c:pt idx="1">
                  <c:v>0.25925925925925936</c:v>
                </c:pt>
                <c:pt idx="2">
                  <c:v>0.23148148148148143</c:v>
                </c:pt>
                <c:pt idx="3">
                  <c:v>0.22685185185185186</c:v>
                </c:pt>
                <c:pt idx="4">
                  <c:v>0.21759259259259264</c:v>
                </c:pt>
                <c:pt idx="5">
                  <c:v>0.1435185185185186</c:v>
                </c:pt>
                <c:pt idx="6">
                  <c:v>0.10185185185185189</c:v>
                </c:pt>
                <c:pt idx="7">
                  <c:v>0.10185185185185182</c:v>
                </c:pt>
                <c:pt idx="8">
                  <c:v>9.2592592592592574E-2</c:v>
                </c:pt>
                <c:pt idx="9">
                  <c:v>7.8703703703703734E-2</c:v>
                </c:pt>
                <c:pt idx="10">
                  <c:v>6.4814814814814839E-2</c:v>
                </c:pt>
                <c:pt idx="11">
                  <c:v>4.6296296296296301E-2</c:v>
                </c:pt>
                <c:pt idx="12">
                  <c:v>0.03</c:v>
                </c:pt>
                <c:pt idx="13">
                  <c:v>0.1898148148148148</c:v>
                </c:pt>
              </c:numCache>
            </c:numRef>
          </c:val>
        </c:ser>
        <c:dLbls>
          <c:showLegendKey val="0"/>
          <c:showVal val="0"/>
          <c:showCatName val="0"/>
          <c:showSerName val="0"/>
          <c:showPercent val="0"/>
          <c:showBubbleSize val="0"/>
        </c:dLbls>
        <c:gapWidth val="50"/>
        <c:axId val="306316896"/>
        <c:axId val="306317288"/>
      </c:barChart>
      <c:catAx>
        <c:axId val="306316896"/>
        <c:scaling>
          <c:orientation val="maxMin"/>
        </c:scaling>
        <c:delete val="0"/>
        <c:axPos val="l"/>
        <c:numFmt formatCode="General" sourceLinked="1"/>
        <c:majorTickMark val="out"/>
        <c:minorTickMark val="none"/>
        <c:tickLblPos val="nextTo"/>
        <c:crossAx val="306317288"/>
        <c:crosses val="autoZero"/>
        <c:auto val="1"/>
        <c:lblAlgn val="ctr"/>
        <c:lblOffset val="100"/>
        <c:noMultiLvlLbl val="0"/>
      </c:catAx>
      <c:valAx>
        <c:axId val="306317288"/>
        <c:scaling>
          <c:orientation val="minMax"/>
          <c:min val="0"/>
        </c:scaling>
        <c:delete val="1"/>
        <c:axPos val="t"/>
        <c:numFmt formatCode="0%" sourceLinked="1"/>
        <c:majorTickMark val="out"/>
        <c:minorTickMark val="none"/>
        <c:tickLblPos val="none"/>
        <c:crossAx val="306316896"/>
        <c:crosses val="autoZero"/>
        <c:crossBetween val="between"/>
      </c:valAx>
    </c:plotArea>
    <c:plotVisOnly val="1"/>
    <c:dispBlanksAs val="gap"/>
    <c:showDLblsOverMax val="0"/>
  </c:chart>
  <c:spPr>
    <a:ln>
      <a:noFill/>
    </a:ln>
  </c:spPr>
  <c:txPr>
    <a:bodyPr/>
    <a:lstStyle/>
    <a:p>
      <a:pPr>
        <a:defRPr sz="900">
          <a:latin typeface="Arial" pitchFamily="34" charset="0"/>
          <a:cs typeface="Arial"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971027001521822"/>
          <c:y val="3.1873039027728242E-2"/>
          <c:w val="0.39405853249365808"/>
          <c:h val="0.96598191564532809"/>
        </c:manualLayout>
      </c:layout>
      <c:barChart>
        <c:barDir val="bar"/>
        <c:grouping val="percentStacked"/>
        <c:varyColors val="0"/>
        <c:ser>
          <c:idx val="0"/>
          <c:order val="0"/>
          <c:tx>
            <c:strRef>
              <c:f>'Q4'!$B$1</c:f>
              <c:strCache>
                <c:ptCount val="1"/>
                <c:pt idx="0">
                  <c:v>At least 4 times a week</c:v>
                </c:pt>
              </c:strCache>
            </c:strRef>
          </c:tx>
          <c:spPr>
            <a:solidFill>
              <a:srgbClr val="1F4E79"/>
            </a:solidFill>
            <a:ln>
              <a:noFill/>
            </a:ln>
            <a:effectLst/>
          </c:spPr>
          <c:invertIfNegative val="0"/>
          <c:dLbls>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numFmt formatCode="0%" sourceLinked="0"/>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'Q4'!$A$2:$A$11</c:f>
              <c:strCache>
                <c:ptCount val="10"/>
                <c:pt idx="0">
                  <c:v>Local street/roads</c:v>
                </c:pt>
                <c:pt idx="1">
                  <c:v>Own house or garden</c:v>
                </c:pt>
                <c:pt idx="2">
                  <c:v>Footpaths (i.e. walking trails, canal paths)</c:v>
                </c:pt>
                <c:pt idx="3">
                  <c:v>Other indoor space (i.e. friend’s house, school, university)</c:v>
                </c:pt>
                <c:pt idx="4">
                  <c:v>Other outside space (i.e. countryside, fields, river)</c:v>
                </c:pt>
                <c:pt idx="5">
                  <c:v>A park in Doncaster</c:v>
                </c:pt>
                <c:pt idx="6">
                  <c:v>Gym/leisure centre</c:v>
                </c:pt>
                <c:pt idx="7">
                  <c:v>Community building (i.e. church, village hall)</c:v>
                </c:pt>
                <c:pt idx="8">
                  <c:v>Cycle paths</c:v>
                </c:pt>
                <c:pt idx="9">
                  <c:v>Sports’ club</c:v>
                </c:pt>
              </c:strCache>
            </c:strRef>
          </c:cat>
          <c:val>
            <c:numRef>
              <c:f>'Q4'!$B$2:$B$11</c:f>
              <c:numCache>
                <c:formatCode>0%</c:formatCode>
                <c:ptCount val="10"/>
                <c:pt idx="0">
                  <c:v>0.5</c:v>
                </c:pt>
                <c:pt idx="1">
                  <c:v>0.37037037037037041</c:v>
                </c:pt>
                <c:pt idx="2">
                  <c:v>0.27777777777777779</c:v>
                </c:pt>
                <c:pt idx="3">
                  <c:v>0.11574074074074074</c:v>
                </c:pt>
                <c:pt idx="4">
                  <c:v>0.1111111111111111</c:v>
                </c:pt>
                <c:pt idx="5">
                  <c:v>7.8703703703703706E-2</c:v>
                </c:pt>
                <c:pt idx="6">
                  <c:v>6.9444444444444448E-2</c:v>
                </c:pt>
                <c:pt idx="7">
                  <c:v>3.7037037037037035E-2</c:v>
                </c:pt>
                <c:pt idx="8">
                  <c:v>3.7037037037037035E-2</c:v>
                </c:pt>
                <c:pt idx="9">
                  <c:v>3.2407407407407406E-2</c:v>
                </c:pt>
              </c:numCache>
            </c:numRef>
          </c:val>
        </c:ser>
        <c:ser>
          <c:idx val="1"/>
          <c:order val="1"/>
          <c:tx>
            <c:strRef>
              <c:f>'Q4'!$C$1</c:f>
              <c:strCache>
                <c:ptCount val="1"/>
                <c:pt idx="0">
                  <c:v>At least once a week</c:v>
                </c:pt>
              </c:strCache>
            </c:strRef>
          </c:tx>
          <c:spPr>
            <a:solidFill>
              <a:srgbClr val="006B97"/>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'Q4'!$A$2:$A$11</c:f>
              <c:strCache>
                <c:ptCount val="10"/>
                <c:pt idx="0">
                  <c:v>Local street/roads</c:v>
                </c:pt>
                <c:pt idx="1">
                  <c:v>Own house or garden</c:v>
                </c:pt>
                <c:pt idx="2">
                  <c:v>Footpaths (i.e. walking trails, canal paths)</c:v>
                </c:pt>
                <c:pt idx="3">
                  <c:v>Other indoor space (i.e. friend’s house, school, university)</c:v>
                </c:pt>
                <c:pt idx="4">
                  <c:v>Other outside space (i.e. countryside, fields, river)</c:v>
                </c:pt>
                <c:pt idx="5">
                  <c:v>A park in Doncaster</c:v>
                </c:pt>
                <c:pt idx="6">
                  <c:v>Gym/leisure centre</c:v>
                </c:pt>
                <c:pt idx="7">
                  <c:v>Community building (i.e. church, village hall)</c:v>
                </c:pt>
                <c:pt idx="8">
                  <c:v>Cycle paths</c:v>
                </c:pt>
                <c:pt idx="9">
                  <c:v>Sports’ club</c:v>
                </c:pt>
              </c:strCache>
            </c:strRef>
          </c:cat>
          <c:val>
            <c:numRef>
              <c:f>'Q4'!$C$2:$C$11</c:f>
              <c:numCache>
                <c:formatCode>0%</c:formatCode>
                <c:ptCount val="10"/>
                <c:pt idx="0">
                  <c:v>0.25462962962962965</c:v>
                </c:pt>
                <c:pt idx="1">
                  <c:v>0.33333333333333326</c:v>
                </c:pt>
                <c:pt idx="2">
                  <c:v>0.22685185185185186</c:v>
                </c:pt>
                <c:pt idx="3">
                  <c:v>0.16666666666666663</c:v>
                </c:pt>
                <c:pt idx="4">
                  <c:v>0.20370370370370369</c:v>
                </c:pt>
                <c:pt idx="5">
                  <c:v>0.21759259259259259</c:v>
                </c:pt>
                <c:pt idx="6">
                  <c:v>0.15740740740740741</c:v>
                </c:pt>
                <c:pt idx="7">
                  <c:v>0.10185185185185185</c:v>
                </c:pt>
                <c:pt idx="8">
                  <c:v>7.8703703703703706E-2</c:v>
                </c:pt>
                <c:pt idx="9">
                  <c:v>8.7962962962962965E-2</c:v>
                </c:pt>
              </c:numCache>
            </c:numRef>
          </c:val>
        </c:ser>
        <c:ser>
          <c:idx val="2"/>
          <c:order val="2"/>
          <c:tx>
            <c:strRef>
              <c:f>'Q4'!$D$1</c:f>
              <c:strCache>
                <c:ptCount val="1"/>
                <c:pt idx="0">
                  <c:v>At least once a fortnight</c:v>
                </c:pt>
              </c:strCache>
            </c:strRef>
          </c:tx>
          <c:spPr>
            <a:solidFill>
              <a:srgbClr val="4A93C8"/>
            </a:solidFill>
            <a:ln>
              <a:noFill/>
            </a:ln>
            <a:effectLst/>
          </c:spPr>
          <c:invertIfNegative val="0"/>
          <c:dLbls>
            <c:dLbl>
              <c:idx val="0"/>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'Q4'!$A$2:$A$11</c:f>
              <c:strCache>
                <c:ptCount val="10"/>
                <c:pt idx="0">
                  <c:v>Local street/roads</c:v>
                </c:pt>
                <c:pt idx="1">
                  <c:v>Own house or garden</c:v>
                </c:pt>
                <c:pt idx="2">
                  <c:v>Footpaths (i.e. walking trails, canal paths)</c:v>
                </c:pt>
                <c:pt idx="3">
                  <c:v>Other indoor space (i.e. friend’s house, school, university)</c:v>
                </c:pt>
                <c:pt idx="4">
                  <c:v>Other outside space (i.e. countryside, fields, river)</c:v>
                </c:pt>
                <c:pt idx="5">
                  <c:v>A park in Doncaster</c:v>
                </c:pt>
                <c:pt idx="6">
                  <c:v>Gym/leisure centre</c:v>
                </c:pt>
                <c:pt idx="7">
                  <c:v>Community building (i.e. church, village hall)</c:v>
                </c:pt>
                <c:pt idx="8">
                  <c:v>Cycle paths</c:v>
                </c:pt>
                <c:pt idx="9">
                  <c:v>Sports’ club</c:v>
                </c:pt>
              </c:strCache>
            </c:strRef>
          </c:cat>
          <c:val>
            <c:numRef>
              <c:f>'Q4'!$D$2:$D$11</c:f>
              <c:numCache>
                <c:formatCode>0%</c:formatCode>
                <c:ptCount val="10"/>
                <c:pt idx="0">
                  <c:v>4.1666666666666657E-2</c:v>
                </c:pt>
                <c:pt idx="1">
                  <c:v>7.407407407407407E-2</c:v>
                </c:pt>
                <c:pt idx="2">
                  <c:v>6.9444444444444448E-2</c:v>
                </c:pt>
                <c:pt idx="3">
                  <c:v>3.7037037037037035E-2</c:v>
                </c:pt>
                <c:pt idx="4">
                  <c:v>6.0185185185185182E-2</c:v>
                </c:pt>
                <c:pt idx="5">
                  <c:v>6.4814814814814811E-2</c:v>
                </c:pt>
                <c:pt idx="6">
                  <c:v>3.2407407407407406E-2</c:v>
                </c:pt>
                <c:pt idx="7">
                  <c:v>1.8518518518518517E-2</c:v>
                </c:pt>
                <c:pt idx="8">
                  <c:v>1.8518518518518517E-2</c:v>
                </c:pt>
                <c:pt idx="9">
                  <c:v>3.7037037037037035E-2</c:v>
                </c:pt>
              </c:numCache>
            </c:numRef>
          </c:val>
        </c:ser>
        <c:ser>
          <c:idx val="3"/>
          <c:order val="3"/>
          <c:tx>
            <c:strRef>
              <c:f>'Q4'!$E$1</c:f>
              <c:strCache>
                <c:ptCount val="1"/>
                <c:pt idx="0">
                  <c:v>At least once a month</c:v>
                </c:pt>
              </c:strCache>
            </c:strRef>
          </c:tx>
          <c:spPr>
            <a:solidFill>
              <a:srgbClr val="F8AE86"/>
            </a:solidFill>
            <a:ln>
              <a:noFill/>
            </a:ln>
            <a:effectLst/>
          </c:spPr>
          <c:invertIfNegative val="0"/>
          <c:dLbls>
            <c:dLbl>
              <c:idx val="0"/>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'Q4'!$A$2:$A$11</c:f>
              <c:strCache>
                <c:ptCount val="10"/>
                <c:pt idx="0">
                  <c:v>Local street/roads</c:v>
                </c:pt>
                <c:pt idx="1">
                  <c:v>Own house or garden</c:v>
                </c:pt>
                <c:pt idx="2">
                  <c:v>Footpaths (i.e. walking trails, canal paths)</c:v>
                </c:pt>
                <c:pt idx="3">
                  <c:v>Other indoor space (i.e. friend’s house, school, university)</c:v>
                </c:pt>
                <c:pt idx="4">
                  <c:v>Other outside space (i.e. countryside, fields, river)</c:v>
                </c:pt>
                <c:pt idx="5">
                  <c:v>A park in Doncaster</c:v>
                </c:pt>
                <c:pt idx="6">
                  <c:v>Gym/leisure centre</c:v>
                </c:pt>
                <c:pt idx="7">
                  <c:v>Community building (i.e. church, village hall)</c:v>
                </c:pt>
                <c:pt idx="8">
                  <c:v>Cycle paths</c:v>
                </c:pt>
                <c:pt idx="9">
                  <c:v>Sports’ club</c:v>
                </c:pt>
              </c:strCache>
            </c:strRef>
          </c:cat>
          <c:val>
            <c:numRef>
              <c:f>'Q4'!$E$2:$E$11</c:f>
              <c:numCache>
                <c:formatCode>0%</c:formatCode>
                <c:ptCount val="10"/>
                <c:pt idx="0">
                  <c:v>3.7037037037037035E-2</c:v>
                </c:pt>
                <c:pt idx="1">
                  <c:v>5.5555555555555552E-2</c:v>
                </c:pt>
                <c:pt idx="2">
                  <c:v>0.12962962962962962</c:v>
                </c:pt>
                <c:pt idx="3">
                  <c:v>0.10185185185185185</c:v>
                </c:pt>
                <c:pt idx="4">
                  <c:v>0.1851851851851852</c:v>
                </c:pt>
                <c:pt idx="5">
                  <c:v>0.15740740740740741</c:v>
                </c:pt>
                <c:pt idx="6">
                  <c:v>3.2407407407407406E-2</c:v>
                </c:pt>
                <c:pt idx="7">
                  <c:v>1.8518518518518517E-2</c:v>
                </c:pt>
                <c:pt idx="8">
                  <c:v>3.2407407407407406E-2</c:v>
                </c:pt>
                <c:pt idx="9">
                  <c:v>2.7777777777777776E-2</c:v>
                </c:pt>
              </c:numCache>
            </c:numRef>
          </c:val>
        </c:ser>
        <c:ser>
          <c:idx val="4"/>
          <c:order val="4"/>
          <c:tx>
            <c:strRef>
              <c:f>'Q4'!$F$1</c:f>
              <c:strCache>
                <c:ptCount val="1"/>
                <c:pt idx="0">
                  <c:v>At least once in the last 3 months</c:v>
                </c:pt>
              </c:strCache>
            </c:strRef>
          </c:tx>
          <c:spPr>
            <a:solidFill>
              <a:srgbClr val="F37836"/>
            </a:solidFill>
            <a:ln>
              <a:noFill/>
            </a:ln>
            <a:effectLst/>
          </c:spPr>
          <c:invertIfNegative val="0"/>
          <c:dLbls>
            <c:dLbl>
              <c:idx val="1"/>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'Q4'!$A$2:$A$11</c:f>
              <c:strCache>
                <c:ptCount val="10"/>
                <c:pt idx="0">
                  <c:v>Local street/roads</c:v>
                </c:pt>
                <c:pt idx="1">
                  <c:v>Own house or garden</c:v>
                </c:pt>
                <c:pt idx="2">
                  <c:v>Footpaths (i.e. walking trails, canal paths)</c:v>
                </c:pt>
                <c:pt idx="3">
                  <c:v>Other indoor space (i.e. friend’s house, school, university)</c:v>
                </c:pt>
                <c:pt idx="4">
                  <c:v>Other outside space (i.e. countryside, fields, river)</c:v>
                </c:pt>
                <c:pt idx="5">
                  <c:v>A park in Doncaster</c:v>
                </c:pt>
                <c:pt idx="6">
                  <c:v>Gym/leisure centre</c:v>
                </c:pt>
                <c:pt idx="7">
                  <c:v>Community building (i.e. church, village hall)</c:v>
                </c:pt>
                <c:pt idx="8">
                  <c:v>Cycle paths</c:v>
                </c:pt>
                <c:pt idx="9">
                  <c:v>Sports’ club</c:v>
                </c:pt>
              </c:strCache>
            </c:strRef>
          </c:cat>
          <c:val>
            <c:numRef>
              <c:f>'Q4'!$F$2:$F$11</c:f>
              <c:numCache>
                <c:formatCode>0%</c:formatCode>
                <c:ptCount val="10"/>
                <c:pt idx="0">
                  <c:v>4.6296296296296301E-2</c:v>
                </c:pt>
                <c:pt idx="1">
                  <c:v>3.2407407407407406E-2</c:v>
                </c:pt>
                <c:pt idx="2">
                  <c:v>7.407407407407407E-2</c:v>
                </c:pt>
                <c:pt idx="3">
                  <c:v>5.5555555555555552E-2</c:v>
                </c:pt>
                <c:pt idx="4">
                  <c:v>0.1111111111111111</c:v>
                </c:pt>
                <c:pt idx="5">
                  <c:v>8.3333333333333315E-2</c:v>
                </c:pt>
                <c:pt idx="6">
                  <c:v>5.0925925925925923E-2</c:v>
                </c:pt>
                <c:pt idx="7">
                  <c:v>3.7037037037037035E-2</c:v>
                </c:pt>
                <c:pt idx="8">
                  <c:v>3.2407407407407406E-2</c:v>
                </c:pt>
                <c:pt idx="9">
                  <c:v>3.7037037037037035E-2</c:v>
                </c:pt>
              </c:numCache>
            </c:numRef>
          </c:val>
        </c:ser>
        <c:ser>
          <c:idx val="5"/>
          <c:order val="5"/>
          <c:tx>
            <c:strRef>
              <c:f>'Q4'!$G$1</c:f>
              <c:strCache>
                <c:ptCount val="1"/>
                <c:pt idx="0">
                  <c:v>Not at all</c:v>
                </c:pt>
              </c:strCache>
            </c:strRef>
          </c:tx>
          <c:spPr>
            <a:solidFill>
              <a:srgbClr val="D1530D"/>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'Q4'!$A$2:$A$11</c:f>
              <c:strCache>
                <c:ptCount val="10"/>
                <c:pt idx="0">
                  <c:v>Local street/roads</c:v>
                </c:pt>
                <c:pt idx="1">
                  <c:v>Own house or garden</c:v>
                </c:pt>
                <c:pt idx="2">
                  <c:v>Footpaths (i.e. walking trails, canal paths)</c:v>
                </c:pt>
                <c:pt idx="3">
                  <c:v>Other indoor space (i.e. friend’s house, school, university)</c:v>
                </c:pt>
                <c:pt idx="4">
                  <c:v>Other outside space (i.e. countryside, fields, river)</c:v>
                </c:pt>
                <c:pt idx="5">
                  <c:v>A park in Doncaster</c:v>
                </c:pt>
                <c:pt idx="6">
                  <c:v>Gym/leisure centre</c:v>
                </c:pt>
                <c:pt idx="7">
                  <c:v>Community building (i.e. church, village hall)</c:v>
                </c:pt>
                <c:pt idx="8">
                  <c:v>Cycle paths</c:v>
                </c:pt>
                <c:pt idx="9">
                  <c:v>Sports’ club</c:v>
                </c:pt>
              </c:strCache>
            </c:strRef>
          </c:cat>
          <c:val>
            <c:numRef>
              <c:f>'Q4'!$G$2:$G$11</c:f>
              <c:numCache>
                <c:formatCode>0%</c:formatCode>
                <c:ptCount val="10"/>
                <c:pt idx="0">
                  <c:v>0.1111111111111111</c:v>
                </c:pt>
                <c:pt idx="1">
                  <c:v>0.12037037037037036</c:v>
                </c:pt>
                <c:pt idx="2">
                  <c:v>0.20833333333333337</c:v>
                </c:pt>
                <c:pt idx="3">
                  <c:v>0.49074074074074076</c:v>
                </c:pt>
                <c:pt idx="4">
                  <c:v>0.30092592592592593</c:v>
                </c:pt>
                <c:pt idx="5">
                  <c:v>0.38425925925925924</c:v>
                </c:pt>
                <c:pt idx="6">
                  <c:v>0.6527777777777779</c:v>
                </c:pt>
                <c:pt idx="7">
                  <c:v>0.78240740740740744</c:v>
                </c:pt>
                <c:pt idx="8">
                  <c:v>0.77314814814814814</c:v>
                </c:pt>
                <c:pt idx="9">
                  <c:v>0.77314814814814814</c:v>
                </c:pt>
              </c:numCache>
            </c:numRef>
          </c:val>
        </c:ser>
        <c:ser>
          <c:idx val="6"/>
          <c:order val="6"/>
          <c:tx>
            <c:strRef>
              <c:f>'Q4'!$H$1</c:f>
              <c:strCache>
                <c:ptCount val="1"/>
                <c:pt idx="0">
                  <c:v>Don’t know</c:v>
                </c:pt>
              </c:strCache>
            </c:strRef>
          </c:tx>
          <c:spPr>
            <a:solidFill>
              <a:srgbClr val="E5F1D0"/>
            </a:solidFill>
            <a:ln>
              <a:noFill/>
            </a:ln>
            <a:effectLst/>
          </c:spPr>
          <c:invertIfNegative val="0"/>
          <c:cat>
            <c:strRef>
              <c:f>'Q4'!$A$2:$A$11</c:f>
              <c:strCache>
                <c:ptCount val="10"/>
                <c:pt idx="0">
                  <c:v>Local street/roads</c:v>
                </c:pt>
                <c:pt idx="1">
                  <c:v>Own house or garden</c:v>
                </c:pt>
                <c:pt idx="2">
                  <c:v>Footpaths (i.e. walking trails, canal paths)</c:v>
                </c:pt>
                <c:pt idx="3">
                  <c:v>Other indoor space (i.e. friend’s house, school, university)</c:v>
                </c:pt>
                <c:pt idx="4">
                  <c:v>Other outside space (i.e. countryside, fields, river)</c:v>
                </c:pt>
                <c:pt idx="5">
                  <c:v>A park in Doncaster</c:v>
                </c:pt>
                <c:pt idx="6">
                  <c:v>Gym/leisure centre</c:v>
                </c:pt>
                <c:pt idx="7">
                  <c:v>Community building (i.e. church, village hall)</c:v>
                </c:pt>
                <c:pt idx="8">
                  <c:v>Cycle paths</c:v>
                </c:pt>
                <c:pt idx="9">
                  <c:v>Sports’ club</c:v>
                </c:pt>
              </c:strCache>
            </c:strRef>
          </c:cat>
          <c:val>
            <c:numRef>
              <c:f>'Q4'!$H$2:$H$11</c:f>
              <c:numCache>
                <c:formatCode>0%</c:formatCode>
                <c:ptCount val="10"/>
                <c:pt idx="0">
                  <c:v>9.2592592592592587E-3</c:v>
                </c:pt>
                <c:pt idx="1">
                  <c:v>1.3888888888888888E-2</c:v>
                </c:pt>
                <c:pt idx="2">
                  <c:v>1.3888888888888888E-2</c:v>
                </c:pt>
                <c:pt idx="3">
                  <c:v>3.2407407407407406E-2</c:v>
                </c:pt>
                <c:pt idx="4">
                  <c:v>2.7777777777777776E-2</c:v>
                </c:pt>
                <c:pt idx="5">
                  <c:v>1.3888888888888888E-2</c:v>
                </c:pt>
                <c:pt idx="6">
                  <c:v>4.6296296296296294E-3</c:v>
                </c:pt>
                <c:pt idx="7">
                  <c:v>4.6296296296296294E-3</c:v>
                </c:pt>
                <c:pt idx="8">
                  <c:v>2.7777777777777776E-2</c:v>
                </c:pt>
                <c:pt idx="9">
                  <c:v>4.6296296296296294E-3</c:v>
                </c:pt>
              </c:numCache>
            </c:numRef>
          </c:val>
        </c:ser>
        <c:dLbls>
          <c:showLegendKey val="0"/>
          <c:showVal val="0"/>
          <c:showCatName val="0"/>
          <c:showSerName val="0"/>
          <c:showPercent val="0"/>
          <c:showBubbleSize val="0"/>
        </c:dLbls>
        <c:gapWidth val="40"/>
        <c:overlap val="100"/>
        <c:axId val="306319640"/>
        <c:axId val="307506920"/>
      </c:barChart>
      <c:catAx>
        <c:axId val="30631964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07506920"/>
        <c:crosses val="autoZero"/>
        <c:auto val="1"/>
        <c:lblAlgn val="ctr"/>
        <c:lblOffset val="100"/>
        <c:noMultiLvlLbl val="0"/>
      </c:catAx>
      <c:valAx>
        <c:axId val="307506920"/>
        <c:scaling>
          <c:orientation val="minMax"/>
        </c:scaling>
        <c:delete val="1"/>
        <c:axPos val="b"/>
        <c:numFmt formatCode="0%" sourceLinked="1"/>
        <c:majorTickMark val="none"/>
        <c:minorTickMark val="none"/>
        <c:tickLblPos val="nextTo"/>
        <c:crossAx val="306319640"/>
        <c:crosses val="max"/>
        <c:crossBetween val="between"/>
      </c:valAx>
      <c:spPr>
        <a:noFill/>
        <a:ln>
          <a:noFill/>
        </a:ln>
        <a:effectLst/>
      </c:spPr>
    </c:plotArea>
    <c:legend>
      <c:legendPos val="r"/>
      <c:layout>
        <c:manualLayout>
          <c:xMode val="edge"/>
          <c:yMode val="edge"/>
          <c:x val="0.76815831611600405"/>
          <c:y val="0.213237726193925"/>
          <c:w val="0.23004142670439884"/>
          <c:h val="0.4326722252005219"/>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8791035044109332"/>
          <c:y val="3.5923570158965731E-2"/>
          <c:w val="0.50314716002925508"/>
          <c:h val="0.90400029209071531"/>
        </c:manualLayout>
      </c:layout>
      <c:barChart>
        <c:barDir val="bar"/>
        <c:grouping val="percentStacked"/>
        <c:varyColors val="0"/>
        <c:ser>
          <c:idx val="0"/>
          <c:order val="0"/>
          <c:tx>
            <c:strRef>
              <c:f>'Graphs for report'!$B$1</c:f>
              <c:strCache>
                <c:ptCount val="1"/>
                <c:pt idx="0">
                  <c:v>Don't know</c:v>
                </c:pt>
              </c:strCache>
            </c:strRef>
          </c:tx>
          <c:spPr>
            <a:solidFill>
              <a:srgbClr val="E5F1D0"/>
            </a:solidFill>
            <a:ln>
              <a:noFill/>
            </a:ln>
            <a:effectLst/>
          </c:spPr>
          <c:invertIfNegative val="0"/>
          <c:dLbls>
            <c:delete val="1"/>
          </c:dLbls>
          <c:cat>
            <c:strRef>
              <c:f>'Graphs for report'!$A$2:$A$13</c:f>
              <c:strCache>
                <c:ptCount val="12"/>
                <c:pt idx="0">
                  <c:v>Physical activity can benefit people’s physical or mental health</c:v>
                </c:pt>
                <c:pt idx="1">
                  <c:v>Physical activity can benefit my physical or mental health</c:v>
                </c:pt>
                <c:pt idx="2">
                  <c:v>I intend to (or want to) be physically active for 30 minutes or more a week</c:v>
                </c:pt>
                <c:pt idx="3">
                  <c:v>It is my responsibility to find opportunities/time to be physically active</c:v>
                </c:pt>
                <c:pt idx="4">
                  <c:v>I feel able to take part in physical activity</c:v>
                </c:pt>
                <c:pt idx="5">
                  <c:v>I enjoy taking part in physical activity</c:v>
                </c:pt>
                <c:pt idx="6">
                  <c:v>Being physically active for 30 minutes or more a week is something I do automatically (without thinking about it)</c:v>
                </c:pt>
                <c:pt idx="7">
                  <c:v>I ensure I regularly take part in physical activity</c:v>
                </c:pt>
                <c:pt idx="8">
                  <c:v>Many of my friends and family take part in physical activity</c:v>
                </c:pt>
                <c:pt idx="9">
                  <c:v>My friends and family support me to take part in physical activity</c:v>
                </c:pt>
                <c:pt idx="10">
                  <c:v>I worry about taking part in physical activity as it is not seen as ‘normal’</c:v>
                </c:pt>
                <c:pt idx="11">
                  <c:v>I feel that doing physical activity is pointless</c:v>
                </c:pt>
              </c:strCache>
            </c:strRef>
          </c:cat>
          <c:val>
            <c:numRef>
              <c:f>'Graphs for report'!$B$2:$B$13</c:f>
              <c:numCache>
                <c:formatCode>###0%</c:formatCode>
                <c:ptCount val="12"/>
                <c:pt idx="0">
                  <c:v>1.8518518518518517E-2</c:v>
                </c:pt>
                <c:pt idx="1">
                  <c:v>1.8518518518518517E-2</c:v>
                </c:pt>
                <c:pt idx="2">
                  <c:v>9.2592592592592587E-3</c:v>
                </c:pt>
                <c:pt idx="3">
                  <c:v>9.2592592592592587E-3</c:v>
                </c:pt>
                <c:pt idx="4">
                  <c:v>1.3888888888888888E-2</c:v>
                </c:pt>
                <c:pt idx="5">
                  <c:v>4.6296296296296294E-3</c:v>
                </c:pt>
                <c:pt idx="6">
                  <c:v>0</c:v>
                </c:pt>
                <c:pt idx="7">
                  <c:v>9.2592592592592587E-3</c:v>
                </c:pt>
                <c:pt idx="8">
                  <c:v>2.7777777777777776E-2</c:v>
                </c:pt>
                <c:pt idx="9">
                  <c:v>2.7777777777777776E-2</c:v>
                </c:pt>
                <c:pt idx="10">
                  <c:v>4.6296296296296301E-2</c:v>
                </c:pt>
                <c:pt idx="11">
                  <c:v>9.2592592592592587E-3</c:v>
                </c:pt>
              </c:numCache>
            </c:numRef>
          </c:val>
        </c:ser>
        <c:ser>
          <c:idx val="1"/>
          <c:order val="1"/>
          <c:tx>
            <c:strRef>
              <c:f>'Graphs for report'!$C$1</c:f>
              <c:strCache>
                <c:ptCount val="1"/>
                <c:pt idx="0">
                  <c:v>0-2</c:v>
                </c:pt>
              </c:strCache>
            </c:strRef>
          </c:tx>
          <c:spPr>
            <a:solidFill>
              <a:srgbClr val="D1530D"/>
            </a:solidFill>
            <a:ln>
              <a:noFill/>
            </a:ln>
            <a:effectLst/>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report'!$A$2:$A$13</c:f>
              <c:strCache>
                <c:ptCount val="12"/>
                <c:pt idx="0">
                  <c:v>Physical activity can benefit people’s physical or mental health</c:v>
                </c:pt>
                <c:pt idx="1">
                  <c:v>Physical activity can benefit my physical or mental health</c:v>
                </c:pt>
                <c:pt idx="2">
                  <c:v>I intend to (or want to) be physically active for 30 minutes or more a week</c:v>
                </c:pt>
                <c:pt idx="3">
                  <c:v>It is my responsibility to find opportunities/time to be physically active</c:v>
                </c:pt>
                <c:pt idx="4">
                  <c:v>I feel able to take part in physical activity</c:v>
                </c:pt>
                <c:pt idx="5">
                  <c:v>I enjoy taking part in physical activity</c:v>
                </c:pt>
                <c:pt idx="6">
                  <c:v>Being physically active for 30 minutes or more a week is something I do automatically (without thinking about it)</c:v>
                </c:pt>
                <c:pt idx="7">
                  <c:v>I ensure I regularly take part in physical activity</c:v>
                </c:pt>
                <c:pt idx="8">
                  <c:v>Many of my friends and family take part in physical activity</c:v>
                </c:pt>
                <c:pt idx="9">
                  <c:v>My friends and family support me to take part in physical activity</c:v>
                </c:pt>
                <c:pt idx="10">
                  <c:v>I worry about taking part in physical activity as it is not seen as ‘normal’</c:v>
                </c:pt>
                <c:pt idx="11">
                  <c:v>I feel that doing physical activity is pointless</c:v>
                </c:pt>
              </c:strCache>
            </c:strRef>
          </c:cat>
          <c:val>
            <c:numRef>
              <c:f>'Graphs for report'!$C$2:$C$13</c:f>
              <c:numCache>
                <c:formatCode>###0%</c:formatCode>
                <c:ptCount val="12"/>
                <c:pt idx="0">
                  <c:v>9.2592592592592587E-3</c:v>
                </c:pt>
                <c:pt idx="1">
                  <c:v>2.3148148148148098E-2</c:v>
                </c:pt>
                <c:pt idx="2">
                  <c:v>3.7037037037037035E-2</c:v>
                </c:pt>
                <c:pt idx="3">
                  <c:v>2.7777777777777776E-2</c:v>
                </c:pt>
                <c:pt idx="4">
                  <c:v>7.8703703703703692E-2</c:v>
                </c:pt>
                <c:pt idx="5">
                  <c:v>0.1</c:v>
                </c:pt>
                <c:pt idx="6">
                  <c:v>0.125</c:v>
                </c:pt>
                <c:pt idx="7">
                  <c:v>0.125</c:v>
                </c:pt>
                <c:pt idx="8">
                  <c:v>0.12037037037037036</c:v>
                </c:pt>
                <c:pt idx="9">
                  <c:v>0.20833333333333334</c:v>
                </c:pt>
                <c:pt idx="10">
                  <c:v>0.68055555555555558</c:v>
                </c:pt>
                <c:pt idx="11">
                  <c:v>0.82407407407407418</c:v>
                </c:pt>
              </c:numCache>
            </c:numRef>
          </c:val>
        </c:ser>
        <c:ser>
          <c:idx val="2"/>
          <c:order val="2"/>
          <c:tx>
            <c:strRef>
              <c:f>'Graphs for report'!$D$1</c:f>
              <c:strCache>
                <c:ptCount val="1"/>
                <c:pt idx="0">
                  <c:v>3-4</c:v>
                </c:pt>
              </c:strCache>
            </c:strRef>
          </c:tx>
          <c:spPr>
            <a:solidFill>
              <a:srgbClr val="F37836"/>
            </a:solidFill>
            <a:ln>
              <a:noFill/>
            </a:ln>
            <a:effectLst/>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5"/>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report'!$A$2:$A$13</c:f>
              <c:strCache>
                <c:ptCount val="12"/>
                <c:pt idx="0">
                  <c:v>Physical activity can benefit people’s physical or mental health</c:v>
                </c:pt>
                <c:pt idx="1">
                  <c:v>Physical activity can benefit my physical or mental health</c:v>
                </c:pt>
                <c:pt idx="2">
                  <c:v>I intend to (or want to) be physically active for 30 minutes or more a week</c:v>
                </c:pt>
                <c:pt idx="3">
                  <c:v>It is my responsibility to find opportunities/time to be physically active</c:v>
                </c:pt>
                <c:pt idx="4">
                  <c:v>I feel able to take part in physical activity</c:v>
                </c:pt>
                <c:pt idx="5">
                  <c:v>I enjoy taking part in physical activity</c:v>
                </c:pt>
                <c:pt idx="6">
                  <c:v>Being physically active for 30 minutes or more a week is something I do automatically (without thinking about it)</c:v>
                </c:pt>
                <c:pt idx="7">
                  <c:v>I ensure I regularly take part in physical activity</c:v>
                </c:pt>
                <c:pt idx="8">
                  <c:v>Many of my friends and family take part in physical activity</c:v>
                </c:pt>
                <c:pt idx="9">
                  <c:v>My friends and family support me to take part in physical activity</c:v>
                </c:pt>
                <c:pt idx="10">
                  <c:v>I worry about taking part in physical activity as it is not seen as ‘normal’</c:v>
                </c:pt>
                <c:pt idx="11">
                  <c:v>I feel that doing physical activity is pointless</c:v>
                </c:pt>
              </c:strCache>
            </c:strRef>
          </c:cat>
          <c:val>
            <c:numRef>
              <c:f>'Graphs for report'!$D$2:$D$13</c:f>
              <c:numCache>
                <c:formatCode>###0%</c:formatCode>
                <c:ptCount val="12"/>
                <c:pt idx="0">
                  <c:v>1.8518518518518517E-2</c:v>
                </c:pt>
                <c:pt idx="1">
                  <c:v>4.6296296296296294E-3</c:v>
                </c:pt>
                <c:pt idx="2">
                  <c:v>4.1666666666666671E-2</c:v>
                </c:pt>
                <c:pt idx="3">
                  <c:v>2.777777777777778E-2</c:v>
                </c:pt>
                <c:pt idx="4">
                  <c:v>7.8703703703703706E-2</c:v>
                </c:pt>
                <c:pt idx="5">
                  <c:v>4.1666666666666664E-2</c:v>
                </c:pt>
                <c:pt idx="6">
                  <c:v>7.8703703703703692E-2</c:v>
                </c:pt>
                <c:pt idx="7">
                  <c:v>0.10185185185185186</c:v>
                </c:pt>
                <c:pt idx="8">
                  <c:v>0.16666666666666669</c:v>
                </c:pt>
                <c:pt idx="9">
                  <c:v>9.722222222222221E-2</c:v>
                </c:pt>
                <c:pt idx="10">
                  <c:v>7.407407407407407E-2</c:v>
                </c:pt>
                <c:pt idx="11">
                  <c:v>4.6296296296296294E-2</c:v>
                </c:pt>
              </c:numCache>
            </c:numRef>
          </c:val>
        </c:ser>
        <c:ser>
          <c:idx val="3"/>
          <c:order val="3"/>
          <c:tx>
            <c:strRef>
              <c:f>'Graphs for report'!$E$1</c:f>
              <c:strCache>
                <c:ptCount val="1"/>
                <c:pt idx="0">
                  <c:v>5</c:v>
                </c:pt>
              </c:strCache>
            </c:strRef>
          </c:tx>
          <c:spPr>
            <a:solidFill>
              <a:srgbClr val="BFBFBF"/>
            </a:solidFill>
            <a:ln>
              <a:noFill/>
            </a:ln>
            <a:effectLst/>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11"/>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report'!$A$2:$A$13</c:f>
              <c:strCache>
                <c:ptCount val="12"/>
                <c:pt idx="0">
                  <c:v>Physical activity can benefit people’s physical or mental health</c:v>
                </c:pt>
                <c:pt idx="1">
                  <c:v>Physical activity can benefit my physical or mental health</c:v>
                </c:pt>
                <c:pt idx="2">
                  <c:v>I intend to (or want to) be physically active for 30 minutes or more a week</c:v>
                </c:pt>
                <c:pt idx="3">
                  <c:v>It is my responsibility to find opportunities/time to be physically active</c:v>
                </c:pt>
                <c:pt idx="4">
                  <c:v>I feel able to take part in physical activity</c:v>
                </c:pt>
                <c:pt idx="5">
                  <c:v>I enjoy taking part in physical activity</c:v>
                </c:pt>
                <c:pt idx="6">
                  <c:v>Being physically active for 30 minutes or more a week is something I do automatically (without thinking about it)</c:v>
                </c:pt>
                <c:pt idx="7">
                  <c:v>I ensure I regularly take part in physical activity</c:v>
                </c:pt>
                <c:pt idx="8">
                  <c:v>Many of my friends and family take part in physical activity</c:v>
                </c:pt>
                <c:pt idx="9">
                  <c:v>My friends and family support me to take part in physical activity</c:v>
                </c:pt>
                <c:pt idx="10">
                  <c:v>I worry about taking part in physical activity as it is not seen as ‘normal’</c:v>
                </c:pt>
                <c:pt idx="11">
                  <c:v>I feel that doing physical activity is pointless</c:v>
                </c:pt>
              </c:strCache>
            </c:strRef>
          </c:cat>
          <c:val>
            <c:numRef>
              <c:f>'Graphs for report'!$E$2:$E$13</c:f>
              <c:numCache>
                <c:formatCode>###0%</c:formatCode>
                <c:ptCount val="12"/>
                <c:pt idx="0">
                  <c:v>2.7777777777777776E-2</c:v>
                </c:pt>
                <c:pt idx="1">
                  <c:v>3.2407407407407406E-2</c:v>
                </c:pt>
                <c:pt idx="2">
                  <c:v>4.1666666666666657E-2</c:v>
                </c:pt>
                <c:pt idx="3">
                  <c:v>5.0925925925925923E-2</c:v>
                </c:pt>
                <c:pt idx="4">
                  <c:v>0.125</c:v>
                </c:pt>
                <c:pt idx="5">
                  <c:v>0.15277777777777779</c:v>
                </c:pt>
                <c:pt idx="6">
                  <c:v>9.7222222222222238E-2</c:v>
                </c:pt>
                <c:pt idx="7">
                  <c:v>0.16203703703703703</c:v>
                </c:pt>
                <c:pt idx="8">
                  <c:v>0.15277777777777779</c:v>
                </c:pt>
                <c:pt idx="9">
                  <c:v>0.12962962962962962</c:v>
                </c:pt>
                <c:pt idx="10">
                  <c:v>6.9444444444444448E-2</c:v>
                </c:pt>
                <c:pt idx="11">
                  <c:v>2.7777777777777776E-2</c:v>
                </c:pt>
              </c:numCache>
            </c:numRef>
          </c:val>
        </c:ser>
        <c:ser>
          <c:idx val="4"/>
          <c:order val="4"/>
          <c:tx>
            <c:strRef>
              <c:f>'Graphs for report'!$F$1</c:f>
              <c:strCache>
                <c:ptCount val="1"/>
                <c:pt idx="0">
                  <c:v>6-7</c:v>
                </c:pt>
              </c:strCache>
            </c:strRef>
          </c:tx>
          <c:spPr>
            <a:solidFill>
              <a:srgbClr val="006B97"/>
            </a:solidFill>
            <a:ln>
              <a:noFill/>
            </a:ln>
            <a:effectLst/>
          </c:spPr>
          <c:invertIfNegative val="0"/>
          <c:dLbls>
            <c:dLbl>
              <c:idx val="11"/>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report'!$A$2:$A$13</c:f>
              <c:strCache>
                <c:ptCount val="12"/>
                <c:pt idx="0">
                  <c:v>Physical activity can benefit people’s physical or mental health</c:v>
                </c:pt>
                <c:pt idx="1">
                  <c:v>Physical activity can benefit my physical or mental health</c:v>
                </c:pt>
                <c:pt idx="2">
                  <c:v>I intend to (or want to) be physically active for 30 minutes or more a week</c:v>
                </c:pt>
                <c:pt idx="3">
                  <c:v>It is my responsibility to find opportunities/time to be physically active</c:v>
                </c:pt>
                <c:pt idx="4">
                  <c:v>I feel able to take part in physical activity</c:v>
                </c:pt>
                <c:pt idx="5">
                  <c:v>I enjoy taking part in physical activity</c:v>
                </c:pt>
                <c:pt idx="6">
                  <c:v>Being physically active for 30 minutes or more a week is something I do automatically (without thinking about it)</c:v>
                </c:pt>
                <c:pt idx="7">
                  <c:v>I ensure I regularly take part in physical activity</c:v>
                </c:pt>
                <c:pt idx="8">
                  <c:v>Many of my friends and family take part in physical activity</c:v>
                </c:pt>
                <c:pt idx="9">
                  <c:v>My friends and family support me to take part in physical activity</c:v>
                </c:pt>
                <c:pt idx="10">
                  <c:v>I worry about taking part in physical activity as it is not seen as ‘normal’</c:v>
                </c:pt>
                <c:pt idx="11">
                  <c:v>I feel that doing physical activity is pointless</c:v>
                </c:pt>
              </c:strCache>
            </c:strRef>
          </c:cat>
          <c:val>
            <c:numRef>
              <c:f>'Graphs for report'!$F$2:$F$13</c:f>
              <c:numCache>
                <c:formatCode>###0%</c:formatCode>
                <c:ptCount val="12"/>
                <c:pt idx="0">
                  <c:v>5.0925925925925923E-2</c:v>
                </c:pt>
                <c:pt idx="1">
                  <c:v>7.407407407407407E-2</c:v>
                </c:pt>
                <c:pt idx="2">
                  <c:v>0.1111111111111111</c:v>
                </c:pt>
                <c:pt idx="3">
                  <c:v>0.15740740740740741</c:v>
                </c:pt>
                <c:pt idx="4">
                  <c:v>0.15740740740740741</c:v>
                </c:pt>
                <c:pt idx="5">
                  <c:v>0.16666666666666666</c:v>
                </c:pt>
                <c:pt idx="6">
                  <c:v>0.17129629629629631</c:v>
                </c:pt>
                <c:pt idx="7">
                  <c:v>0.17129629629629628</c:v>
                </c:pt>
                <c:pt idx="8">
                  <c:v>0.1851851851851852</c:v>
                </c:pt>
                <c:pt idx="9">
                  <c:v>0.20833333333333334</c:v>
                </c:pt>
                <c:pt idx="10">
                  <c:v>7.407407407407407E-2</c:v>
                </c:pt>
                <c:pt idx="11">
                  <c:v>3.7037037037037035E-2</c:v>
                </c:pt>
              </c:numCache>
            </c:numRef>
          </c:val>
        </c:ser>
        <c:ser>
          <c:idx val="5"/>
          <c:order val="5"/>
          <c:tx>
            <c:strRef>
              <c:f>'Graphs for report'!$G$1</c:f>
              <c:strCache>
                <c:ptCount val="1"/>
                <c:pt idx="0">
                  <c:v>8-10</c:v>
                </c:pt>
              </c:strCache>
            </c:strRef>
          </c:tx>
          <c:spPr>
            <a:solidFill>
              <a:srgbClr val="0040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report'!$A$2:$A$13</c:f>
              <c:strCache>
                <c:ptCount val="12"/>
                <c:pt idx="0">
                  <c:v>Physical activity can benefit people’s physical or mental health</c:v>
                </c:pt>
                <c:pt idx="1">
                  <c:v>Physical activity can benefit my physical or mental health</c:v>
                </c:pt>
                <c:pt idx="2">
                  <c:v>I intend to (or want to) be physically active for 30 minutes or more a week</c:v>
                </c:pt>
                <c:pt idx="3">
                  <c:v>It is my responsibility to find opportunities/time to be physically active</c:v>
                </c:pt>
                <c:pt idx="4">
                  <c:v>I feel able to take part in physical activity</c:v>
                </c:pt>
                <c:pt idx="5">
                  <c:v>I enjoy taking part in physical activity</c:v>
                </c:pt>
                <c:pt idx="6">
                  <c:v>Being physically active for 30 minutes or more a week is something I do automatically (without thinking about it)</c:v>
                </c:pt>
                <c:pt idx="7">
                  <c:v>I ensure I regularly take part in physical activity</c:v>
                </c:pt>
                <c:pt idx="8">
                  <c:v>Many of my friends and family take part in physical activity</c:v>
                </c:pt>
                <c:pt idx="9">
                  <c:v>My friends and family support me to take part in physical activity</c:v>
                </c:pt>
                <c:pt idx="10">
                  <c:v>I worry about taking part in physical activity as it is not seen as ‘normal’</c:v>
                </c:pt>
                <c:pt idx="11">
                  <c:v>I feel that doing physical activity is pointless</c:v>
                </c:pt>
              </c:strCache>
            </c:strRef>
          </c:cat>
          <c:val>
            <c:numRef>
              <c:f>'Graphs for report'!$G$2:$G$13</c:f>
              <c:numCache>
                <c:formatCode>###0%</c:formatCode>
                <c:ptCount val="12"/>
                <c:pt idx="0">
                  <c:v>0.87500000000000022</c:v>
                </c:pt>
                <c:pt idx="1">
                  <c:v>0.84722222222222232</c:v>
                </c:pt>
                <c:pt idx="2">
                  <c:v>0.7592592592592593</c:v>
                </c:pt>
                <c:pt idx="3">
                  <c:v>0.72685185185185186</c:v>
                </c:pt>
                <c:pt idx="4">
                  <c:v>0.54629629629629628</c:v>
                </c:pt>
                <c:pt idx="5">
                  <c:v>0.53703703703703709</c:v>
                </c:pt>
                <c:pt idx="6">
                  <c:v>0.52777777777777779</c:v>
                </c:pt>
                <c:pt idx="7">
                  <c:v>0.43055555555555558</c:v>
                </c:pt>
                <c:pt idx="8">
                  <c:v>0.34722222222222221</c:v>
                </c:pt>
                <c:pt idx="9">
                  <c:v>0.32870370370370372</c:v>
                </c:pt>
                <c:pt idx="10">
                  <c:v>5.5555555555555552E-2</c:v>
                </c:pt>
                <c:pt idx="11">
                  <c:v>5.5555555555555559E-2</c:v>
                </c:pt>
              </c:numCache>
            </c:numRef>
          </c:val>
        </c:ser>
        <c:dLbls>
          <c:dLblPos val="ctr"/>
          <c:showLegendKey val="0"/>
          <c:showVal val="1"/>
          <c:showCatName val="0"/>
          <c:showSerName val="0"/>
          <c:showPercent val="0"/>
          <c:showBubbleSize val="0"/>
        </c:dLbls>
        <c:gapWidth val="40"/>
        <c:overlap val="100"/>
        <c:axId val="307504176"/>
        <c:axId val="307505744"/>
      </c:barChart>
      <c:catAx>
        <c:axId val="3075041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GB"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07505744"/>
        <c:crosses val="autoZero"/>
        <c:auto val="1"/>
        <c:lblAlgn val="ctr"/>
        <c:lblOffset val="100"/>
        <c:noMultiLvlLbl val="0"/>
      </c:catAx>
      <c:valAx>
        <c:axId val="307505744"/>
        <c:scaling>
          <c:orientation val="minMax"/>
        </c:scaling>
        <c:delete val="1"/>
        <c:axPos val="b"/>
        <c:numFmt formatCode="0%" sourceLinked="1"/>
        <c:majorTickMark val="none"/>
        <c:minorTickMark val="none"/>
        <c:tickLblPos val="nextTo"/>
        <c:crossAx val="307504176"/>
        <c:crosses val="max"/>
        <c:crossBetween val="between"/>
      </c:valAx>
      <c:spPr>
        <a:noFill/>
        <a:ln>
          <a:noFill/>
        </a:ln>
        <a:effectLst/>
      </c:spPr>
    </c:plotArea>
    <c:legend>
      <c:legendPos val="r"/>
      <c:layout>
        <c:manualLayout>
          <c:xMode val="edge"/>
          <c:yMode val="edge"/>
          <c:x val="0.47318903166895315"/>
          <c:y val="0.93589516307061626"/>
          <c:w val="0.47811960134726639"/>
          <c:h val="6.410483692938369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8791035044109332"/>
          <c:y val="3.475211915109615E-3"/>
          <c:w val="0.50314716002925508"/>
          <c:h val="0.85436710128431215"/>
        </c:manualLayout>
      </c:layout>
      <c:barChart>
        <c:barDir val="bar"/>
        <c:grouping val="percentStacked"/>
        <c:varyColors val="0"/>
        <c:ser>
          <c:idx val="0"/>
          <c:order val="0"/>
          <c:tx>
            <c:strRef>
              <c:f>'Graphs for report'!$B$1</c:f>
              <c:strCache>
                <c:ptCount val="1"/>
                <c:pt idx="0">
                  <c:v>Don't know</c:v>
                </c:pt>
              </c:strCache>
            </c:strRef>
          </c:tx>
          <c:spPr>
            <a:solidFill>
              <a:srgbClr val="E5F1D0"/>
            </a:solidFill>
            <a:ln>
              <a:noFill/>
            </a:ln>
            <a:effectLst/>
          </c:spPr>
          <c:invertIfNegative val="0"/>
          <c:dLbls>
            <c:dLbl>
              <c:idx val="3"/>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rgbClr val="3D3D3D"/>
                    </a:solidFill>
                    <a:latin typeface="Arial" panose="020B0604020202020204" pitchFamily="34" charset="0"/>
                    <a:ea typeface="+mn-ea"/>
                    <a:cs typeface="Arial" panose="020B0604020202020204" pitchFamily="34" charset="0"/>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for report'!$A$34:$A$37</c:f>
              <c:strCache>
                <c:ptCount val="4"/>
                <c:pt idx="0">
                  <c:v>There are plenty of opportunities for me to take part in physical activity in my local area</c:v>
                </c:pt>
                <c:pt idx="1">
                  <c:v>I often see people in my local area taking part in physical activity</c:v>
                </c:pt>
                <c:pt idx="2">
                  <c:v>I actively support other residents in my local community to take part in physical activity</c:v>
                </c:pt>
                <c:pt idx="3">
                  <c:v>I can help shape the physical activity opportunities available in my local area</c:v>
                </c:pt>
              </c:strCache>
            </c:strRef>
          </c:cat>
          <c:val>
            <c:numRef>
              <c:f>'Graphs for report'!$B$34:$B$37</c:f>
              <c:numCache>
                <c:formatCode>###0%</c:formatCode>
                <c:ptCount val="4"/>
                <c:pt idx="0">
                  <c:v>4.1666666666666657E-2</c:v>
                </c:pt>
                <c:pt idx="1">
                  <c:v>1.3888888888888888E-2</c:v>
                </c:pt>
                <c:pt idx="2">
                  <c:v>2.314814814814815E-2</c:v>
                </c:pt>
                <c:pt idx="3">
                  <c:v>8.7962962962962965E-2</c:v>
                </c:pt>
              </c:numCache>
            </c:numRef>
          </c:val>
        </c:ser>
        <c:ser>
          <c:idx val="1"/>
          <c:order val="1"/>
          <c:tx>
            <c:strRef>
              <c:f>'Graphs for report'!$C$1</c:f>
              <c:strCache>
                <c:ptCount val="1"/>
                <c:pt idx="0">
                  <c:v>0-2</c:v>
                </c:pt>
              </c:strCache>
            </c:strRef>
          </c:tx>
          <c:spPr>
            <a:solidFill>
              <a:srgbClr val="D1530D"/>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report'!$A$34:$A$37</c:f>
              <c:strCache>
                <c:ptCount val="4"/>
                <c:pt idx="0">
                  <c:v>There are plenty of opportunities for me to take part in physical activity in my local area</c:v>
                </c:pt>
                <c:pt idx="1">
                  <c:v>I often see people in my local area taking part in physical activity</c:v>
                </c:pt>
                <c:pt idx="2">
                  <c:v>I actively support other residents in my local community to take part in physical activity</c:v>
                </c:pt>
                <c:pt idx="3">
                  <c:v>I can help shape the physical activity opportunities available in my local area</c:v>
                </c:pt>
              </c:strCache>
            </c:strRef>
          </c:cat>
          <c:val>
            <c:numRef>
              <c:f>'Graphs for report'!$C$34:$C$37</c:f>
              <c:numCache>
                <c:formatCode>###0%</c:formatCode>
                <c:ptCount val="4"/>
                <c:pt idx="0">
                  <c:v>0.12499999999999999</c:v>
                </c:pt>
                <c:pt idx="1">
                  <c:v>0.17592592592592593</c:v>
                </c:pt>
                <c:pt idx="2">
                  <c:v>0.44444444444444448</c:v>
                </c:pt>
                <c:pt idx="3">
                  <c:v>0.29629629629629628</c:v>
                </c:pt>
              </c:numCache>
            </c:numRef>
          </c:val>
        </c:ser>
        <c:ser>
          <c:idx val="2"/>
          <c:order val="2"/>
          <c:tx>
            <c:strRef>
              <c:f>'Graphs for report'!$D$1</c:f>
              <c:strCache>
                <c:ptCount val="1"/>
                <c:pt idx="0">
                  <c:v>3-4</c:v>
                </c:pt>
              </c:strCache>
            </c:strRef>
          </c:tx>
          <c:spPr>
            <a:solidFill>
              <a:srgbClr val="F37836"/>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report'!$A$34:$A$37</c:f>
              <c:strCache>
                <c:ptCount val="4"/>
                <c:pt idx="0">
                  <c:v>There are plenty of opportunities for me to take part in physical activity in my local area</c:v>
                </c:pt>
                <c:pt idx="1">
                  <c:v>I often see people in my local area taking part in physical activity</c:v>
                </c:pt>
                <c:pt idx="2">
                  <c:v>I actively support other residents in my local community to take part in physical activity</c:v>
                </c:pt>
                <c:pt idx="3">
                  <c:v>I can help shape the physical activity opportunities available in my local area</c:v>
                </c:pt>
              </c:strCache>
            </c:strRef>
          </c:cat>
          <c:val>
            <c:numRef>
              <c:f>'Graphs for report'!$D$34:$D$37</c:f>
              <c:numCache>
                <c:formatCode>###0%</c:formatCode>
                <c:ptCount val="4"/>
                <c:pt idx="0">
                  <c:v>9.722222222222221E-2</c:v>
                </c:pt>
                <c:pt idx="1">
                  <c:v>0.13425925925925924</c:v>
                </c:pt>
                <c:pt idx="2">
                  <c:v>0.11574074074074076</c:v>
                </c:pt>
                <c:pt idx="3">
                  <c:v>0.14814814814814814</c:v>
                </c:pt>
              </c:numCache>
            </c:numRef>
          </c:val>
        </c:ser>
        <c:ser>
          <c:idx val="3"/>
          <c:order val="3"/>
          <c:tx>
            <c:strRef>
              <c:f>'Graphs for report'!$E$1</c:f>
              <c:strCache>
                <c:ptCount val="1"/>
                <c:pt idx="0">
                  <c:v>5</c:v>
                </c:pt>
              </c:strCache>
            </c:strRef>
          </c:tx>
          <c:spPr>
            <a:solidFill>
              <a:srgbClr val="BFBFBF"/>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report'!$A$34:$A$37</c:f>
              <c:strCache>
                <c:ptCount val="4"/>
                <c:pt idx="0">
                  <c:v>There are plenty of opportunities for me to take part in physical activity in my local area</c:v>
                </c:pt>
                <c:pt idx="1">
                  <c:v>I often see people in my local area taking part in physical activity</c:v>
                </c:pt>
                <c:pt idx="2">
                  <c:v>I actively support other residents in my local community to take part in physical activity</c:v>
                </c:pt>
                <c:pt idx="3">
                  <c:v>I can help shape the physical activity opportunities available in my local area</c:v>
                </c:pt>
              </c:strCache>
            </c:strRef>
          </c:cat>
          <c:val>
            <c:numRef>
              <c:f>'Graphs for report'!$E$34:$E$37</c:f>
              <c:numCache>
                <c:formatCode>###0%</c:formatCode>
                <c:ptCount val="4"/>
                <c:pt idx="0">
                  <c:v>0.13425925925925927</c:v>
                </c:pt>
                <c:pt idx="1">
                  <c:v>0.11574074074074074</c:v>
                </c:pt>
                <c:pt idx="2">
                  <c:v>0.14814814814814814</c:v>
                </c:pt>
                <c:pt idx="3">
                  <c:v>0.21759259259259259</c:v>
                </c:pt>
              </c:numCache>
            </c:numRef>
          </c:val>
        </c:ser>
        <c:ser>
          <c:idx val="4"/>
          <c:order val="4"/>
          <c:tx>
            <c:strRef>
              <c:f>'Graphs for report'!$F$1</c:f>
              <c:strCache>
                <c:ptCount val="1"/>
                <c:pt idx="0">
                  <c:v>6-7</c:v>
                </c:pt>
              </c:strCache>
            </c:strRef>
          </c:tx>
          <c:spPr>
            <a:solidFill>
              <a:srgbClr val="006B97"/>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report'!$A$34:$A$37</c:f>
              <c:strCache>
                <c:ptCount val="4"/>
                <c:pt idx="0">
                  <c:v>There are plenty of opportunities for me to take part in physical activity in my local area</c:v>
                </c:pt>
                <c:pt idx="1">
                  <c:v>I often see people in my local area taking part in physical activity</c:v>
                </c:pt>
                <c:pt idx="2">
                  <c:v>I actively support other residents in my local community to take part in physical activity</c:v>
                </c:pt>
                <c:pt idx="3">
                  <c:v>I can help shape the physical activity opportunities available in my local area</c:v>
                </c:pt>
              </c:strCache>
            </c:strRef>
          </c:cat>
          <c:val>
            <c:numRef>
              <c:f>'Graphs for report'!$F$34:$F$37</c:f>
              <c:numCache>
                <c:formatCode>###0%</c:formatCode>
                <c:ptCount val="4"/>
                <c:pt idx="0">
                  <c:v>0.21296296296296297</c:v>
                </c:pt>
                <c:pt idx="1">
                  <c:v>0.18981481481481483</c:v>
                </c:pt>
                <c:pt idx="2">
                  <c:v>8.7962962962962965E-2</c:v>
                </c:pt>
                <c:pt idx="3">
                  <c:v>0.1111111111111111</c:v>
                </c:pt>
              </c:numCache>
            </c:numRef>
          </c:val>
        </c:ser>
        <c:ser>
          <c:idx val="5"/>
          <c:order val="5"/>
          <c:tx>
            <c:strRef>
              <c:f>'Graphs for report'!$G$1</c:f>
              <c:strCache>
                <c:ptCount val="1"/>
                <c:pt idx="0">
                  <c:v>8-10</c:v>
                </c:pt>
              </c:strCache>
            </c:strRef>
          </c:tx>
          <c:spPr>
            <a:solidFill>
              <a:srgbClr val="00405B"/>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report'!$A$34:$A$37</c:f>
              <c:strCache>
                <c:ptCount val="4"/>
                <c:pt idx="0">
                  <c:v>There are plenty of opportunities for me to take part in physical activity in my local area</c:v>
                </c:pt>
                <c:pt idx="1">
                  <c:v>I often see people in my local area taking part in physical activity</c:v>
                </c:pt>
                <c:pt idx="2">
                  <c:v>I actively support other residents in my local community to take part in physical activity</c:v>
                </c:pt>
                <c:pt idx="3">
                  <c:v>I can help shape the physical activity opportunities available in my local area</c:v>
                </c:pt>
              </c:strCache>
            </c:strRef>
          </c:cat>
          <c:val>
            <c:numRef>
              <c:f>'Graphs for report'!$G$34:$G$37</c:f>
              <c:numCache>
                <c:formatCode>###0%</c:formatCode>
                <c:ptCount val="4"/>
                <c:pt idx="0">
                  <c:v>0.3888888888888889</c:v>
                </c:pt>
                <c:pt idx="1">
                  <c:v>0.37037037037037035</c:v>
                </c:pt>
                <c:pt idx="2">
                  <c:v>0.18055555555555555</c:v>
                </c:pt>
                <c:pt idx="3">
                  <c:v>0.1388888888888889</c:v>
                </c:pt>
              </c:numCache>
            </c:numRef>
          </c:val>
        </c:ser>
        <c:dLbls>
          <c:dLblPos val="ctr"/>
          <c:showLegendKey val="0"/>
          <c:showVal val="1"/>
          <c:showCatName val="0"/>
          <c:showSerName val="0"/>
          <c:showPercent val="0"/>
          <c:showBubbleSize val="0"/>
        </c:dLbls>
        <c:gapWidth val="40"/>
        <c:overlap val="100"/>
        <c:axId val="307508096"/>
        <c:axId val="307510056"/>
      </c:barChart>
      <c:catAx>
        <c:axId val="3075080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GB"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07510056"/>
        <c:crosses val="autoZero"/>
        <c:auto val="1"/>
        <c:lblAlgn val="ctr"/>
        <c:lblOffset val="100"/>
        <c:noMultiLvlLbl val="0"/>
      </c:catAx>
      <c:valAx>
        <c:axId val="307510056"/>
        <c:scaling>
          <c:orientation val="minMax"/>
        </c:scaling>
        <c:delete val="1"/>
        <c:axPos val="b"/>
        <c:numFmt formatCode="0%" sourceLinked="1"/>
        <c:majorTickMark val="none"/>
        <c:minorTickMark val="none"/>
        <c:tickLblPos val="nextTo"/>
        <c:crossAx val="307508096"/>
        <c:crosses val="max"/>
        <c:crossBetween val="between"/>
      </c:valAx>
      <c:spPr>
        <a:noFill/>
        <a:ln>
          <a:noFill/>
        </a:ln>
        <a:effectLst/>
      </c:spPr>
    </c:plotArea>
    <c:legend>
      <c:legendPos val="r"/>
      <c:layout>
        <c:manualLayout>
          <c:xMode val="edge"/>
          <c:yMode val="edge"/>
          <c:x val="0.48351185311876826"/>
          <c:y val="0.89246559616220733"/>
          <c:w val="0.44835752531245232"/>
          <c:h val="6.410497326773947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8791035044109332"/>
          <c:y val="3.5923570158965731E-2"/>
          <c:w val="0.50314716002925508"/>
          <c:h val="0.90400029209071531"/>
        </c:manualLayout>
      </c:layout>
      <c:barChart>
        <c:barDir val="bar"/>
        <c:grouping val="percentStacked"/>
        <c:varyColors val="0"/>
        <c:ser>
          <c:idx val="0"/>
          <c:order val="0"/>
          <c:tx>
            <c:strRef>
              <c:f>'Graphs for report'!$B$1</c:f>
              <c:strCache>
                <c:ptCount val="1"/>
                <c:pt idx="0">
                  <c:v>Don't know</c:v>
                </c:pt>
              </c:strCache>
            </c:strRef>
          </c:tx>
          <c:spPr>
            <a:solidFill>
              <a:srgbClr val="E5F1D0"/>
            </a:solidFill>
            <a:ln>
              <a:noFill/>
            </a:ln>
            <a:effectLst/>
          </c:spPr>
          <c:invertIfNegative val="0"/>
          <c:dLbls>
            <c:delete val="1"/>
          </c:dLbls>
          <c:cat>
            <c:strRef>
              <c:f>'Graphs for report'!$A$18:$A$22</c:f>
              <c:strCache>
                <c:ptCount val="5"/>
                <c:pt idx="0">
                  <c:v>It is my responsibility to support my own children to take part in physical activity</c:v>
                </c:pt>
                <c:pt idx="1">
                  <c:v>I actively support my own children to take part in physical activity</c:v>
                </c:pt>
                <c:pt idx="2">
                  <c:v>I actively support the children/young people in my family to take part in physical activity (if no children themselves)</c:v>
                </c:pt>
                <c:pt idx="3">
                  <c:v>It is my responsibility to support the children/young people in my family to take part in physical activity (if no children themselves)</c:v>
                </c:pt>
                <c:pt idx="4">
                  <c:v>I actively support friends and family to take part in physical activity</c:v>
                </c:pt>
              </c:strCache>
            </c:strRef>
          </c:cat>
          <c:val>
            <c:numRef>
              <c:f>'Graphs for report'!$B$18:$B$22</c:f>
              <c:numCache>
                <c:formatCode>###0%</c:formatCode>
                <c:ptCount val="5"/>
                <c:pt idx="0">
                  <c:v>1.1627906976744186E-2</c:v>
                </c:pt>
                <c:pt idx="1">
                  <c:v>1.1627906976744186E-2</c:v>
                </c:pt>
                <c:pt idx="2">
                  <c:v>0</c:v>
                </c:pt>
                <c:pt idx="3">
                  <c:v>0</c:v>
                </c:pt>
                <c:pt idx="4">
                  <c:v>1.3888888888888888E-2</c:v>
                </c:pt>
              </c:numCache>
            </c:numRef>
          </c:val>
        </c:ser>
        <c:ser>
          <c:idx val="1"/>
          <c:order val="1"/>
          <c:tx>
            <c:strRef>
              <c:f>'Graphs for report'!$C$1</c:f>
              <c:strCache>
                <c:ptCount val="1"/>
                <c:pt idx="0">
                  <c:v>0-2</c:v>
                </c:pt>
              </c:strCache>
            </c:strRef>
          </c:tx>
          <c:spPr>
            <a:solidFill>
              <a:srgbClr val="D1530D"/>
            </a:solidFill>
            <a:ln>
              <a:noFill/>
            </a:ln>
            <a:effectLst/>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report'!$A$18:$A$22</c:f>
              <c:strCache>
                <c:ptCount val="5"/>
                <c:pt idx="0">
                  <c:v>It is my responsibility to support my own children to take part in physical activity</c:v>
                </c:pt>
                <c:pt idx="1">
                  <c:v>I actively support my own children to take part in physical activity</c:v>
                </c:pt>
                <c:pt idx="2">
                  <c:v>I actively support the children/young people in my family to take part in physical activity (if no children themselves)</c:v>
                </c:pt>
                <c:pt idx="3">
                  <c:v>It is my responsibility to support the children/young people in my family to take part in physical activity (if no children themselves)</c:v>
                </c:pt>
                <c:pt idx="4">
                  <c:v>I actively support friends and family to take part in physical activity</c:v>
                </c:pt>
              </c:strCache>
            </c:strRef>
          </c:cat>
          <c:val>
            <c:numRef>
              <c:f>'Graphs for report'!$C$18:$C$22</c:f>
              <c:numCache>
                <c:formatCode>###0%</c:formatCode>
                <c:ptCount val="5"/>
                <c:pt idx="0">
                  <c:v>1.1627906976744186E-2</c:v>
                </c:pt>
                <c:pt idx="1">
                  <c:v>2.3255813953488372E-2</c:v>
                </c:pt>
                <c:pt idx="2">
                  <c:v>5.0847457627118647E-2</c:v>
                </c:pt>
                <c:pt idx="3">
                  <c:v>0.13559322033898305</c:v>
                </c:pt>
                <c:pt idx="4">
                  <c:v>0.12962962962962962</c:v>
                </c:pt>
              </c:numCache>
            </c:numRef>
          </c:val>
        </c:ser>
        <c:ser>
          <c:idx val="2"/>
          <c:order val="2"/>
          <c:tx>
            <c:strRef>
              <c:f>'Graphs for report'!$D$1</c:f>
              <c:strCache>
                <c:ptCount val="1"/>
                <c:pt idx="0">
                  <c:v>3-4</c:v>
                </c:pt>
              </c:strCache>
            </c:strRef>
          </c:tx>
          <c:spPr>
            <a:solidFill>
              <a:srgbClr val="F37836"/>
            </a:solidFill>
            <a:ln>
              <a:noFill/>
            </a:ln>
            <a:effectLst/>
          </c:spPr>
          <c:invertIfNegative val="0"/>
          <c:dLbls>
            <c:dLbl>
              <c:idx val="0"/>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report'!$A$18:$A$22</c:f>
              <c:strCache>
                <c:ptCount val="5"/>
                <c:pt idx="0">
                  <c:v>It is my responsibility to support my own children to take part in physical activity</c:v>
                </c:pt>
                <c:pt idx="1">
                  <c:v>I actively support my own children to take part in physical activity</c:v>
                </c:pt>
                <c:pt idx="2">
                  <c:v>I actively support the children/young people in my family to take part in physical activity (if no children themselves)</c:v>
                </c:pt>
                <c:pt idx="3">
                  <c:v>It is my responsibility to support the children/young people in my family to take part in physical activity (if no children themselves)</c:v>
                </c:pt>
                <c:pt idx="4">
                  <c:v>I actively support friends and family to take part in physical activity</c:v>
                </c:pt>
              </c:strCache>
            </c:strRef>
          </c:cat>
          <c:val>
            <c:numRef>
              <c:f>'Graphs for report'!$D$18:$D$22</c:f>
              <c:numCache>
                <c:formatCode>###0%</c:formatCode>
                <c:ptCount val="5"/>
                <c:pt idx="0">
                  <c:v>1.1627906976744186E-2</c:v>
                </c:pt>
                <c:pt idx="1">
                  <c:v>6.9767441860465115E-2</c:v>
                </c:pt>
                <c:pt idx="2">
                  <c:v>6.7796610169491525E-2</c:v>
                </c:pt>
                <c:pt idx="3">
                  <c:v>6.7796610169491525E-2</c:v>
                </c:pt>
                <c:pt idx="4">
                  <c:v>8.7962962962962965E-2</c:v>
                </c:pt>
              </c:numCache>
            </c:numRef>
          </c:val>
        </c:ser>
        <c:ser>
          <c:idx val="3"/>
          <c:order val="3"/>
          <c:tx>
            <c:strRef>
              <c:f>'Graphs for report'!$E$1</c:f>
              <c:strCache>
                <c:ptCount val="1"/>
                <c:pt idx="0">
                  <c:v>5</c:v>
                </c:pt>
              </c:strCache>
            </c:strRef>
          </c:tx>
          <c:spPr>
            <a:solidFill>
              <a:srgbClr val="BFBFBF"/>
            </a:solidFill>
            <a:ln>
              <a:noFill/>
            </a:ln>
            <a:effectLst/>
          </c:spPr>
          <c:invertIfNegative val="0"/>
          <c:dLbls>
            <c:dLbl>
              <c:idx val="0"/>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report'!$A$18:$A$22</c:f>
              <c:strCache>
                <c:ptCount val="5"/>
                <c:pt idx="0">
                  <c:v>It is my responsibility to support my own children to take part in physical activity</c:v>
                </c:pt>
                <c:pt idx="1">
                  <c:v>I actively support my own children to take part in physical activity</c:v>
                </c:pt>
                <c:pt idx="2">
                  <c:v>I actively support the children/young people in my family to take part in physical activity (if no children themselves)</c:v>
                </c:pt>
                <c:pt idx="3">
                  <c:v>It is my responsibility to support the children/young people in my family to take part in physical activity (if no children themselves)</c:v>
                </c:pt>
                <c:pt idx="4">
                  <c:v>I actively support friends and family to take part in physical activity</c:v>
                </c:pt>
              </c:strCache>
            </c:strRef>
          </c:cat>
          <c:val>
            <c:numRef>
              <c:f>'Graphs for report'!$E$18:$E$22</c:f>
              <c:numCache>
                <c:formatCode>###0%</c:formatCode>
                <c:ptCount val="5"/>
                <c:pt idx="0">
                  <c:v>1.1627906976744186E-2</c:v>
                </c:pt>
                <c:pt idx="1">
                  <c:v>8.1395348837209308E-2</c:v>
                </c:pt>
                <c:pt idx="2">
                  <c:v>0.20338983050847459</c:v>
                </c:pt>
                <c:pt idx="3">
                  <c:v>0.11864406779661017</c:v>
                </c:pt>
                <c:pt idx="4">
                  <c:v>0.1898148148148148</c:v>
                </c:pt>
              </c:numCache>
            </c:numRef>
          </c:val>
        </c:ser>
        <c:ser>
          <c:idx val="4"/>
          <c:order val="4"/>
          <c:tx>
            <c:strRef>
              <c:f>'Graphs for report'!$F$1</c:f>
              <c:strCache>
                <c:ptCount val="1"/>
                <c:pt idx="0">
                  <c:v>6-7</c:v>
                </c:pt>
              </c:strCache>
            </c:strRef>
          </c:tx>
          <c:spPr>
            <a:solidFill>
              <a:srgbClr val="006B97"/>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report'!$A$18:$A$22</c:f>
              <c:strCache>
                <c:ptCount val="5"/>
                <c:pt idx="0">
                  <c:v>It is my responsibility to support my own children to take part in physical activity</c:v>
                </c:pt>
                <c:pt idx="1">
                  <c:v>I actively support my own children to take part in physical activity</c:v>
                </c:pt>
                <c:pt idx="2">
                  <c:v>I actively support the children/young people in my family to take part in physical activity (if no children themselves)</c:v>
                </c:pt>
                <c:pt idx="3">
                  <c:v>It is my responsibility to support the children/young people in my family to take part in physical activity (if no children themselves)</c:v>
                </c:pt>
                <c:pt idx="4">
                  <c:v>I actively support friends and family to take part in physical activity</c:v>
                </c:pt>
              </c:strCache>
            </c:strRef>
          </c:cat>
          <c:val>
            <c:numRef>
              <c:f>'Graphs for report'!$F$18:$F$22</c:f>
              <c:numCache>
                <c:formatCode>###0%</c:formatCode>
                <c:ptCount val="5"/>
                <c:pt idx="0">
                  <c:v>6.9767441860465115E-2</c:v>
                </c:pt>
                <c:pt idx="1">
                  <c:v>9.3023255813953487E-2</c:v>
                </c:pt>
                <c:pt idx="2">
                  <c:v>0.1864406779661017</c:v>
                </c:pt>
                <c:pt idx="3">
                  <c:v>0.25423728813559321</c:v>
                </c:pt>
                <c:pt idx="4">
                  <c:v>0.17592592592592593</c:v>
                </c:pt>
              </c:numCache>
            </c:numRef>
          </c:val>
        </c:ser>
        <c:ser>
          <c:idx val="5"/>
          <c:order val="5"/>
          <c:tx>
            <c:strRef>
              <c:f>'Graphs for report'!$G$1</c:f>
              <c:strCache>
                <c:ptCount val="1"/>
                <c:pt idx="0">
                  <c:v>8-10</c:v>
                </c:pt>
              </c:strCache>
            </c:strRef>
          </c:tx>
          <c:spPr>
            <a:solidFill>
              <a:srgbClr val="00405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report'!$A$18:$A$22</c:f>
              <c:strCache>
                <c:ptCount val="5"/>
                <c:pt idx="0">
                  <c:v>It is my responsibility to support my own children to take part in physical activity</c:v>
                </c:pt>
                <c:pt idx="1">
                  <c:v>I actively support my own children to take part in physical activity</c:v>
                </c:pt>
                <c:pt idx="2">
                  <c:v>I actively support the children/young people in my family to take part in physical activity (if no children themselves)</c:v>
                </c:pt>
                <c:pt idx="3">
                  <c:v>It is my responsibility to support the children/young people in my family to take part in physical activity (if no children themselves)</c:v>
                </c:pt>
                <c:pt idx="4">
                  <c:v>I actively support friends and family to take part in physical activity</c:v>
                </c:pt>
              </c:strCache>
            </c:strRef>
          </c:cat>
          <c:val>
            <c:numRef>
              <c:f>'Graphs for report'!$G$18:$G$22</c:f>
              <c:numCache>
                <c:formatCode>###0%</c:formatCode>
                <c:ptCount val="5"/>
                <c:pt idx="0">
                  <c:v>0.88372093023255804</c:v>
                </c:pt>
                <c:pt idx="1">
                  <c:v>0.72093023255813959</c:v>
                </c:pt>
                <c:pt idx="2">
                  <c:v>0.49152542372881353</c:v>
                </c:pt>
                <c:pt idx="3">
                  <c:v>0.42372881355932207</c:v>
                </c:pt>
                <c:pt idx="4">
                  <c:v>0.40277777777777779</c:v>
                </c:pt>
              </c:numCache>
            </c:numRef>
          </c:val>
        </c:ser>
        <c:dLbls>
          <c:dLblPos val="ctr"/>
          <c:showLegendKey val="0"/>
          <c:showVal val="1"/>
          <c:showCatName val="0"/>
          <c:showSerName val="0"/>
          <c:showPercent val="0"/>
          <c:showBubbleSize val="0"/>
        </c:dLbls>
        <c:gapWidth val="40"/>
        <c:overlap val="100"/>
        <c:axId val="307505352"/>
        <c:axId val="307510448"/>
      </c:barChart>
      <c:catAx>
        <c:axId val="30750535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GB"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07510448"/>
        <c:crosses val="autoZero"/>
        <c:auto val="1"/>
        <c:lblAlgn val="ctr"/>
        <c:lblOffset val="100"/>
        <c:noMultiLvlLbl val="0"/>
      </c:catAx>
      <c:valAx>
        <c:axId val="307510448"/>
        <c:scaling>
          <c:orientation val="minMax"/>
        </c:scaling>
        <c:delete val="1"/>
        <c:axPos val="b"/>
        <c:numFmt formatCode="0%" sourceLinked="1"/>
        <c:majorTickMark val="none"/>
        <c:minorTickMark val="none"/>
        <c:tickLblPos val="nextTo"/>
        <c:crossAx val="307505352"/>
        <c:crosses val="max"/>
        <c:crossBetween val="between"/>
      </c:valAx>
      <c:spPr>
        <a:noFill/>
        <a:ln>
          <a:noFill/>
        </a:ln>
        <a:effectLst/>
      </c:spPr>
    </c:plotArea>
    <c:legend>
      <c:legendPos val="r"/>
      <c:layout>
        <c:manualLayout>
          <c:xMode val="edge"/>
          <c:yMode val="edge"/>
          <c:x val="0.47318903166895315"/>
          <c:y val="0.93589516307061626"/>
          <c:w val="0.47811960134726639"/>
          <c:h val="6.410483692938369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8791035044109332"/>
          <c:y val="3.5923570158965731E-2"/>
          <c:w val="0.50314716002925508"/>
          <c:h val="0.86134845318441877"/>
        </c:manualLayout>
      </c:layout>
      <c:barChart>
        <c:barDir val="bar"/>
        <c:grouping val="percentStacked"/>
        <c:varyColors val="0"/>
        <c:ser>
          <c:idx val="1"/>
          <c:order val="0"/>
          <c:tx>
            <c:strRef>
              <c:f>'Graphs for report'!$B$57</c:f>
              <c:strCache>
                <c:ptCount val="1"/>
                <c:pt idx="0">
                  <c:v>There isn't one</c:v>
                </c:pt>
              </c:strCache>
            </c:strRef>
          </c:tx>
          <c:spPr>
            <a:solidFill>
              <a:srgbClr val="BFBFBF">
                <a:lumMod val="75000"/>
              </a:srgbClr>
            </a:solidFill>
            <a:ln>
              <a:noFill/>
            </a:ln>
            <a:effectLst/>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report'!$A$58:$A$61</c:f>
              <c:strCache>
                <c:ptCount val="4"/>
                <c:pt idx="0">
                  <c:v>I feel able to use/access the local park for physical activity </c:v>
                </c:pt>
                <c:pt idx="1">
                  <c:v>I would be happy to use the local park for physical activity in its current condition </c:v>
                </c:pt>
                <c:pt idx="2">
                  <c:v>I would be happy to use the footpaths in my local area for walking or running in their current condition </c:v>
                </c:pt>
                <c:pt idx="3">
                  <c:v>I would be happy to use the cycle paths in my local area in their current condition </c:v>
                </c:pt>
              </c:strCache>
            </c:strRef>
          </c:cat>
          <c:val>
            <c:numRef>
              <c:f>'Graphs for report'!$B$58:$B$61</c:f>
              <c:numCache>
                <c:formatCode>###0%</c:formatCode>
                <c:ptCount val="4"/>
                <c:pt idx="0">
                  <c:v>4.1666666666666657E-2</c:v>
                </c:pt>
                <c:pt idx="1">
                  <c:v>3.2407407407407406E-2</c:v>
                </c:pt>
                <c:pt idx="2">
                  <c:v>1.3888888888888888E-2</c:v>
                </c:pt>
                <c:pt idx="3">
                  <c:v>0.22222222222222221</c:v>
                </c:pt>
              </c:numCache>
            </c:numRef>
          </c:val>
        </c:ser>
        <c:ser>
          <c:idx val="2"/>
          <c:order val="1"/>
          <c:tx>
            <c:strRef>
              <c:f>'Graphs for report'!$C$57</c:f>
              <c:strCache>
                <c:ptCount val="1"/>
                <c:pt idx="0">
                  <c:v>Don't know</c:v>
                </c:pt>
              </c:strCache>
            </c:strRef>
          </c:tx>
          <c:spPr>
            <a:solidFill>
              <a:srgbClr val="E5F1D0"/>
            </a:solidFill>
            <a:ln>
              <a:noFill/>
            </a:ln>
            <a:effectLst/>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rgbClr val="3D3D3D"/>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report'!$A$58:$A$61</c:f>
              <c:strCache>
                <c:ptCount val="4"/>
                <c:pt idx="0">
                  <c:v>I feel able to use/access the local park for physical activity </c:v>
                </c:pt>
                <c:pt idx="1">
                  <c:v>I would be happy to use the local park for physical activity in its current condition </c:v>
                </c:pt>
                <c:pt idx="2">
                  <c:v>I would be happy to use the footpaths in my local area for walking or running in their current condition </c:v>
                </c:pt>
                <c:pt idx="3">
                  <c:v>I would be happy to use the cycle paths in my local area in their current condition </c:v>
                </c:pt>
              </c:strCache>
            </c:strRef>
          </c:cat>
          <c:val>
            <c:numRef>
              <c:f>'Graphs for report'!$C$58:$C$61</c:f>
              <c:numCache>
                <c:formatCode>###0%</c:formatCode>
                <c:ptCount val="4"/>
                <c:pt idx="0">
                  <c:v>9.2592592592592587E-3</c:v>
                </c:pt>
                <c:pt idx="1">
                  <c:v>3.7037037037037035E-2</c:v>
                </c:pt>
                <c:pt idx="2">
                  <c:v>3.2407407407407406E-2</c:v>
                </c:pt>
                <c:pt idx="3">
                  <c:v>0.13425925925925927</c:v>
                </c:pt>
              </c:numCache>
            </c:numRef>
          </c:val>
        </c:ser>
        <c:ser>
          <c:idx val="3"/>
          <c:order val="2"/>
          <c:tx>
            <c:strRef>
              <c:f>'Graphs for report'!$D$57</c:f>
              <c:strCache>
                <c:ptCount val="1"/>
                <c:pt idx="0">
                  <c:v>0-2</c:v>
                </c:pt>
              </c:strCache>
            </c:strRef>
          </c:tx>
          <c:spPr>
            <a:solidFill>
              <a:srgbClr val="D1530D"/>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report'!$A$58:$A$61</c:f>
              <c:strCache>
                <c:ptCount val="4"/>
                <c:pt idx="0">
                  <c:v>I feel able to use/access the local park for physical activity </c:v>
                </c:pt>
                <c:pt idx="1">
                  <c:v>I would be happy to use the local park for physical activity in its current condition </c:v>
                </c:pt>
                <c:pt idx="2">
                  <c:v>I would be happy to use the footpaths in my local area for walking or running in their current condition </c:v>
                </c:pt>
                <c:pt idx="3">
                  <c:v>I would be happy to use the cycle paths in my local area in their current condition </c:v>
                </c:pt>
              </c:strCache>
            </c:strRef>
          </c:cat>
          <c:val>
            <c:numRef>
              <c:f>'Graphs for report'!$D$58:$D$61</c:f>
              <c:numCache>
                <c:formatCode>###0%</c:formatCode>
                <c:ptCount val="4"/>
                <c:pt idx="0">
                  <c:v>0.15740740740740741</c:v>
                </c:pt>
                <c:pt idx="1">
                  <c:v>0.24537037037037038</c:v>
                </c:pt>
                <c:pt idx="2">
                  <c:v>0.17592592592592593</c:v>
                </c:pt>
                <c:pt idx="3">
                  <c:v>0.17592592592592593</c:v>
                </c:pt>
              </c:numCache>
            </c:numRef>
          </c:val>
        </c:ser>
        <c:ser>
          <c:idx val="4"/>
          <c:order val="3"/>
          <c:tx>
            <c:strRef>
              <c:f>'Graphs for report'!$E$57</c:f>
              <c:strCache>
                <c:ptCount val="1"/>
                <c:pt idx="0">
                  <c:v>3-4</c:v>
                </c:pt>
              </c:strCache>
            </c:strRef>
          </c:tx>
          <c:spPr>
            <a:solidFill>
              <a:srgbClr val="F37836"/>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report'!$A$58:$A$61</c:f>
              <c:strCache>
                <c:ptCount val="4"/>
                <c:pt idx="0">
                  <c:v>I feel able to use/access the local park for physical activity </c:v>
                </c:pt>
                <c:pt idx="1">
                  <c:v>I would be happy to use the local park for physical activity in its current condition </c:v>
                </c:pt>
                <c:pt idx="2">
                  <c:v>I would be happy to use the footpaths in my local area for walking or running in their current condition </c:v>
                </c:pt>
                <c:pt idx="3">
                  <c:v>I would be happy to use the cycle paths in my local area in their current condition </c:v>
                </c:pt>
              </c:strCache>
            </c:strRef>
          </c:cat>
          <c:val>
            <c:numRef>
              <c:f>'Graphs for report'!$E$58:$E$61</c:f>
              <c:numCache>
                <c:formatCode>###0%</c:formatCode>
                <c:ptCount val="4"/>
                <c:pt idx="0">
                  <c:v>8.7962962962962965E-2</c:v>
                </c:pt>
                <c:pt idx="1">
                  <c:v>0.11574074074074073</c:v>
                </c:pt>
                <c:pt idx="2">
                  <c:v>0.125</c:v>
                </c:pt>
                <c:pt idx="3">
                  <c:v>9.722222222222221E-2</c:v>
                </c:pt>
              </c:numCache>
            </c:numRef>
          </c:val>
        </c:ser>
        <c:ser>
          <c:idx val="5"/>
          <c:order val="4"/>
          <c:tx>
            <c:strRef>
              <c:f>'Graphs for report'!$F$57</c:f>
              <c:strCache>
                <c:ptCount val="1"/>
                <c:pt idx="0">
                  <c:v>5</c:v>
                </c:pt>
              </c:strCache>
            </c:strRef>
          </c:tx>
          <c:spPr>
            <a:solidFill>
              <a:srgbClr val="BFBF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report'!$A$58:$A$61</c:f>
              <c:strCache>
                <c:ptCount val="4"/>
                <c:pt idx="0">
                  <c:v>I feel able to use/access the local park for physical activity </c:v>
                </c:pt>
                <c:pt idx="1">
                  <c:v>I would be happy to use the local park for physical activity in its current condition </c:v>
                </c:pt>
                <c:pt idx="2">
                  <c:v>I would be happy to use the footpaths in my local area for walking or running in their current condition </c:v>
                </c:pt>
                <c:pt idx="3">
                  <c:v>I would be happy to use the cycle paths in my local area in their current condition </c:v>
                </c:pt>
              </c:strCache>
            </c:strRef>
          </c:cat>
          <c:val>
            <c:numRef>
              <c:f>'Graphs for report'!$F$58:$F$61</c:f>
              <c:numCache>
                <c:formatCode>###0%</c:formatCode>
                <c:ptCount val="4"/>
                <c:pt idx="0">
                  <c:v>6.9444444444444448E-2</c:v>
                </c:pt>
                <c:pt idx="1">
                  <c:v>9.7222222222222238E-2</c:v>
                </c:pt>
                <c:pt idx="2">
                  <c:v>6.9444444444444448E-2</c:v>
                </c:pt>
                <c:pt idx="3">
                  <c:v>8.7962962962962965E-2</c:v>
                </c:pt>
              </c:numCache>
            </c:numRef>
          </c:val>
        </c:ser>
        <c:ser>
          <c:idx val="6"/>
          <c:order val="5"/>
          <c:tx>
            <c:strRef>
              <c:f>'Graphs for report'!$G$57</c:f>
              <c:strCache>
                <c:ptCount val="1"/>
                <c:pt idx="0">
                  <c:v>6-7</c:v>
                </c:pt>
              </c:strCache>
            </c:strRef>
          </c:tx>
          <c:spPr>
            <a:solidFill>
              <a:srgbClr val="006B97"/>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report'!$A$58:$A$61</c:f>
              <c:strCache>
                <c:ptCount val="4"/>
                <c:pt idx="0">
                  <c:v>I feel able to use/access the local park for physical activity </c:v>
                </c:pt>
                <c:pt idx="1">
                  <c:v>I would be happy to use the local park for physical activity in its current condition </c:v>
                </c:pt>
                <c:pt idx="2">
                  <c:v>I would be happy to use the footpaths in my local area for walking or running in their current condition </c:v>
                </c:pt>
                <c:pt idx="3">
                  <c:v>I would be happy to use the cycle paths in my local area in their current condition </c:v>
                </c:pt>
              </c:strCache>
            </c:strRef>
          </c:cat>
          <c:val>
            <c:numRef>
              <c:f>'Graphs for report'!$G$58:$G$61</c:f>
              <c:numCache>
                <c:formatCode>###0%</c:formatCode>
                <c:ptCount val="4"/>
                <c:pt idx="0">
                  <c:v>0.15277777777777779</c:v>
                </c:pt>
                <c:pt idx="1">
                  <c:v>0.12962962962962962</c:v>
                </c:pt>
                <c:pt idx="2">
                  <c:v>0.23148148148148151</c:v>
                </c:pt>
                <c:pt idx="3">
                  <c:v>0.12962962962962962</c:v>
                </c:pt>
              </c:numCache>
            </c:numRef>
          </c:val>
        </c:ser>
        <c:ser>
          <c:idx val="7"/>
          <c:order val="6"/>
          <c:tx>
            <c:strRef>
              <c:f>'Graphs for report'!$H$54</c:f>
              <c:strCache>
                <c:ptCount val="1"/>
                <c:pt idx="0">
                  <c:v>8-10</c:v>
                </c:pt>
              </c:strCache>
            </c:strRef>
          </c:tx>
          <c:spPr>
            <a:solidFill>
              <a:srgbClr val="00405B"/>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for report'!$A$58:$A$61</c:f>
              <c:strCache>
                <c:ptCount val="4"/>
                <c:pt idx="0">
                  <c:v>I feel able to use/access the local park for physical activity </c:v>
                </c:pt>
                <c:pt idx="1">
                  <c:v>I would be happy to use the local park for physical activity in its current condition </c:v>
                </c:pt>
                <c:pt idx="2">
                  <c:v>I would be happy to use the footpaths in my local area for walking or running in their current condition </c:v>
                </c:pt>
                <c:pt idx="3">
                  <c:v>I would be happy to use the cycle paths in my local area in their current condition </c:v>
                </c:pt>
              </c:strCache>
            </c:strRef>
          </c:cat>
          <c:val>
            <c:numRef>
              <c:f>'Graphs for report'!$H$55:$H$58</c:f>
              <c:numCache>
                <c:formatCode>###0%</c:formatCode>
                <c:ptCount val="4"/>
                <c:pt idx="0">
                  <c:v>0.48148148148148151</c:v>
                </c:pt>
                <c:pt idx="1">
                  <c:v>0.34259259259259256</c:v>
                </c:pt>
                <c:pt idx="2">
                  <c:v>0.3518518518518518</c:v>
                </c:pt>
                <c:pt idx="3">
                  <c:v>0.15277777777777773</c:v>
                </c:pt>
              </c:numCache>
            </c:numRef>
          </c:val>
        </c:ser>
        <c:dLbls>
          <c:dLblPos val="ctr"/>
          <c:showLegendKey val="0"/>
          <c:showVal val="1"/>
          <c:showCatName val="0"/>
          <c:showSerName val="0"/>
          <c:showPercent val="0"/>
          <c:showBubbleSize val="0"/>
        </c:dLbls>
        <c:gapWidth val="40"/>
        <c:overlap val="100"/>
        <c:axId val="307508488"/>
        <c:axId val="307509272"/>
      </c:barChart>
      <c:catAx>
        <c:axId val="3075084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GB"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07509272"/>
        <c:crosses val="autoZero"/>
        <c:auto val="1"/>
        <c:lblAlgn val="ctr"/>
        <c:lblOffset val="100"/>
        <c:noMultiLvlLbl val="0"/>
      </c:catAx>
      <c:valAx>
        <c:axId val="307509272"/>
        <c:scaling>
          <c:orientation val="minMax"/>
        </c:scaling>
        <c:delete val="1"/>
        <c:axPos val="b"/>
        <c:numFmt formatCode="0%" sourceLinked="1"/>
        <c:majorTickMark val="none"/>
        <c:minorTickMark val="none"/>
        <c:tickLblPos val="nextTo"/>
        <c:crossAx val="307508488"/>
        <c:crosses val="max"/>
        <c:crossBetween val="between"/>
      </c:valAx>
      <c:spPr>
        <a:noFill/>
        <a:ln>
          <a:noFill/>
        </a:ln>
        <a:effectLst/>
      </c:spPr>
    </c:plotArea>
    <c:legend>
      <c:legendPos val="r"/>
      <c:layout>
        <c:manualLayout>
          <c:xMode val="edge"/>
          <c:yMode val="edge"/>
          <c:x val="0.47525359595891614"/>
          <c:y val="0.92202209050032025"/>
          <c:w val="0.52474640404108386"/>
          <c:h val="6.410478035805235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1"/>
            <a:ext cx="2946400" cy="496888"/>
          </a:xfrm>
          <a:prstGeom prst="rect">
            <a:avLst/>
          </a:prstGeom>
        </p:spPr>
        <p:txBody>
          <a:bodyPr vert="horz" lIns="91440" tIns="45720" rIns="91440" bIns="45720" rtlCol="0"/>
          <a:lstStyle>
            <a:lvl1pPr algn="r">
              <a:defRPr sz="1200"/>
            </a:lvl1pPr>
          </a:lstStyle>
          <a:p>
            <a:fld id="{09C3CAB2-09D7-4A8B-A01E-0DD8877B4379}" type="datetimeFigureOut">
              <a:rPr lang="en-GB" smtClean="0"/>
              <a:t>05/05/2020</a:t>
            </a:fld>
            <a:endParaRPr lang="en-GB"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FF362E3-12F9-4822-99CC-1DB7EAC923AD}" type="slidenum">
              <a:rPr lang="en-GB" smtClean="0"/>
              <a:t>‹#›</a:t>
            </a:fld>
            <a:endParaRPr lang="en-GB" dirty="0"/>
          </a:p>
        </p:txBody>
      </p:sp>
    </p:spTree>
    <p:extLst>
      <p:ext uri="{BB962C8B-B14F-4D97-AF65-F5344CB8AC3E}">
        <p14:creationId xmlns:p14="http://schemas.microsoft.com/office/powerpoint/2010/main" val="3058013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1"/>
            <a:ext cx="2945659" cy="498056"/>
          </a:xfrm>
          <a:prstGeom prst="rect">
            <a:avLst/>
          </a:prstGeom>
        </p:spPr>
        <p:txBody>
          <a:bodyPr vert="horz" lIns="91440" tIns="45720" rIns="91440" bIns="45720" rtlCol="0"/>
          <a:lstStyle>
            <a:lvl1pPr algn="r">
              <a:defRPr sz="1200"/>
            </a:lvl1pPr>
          </a:lstStyle>
          <a:p>
            <a:fld id="{146AF9F2-513F-9E4C-9DE1-E4F299E3B5EA}" type="datetimeFigureOut">
              <a:rPr lang="en-GB" smtClean="0"/>
              <a:t>05/05/2020</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lIns="91440" tIns="45720" rIns="91440" bIns="45720" rtlCol="0" anchor="b"/>
          <a:lstStyle>
            <a:lvl1pPr algn="r">
              <a:defRPr sz="1200"/>
            </a:lvl1pPr>
          </a:lstStyle>
          <a:p>
            <a:fld id="{C50D85B2-91C8-3D46-884D-BA432902C549}" type="slidenum">
              <a:rPr lang="en-GB" smtClean="0"/>
              <a:t>‹#›</a:t>
            </a:fld>
            <a:endParaRPr lang="en-GB" dirty="0"/>
          </a:p>
        </p:txBody>
      </p:sp>
    </p:spTree>
    <p:extLst>
      <p:ext uri="{BB962C8B-B14F-4D97-AF65-F5344CB8AC3E}">
        <p14:creationId xmlns:p14="http://schemas.microsoft.com/office/powerpoint/2010/main" val="1855216568"/>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1</a:t>
            </a:fld>
            <a:endParaRPr lang="en-GB" dirty="0"/>
          </a:p>
        </p:txBody>
      </p:sp>
    </p:spTree>
    <p:extLst>
      <p:ext uri="{BB962C8B-B14F-4D97-AF65-F5344CB8AC3E}">
        <p14:creationId xmlns:p14="http://schemas.microsoft.com/office/powerpoint/2010/main" val="1650137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11</a:t>
            </a:fld>
            <a:endParaRPr lang="en-GB" dirty="0"/>
          </a:p>
        </p:txBody>
      </p:sp>
    </p:spTree>
    <p:extLst>
      <p:ext uri="{BB962C8B-B14F-4D97-AF65-F5344CB8AC3E}">
        <p14:creationId xmlns:p14="http://schemas.microsoft.com/office/powerpoint/2010/main" val="1254760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12</a:t>
            </a:fld>
            <a:endParaRPr lang="en-GB" dirty="0"/>
          </a:p>
        </p:txBody>
      </p:sp>
    </p:spTree>
    <p:extLst>
      <p:ext uri="{BB962C8B-B14F-4D97-AF65-F5344CB8AC3E}">
        <p14:creationId xmlns:p14="http://schemas.microsoft.com/office/powerpoint/2010/main" val="3826361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13</a:t>
            </a:fld>
            <a:endParaRPr lang="en-GB" dirty="0"/>
          </a:p>
        </p:txBody>
      </p:sp>
    </p:spTree>
    <p:extLst>
      <p:ext uri="{BB962C8B-B14F-4D97-AF65-F5344CB8AC3E}">
        <p14:creationId xmlns:p14="http://schemas.microsoft.com/office/powerpoint/2010/main" val="3952803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14</a:t>
            </a:fld>
            <a:endParaRPr lang="en-GB" dirty="0"/>
          </a:p>
        </p:txBody>
      </p:sp>
    </p:spTree>
    <p:extLst>
      <p:ext uri="{BB962C8B-B14F-4D97-AF65-F5344CB8AC3E}">
        <p14:creationId xmlns:p14="http://schemas.microsoft.com/office/powerpoint/2010/main" val="1767532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15</a:t>
            </a:fld>
            <a:endParaRPr lang="en-GB" dirty="0"/>
          </a:p>
        </p:txBody>
      </p:sp>
    </p:spTree>
    <p:extLst>
      <p:ext uri="{BB962C8B-B14F-4D97-AF65-F5344CB8AC3E}">
        <p14:creationId xmlns:p14="http://schemas.microsoft.com/office/powerpoint/2010/main" val="755671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16</a:t>
            </a:fld>
            <a:endParaRPr lang="en-GB" dirty="0"/>
          </a:p>
        </p:txBody>
      </p:sp>
    </p:spTree>
    <p:extLst>
      <p:ext uri="{BB962C8B-B14F-4D97-AF65-F5344CB8AC3E}">
        <p14:creationId xmlns:p14="http://schemas.microsoft.com/office/powerpoint/2010/main" val="1112602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17</a:t>
            </a:fld>
            <a:endParaRPr lang="en-GB" dirty="0"/>
          </a:p>
        </p:txBody>
      </p:sp>
    </p:spTree>
    <p:extLst>
      <p:ext uri="{BB962C8B-B14F-4D97-AF65-F5344CB8AC3E}">
        <p14:creationId xmlns:p14="http://schemas.microsoft.com/office/powerpoint/2010/main" val="34715689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18</a:t>
            </a:fld>
            <a:endParaRPr lang="en-GB" dirty="0"/>
          </a:p>
        </p:txBody>
      </p:sp>
    </p:spTree>
    <p:extLst>
      <p:ext uri="{BB962C8B-B14F-4D97-AF65-F5344CB8AC3E}">
        <p14:creationId xmlns:p14="http://schemas.microsoft.com/office/powerpoint/2010/main" val="7380527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19</a:t>
            </a:fld>
            <a:endParaRPr lang="en-GB" dirty="0"/>
          </a:p>
        </p:txBody>
      </p:sp>
    </p:spTree>
    <p:extLst>
      <p:ext uri="{BB962C8B-B14F-4D97-AF65-F5344CB8AC3E}">
        <p14:creationId xmlns:p14="http://schemas.microsoft.com/office/powerpoint/2010/main" val="37894171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20</a:t>
            </a:fld>
            <a:endParaRPr lang="en-GB" dirty="0"/>
          </a:p>
        </p:txBody>
      </p:sp>
    </p:spTree>
    <p:extLst>
      <p:ext uri="{BB962C8B-B14F-4D97-AF65-F5344CB8AC3E}">
        <p14:creationId xmlns:p14="http://schemas.microsoft.com/office/powerpoint/2010/main" val="1205631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50D85B2-91C8-3D46-884D-BA432902C549}" type="slidenum">
              <a:rPr lang="en-GB" smtClean="0"/>
              <a:t>3</a:t>
            </a:fld>
            <a:endParaRPr lang="en-GB" dirty="0"/>
          </a:p>
        </p:txBody>
      </p:sp>
    </p:spTree>
    <p:extLst>
      <p:ext uri="{BB962C8B-B14F-4D97-AF65-F5344CB8AC3E}">
        <p14:creationId xmlns:p14="http://schemas.microsoft.com/office/powerpoint/2010/main" val="23488671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21</a:t>
            </a:fld>
            <a:endParaRPr lang="en-GB" dirty="0"/>
          </a:p>
        </p:txBody>
      </p:sp>
    </p:spTree>
    <p:extLst>
      <p:ext uri="{BB962C8B-B14F-4D97-AF65-F5344CB8AC3E}">
        <p14:creationId xmlns:p14="http://schemas.microsoft.com/office/powerpoint/2010/main" val="39192908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22</a:t>
            </a:fld>
            <a:endParaRPr lang="en-GB" dirty="0"/>
          </a:p>
        </p:txBody>
      </p:sp>
    </p:spTree>
    <p:extLst>
      <p:ext uri="{BB962C8B-B14F-4D97-AF65-F5344CB8AC3E}">
        <p14:creationId xmlns:p14="http://schemas.microsoft.com/office/powerpoint/2010/main" val="34549021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23</a:t>
            </a:fld>
            <a:endParaRPr lang="en-GB" dirty="0"/>
          </a:p>
        </p:txBody>
      </p:sp>
    </p:spTree>
    <p:extLst>
      <p:ext uri="{BB962C8B-B14F-4D97-AF65-F5344CB8AC3E}">
        <p14:creationId xmlns:p14="http://schemas.microsoft.com/office/powerpoint/2010/main" val="15554704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24</a:t>
            </a:fld>
            <a:endParaRPr lang="en-GB" dirty="0"/>
          </a:p>
        </p:txBody>
      </p:sp>
    </p:spTree>
    <p:extLst>
      <p:ext uri="{BB962C8B-B14F-4D97-AF65-F5344CB8AC3E}">
        <p14:creationId xmlns:p14="http://schemas.microsoft.com/office/powerpoint/2010/main" val="24428464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25</a:t>
            </a:fld>
            <a:endParaRPr lang="en-GB" dirty="0"/>
          </a:p>
        </p:txBody>
      </p:sp>
    </p:spTree>
    <p:extLst>
      <p:ext uri="{BB962C8B-B14F-4D97-AF65-F5344CB8AC3E}">
        <p14:creationId xmlns:p14="http://schemas.microsoft.com/office/powerpoint/2010/main" val="13569059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26</a:t>
            </a:fld>
            <a:endParaRPr lang="en-GB" dirty="0"/>
          </a:p>
        </p:txBody>
      </p:sp>
    </p:spTree>
    <p:extLst>
      <p:ext uri="{BB962C8B-B14F-4D97-AF65-F5344CB8AC3E}">
        <p14:creationId xmlns:p14="http://schemas.microsoft.com/office/powerpoint/2010/main" val="9217969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27</a:t>
            </a:fld>
            <a:endParaRPr lang="en-GB" dirty="0"/>
          </a:p>
        </p:txBody>
      </p:sp>
    </p:spTree>
    <p:extLst>
      <p:ext uri="{BB962C8B-B14F-4D97-AF65-F5344CB8AC3E}">
        <p14:creationId xmlns:p14="http://schemas.microsoft.com/office/powerpoint/2010/main" val="27163813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28</a:t>
            </a:fld>
            <a:endParaRPr lang="en-GB" dirty="0"/>
          </a:p>
        </p:txBody>
      </p:sp>
    </p:spTree>
    <p:extLst>
      <p:ext uri="{BB962C8B-B14F-4D97-AF65-F5344CB8AC3E}">
        <p14:creationId xmlns:p14="http://schemas.microsoft.com/office/powerpoint/2010/main" val="27404671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29</a:t>
            </a:fld>
            <a:endParaRPr lang="en-GB" dirty="0"/>
          </a:p>
        </p:txBody>
      </p:sp>
    </p:spTree>
    <p:extLst>
      <p:ext uri="{BB962C8B-B14F-4D97-AF65-F5344CB8AC3E}">
        <p14:creationId xmlns:p14="http://schemas.microsoft.com/office/powerpoint/2010/main" val="33802370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30</a:t>
            </a:fld>
            <a:endParaRPr lang="en-GB" dirty="0"/>
          </a:p>
        </p:txBody>
      </p:sp>
    </p:spTree>
    <p:extLst>
      <p:ext uri="{BB962C8B-B14F-4D97-AF65-F5344CB8AC3E}">
        <p14:creationId xmlns:p14="http://schemas.microsoft.com/office/powerpoint/2010/main" val="4226089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4</a:t>
            </a:fld>
            <a:endParaRPr lang="en-GB" dirty="0"/>
          </a:p>
        </p:txBody>
      </p:sp>
    </p:spTree>
    <p:extLst>
      <p:ext uri="{BB962C8B-B14F-4D97-AF65-F5344CB8AC3E}">
        <p14:creationId xmlns:p14="http://schemas.microsoft.com/office/powerpoint/2010/main" val="19393726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31</a:t>
            </a:fld>
            <a:endParaRPr lang="en-GB" dirty="0"/>
          </a:p>
        </p:txBody>
      </p:sp>
    </p:spTree>
    <p:extLst>
      <p:ext uri="{BB962C8B-B14F-4D97-AF65-F5344CB8AC3E}">
        <p14:creationId xmlns:p14="http://schemas.microsoft.com/office/powerpoint/2010/main" val="28482167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32</a:t>
            </a:fld>
            <a:endParaRPr lang="en-GB" dirty="0"/>
          </a:p>
        </p:txBody>
      </p:sp>
    </p:spTree>
    <p:extLst>
      <p:ext uri="{BB962C8B-B14F-4D97-AF65-F5344CB8AC3E}">
        <p14:creationId xmlns:p14="http://schemas.microsoft.com/office/powerpoint/2010/main" val="1631386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33</a:t>
            </a:fld>
            <a:endParaRPr lang="en-GB" dirty="0"/>
          </a:p>
        </p:txBody>
      </p:sp>
    </p:spTree>
    <p:extLst>
      <p:ext uri="{BB962C8B-B14F-4D97-AF65-F5344CB8AC3E}">
        <p14:creationId xmlns:p14="http://schemas.microsoft.com/office/powerpoint/2010/main" val="2860698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34</a:t>
            </a:fld>
            <a:endParaRPr lang="en-GB" dirty="0"/>
          </a:p>
        </p:txBody>
      </p:sp>
    </p:spTree>
    <p:extLst>
      <p:ext uri="{BB962C8B-B14F-4D97-AF65-F5344CB8AC3E}">
        <p14:creationId xmlns:p14="http://schemas.microsoft.com/office/powerpoint/2010/main" val="14866988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35</a:t>
            </a:fld>
            <a:endParaRPr lang="en-GB" dirty="0"/>
          </a:p>
        </p:txBody>
      </p:sp>
    </p:spTree>
    <p:extLst>
      <p:ext uri="{BB962C8B-B14F-4D97-AF65-F5344CB8AC3E}">
        <p14:creationId xmlns:p14="http://schemas.microsoft.com/office/powerpoint/2010/main" val="38375523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36</a:t>
            </a:fld>
            <a:endParaRPr lang="en-GB" dirty="0"/>
          </a:p>
        </p:txBody>
      </p:sp>
    </p:spTree>
    <p:extLst>
      <p:ext uri="{BB962C8B-B14F-4D97-AF65-F5344CB8AC3E}">
        <p14:creationId xmlns:p14="http://schemas.microsoft.com/office/powerpoint/2010/main" val="25387329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37</a:t>
            </a:fld>
            <a:endParaRPr lang="en-GB" dirty="0"/>
          </a:p>
        </p:txBody>
      </p:sp>
    </p:spTree>
    <p:extLst>
      <p:ext uri="{BB962C8B-B14F-4D97-AF65-F5344CB8AC3E}">
        <p14:creationId xmlns:p14="http://schemas.microsoft.com/office/powerpoint/2010/main" val="23990854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38</a:t>
            </a:fld>
            <a:endParaRPr lang="en-GB" dirty="0"/>
          </a:p>
        </p:txBody>
      </p:sp>
    </p:spTree>
    <p:extLst>
      <p:ext uri="{BB962C8B-B14F-4D97-AF65-F5344CB8AC3E}">
        <p14:creationId xmlns:p14="http://schemas.microsoft.com/office/powerpoint/2010/main" val="30693951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39</a:t>
            </a:fld>
            <a:endParaRPr lang="en-GB" dirty="0"/>
          </a:p>
        </p:txBody>
      </p:sp>
    </p:spTree>
    <p:extLst>
      <p:ext uri="{BB962C8B-B14F-4D97-AF65-F5344CB8AC3E}">
        <p14:creationId xmlns:p14="http://schemas.microsoft.com/office/powerpoint/2010/main" val="35058785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40</a:t>
            </a:fld>
            <a:endParaRPr lang="en-GB" dirty="0"/>
          </a:p>
        </p:txBody>
      </p:sp>
    </p:spTree>
    <p:extLst>
      <p:ext uri="{BB962C8B-B14F-4D97-AF65-F5344CB8AC3E}">
        <p14:creationId xmlns:p14="http://schemas.microsoft.com/office/powerpoint/2010/main" val="3287263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5</a:t>
            </a:fld>
            <a:endParaRPr lang="en-GB" dirty="0"/>
          </a:p>
        </p:txBody>
      </p:sp>
    </p:spTree>
    <p:extLst>
      <p:ext uri="{BB962C8B-B14F-4D97-AF65-F5344CB8AC3E}">
        <p14:creationId xmlns:p14="http://schemas.microsoft.com/office/powerpoint/2010/main" val="39052693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41</a:t>
            </a:fld>
            <a:endParaRPr lang="en-GB" dirty="0"/>
          </a:p>
        </p:txBody>
      </p:sp>
    </p:spTree>
    <p:extLst>
      <p:ext uri="{BB962C8B-B14F-4D97-AF65-F5344CB8AC3E}">
        <p14:creationId xmlns:p14="http://schemas.microsoft.com/office/powerpoint/2010/main" val="39222152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42</a:t>
            </a:fld>
            <a:endParaRPr lang="en-GB" dirty="0"/>
          </a:p>
        </p:txBody>
      </p:sp>
    </p:spTree>
    <p:extLst>
      <p:ext uri="{BB962C8B-B14F-4D97-AF65-F5344CB8AC3E}">
        <p14:creationId xmlns:p14="http://schemas.microsoft.com/office/powerpoint/2010/main" val="34490505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43</a:t>
            </a:fld>
            <a:endParaRPr lang="en-GB" dirty="0"/>
          </a:p>
        </p:txBody>
      </p:sp>
    </p:spTree>
    <p:extLst>
      <p:ext uri="{BB962C8B-B14F-4D97-AF65-F5344CB8AC3E}">
        <p14:creationId xmlns:p14="http://schemas.microsoft.com/office/powerpoint/2010/main" val="11336223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44</a:t>
            </a:fld>
            <a:endParaRPr lang="en-GB" dirty="0"/>
          </a:p>
        </p:txBody>
      </p:sp>
    </p:spTree>
    <p:extLst>
      <p:ext uri="{BB962C8B-B14F-4D97-AF65-F5344CB8AC3E}">
        <p14:creationId xmlns:p14="http://schemas.microsoft.com/office/powerpoint/2010/main" val="74511397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45</a:t>
            </a:fld>
            <a:endParaRPr lang="en-GB" dirty="0"/>
          </a:p>
        </p:txBody>
      </p:sp>
    </p:spTree>
    <p:extLst>
      <p:ext uri="{BB962C8B-B14F-4D97-AF65-F5344CB8AC3E}">
        <p14:creationId xmlns:p14="http://schemas.microsoft.com/office/powerpoint/2010/main" val="207541444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46</a:t>
            </a:fld>
            <a:endParaRPr lang="en-GB" dirty="0"/>
          </a:p>
        </p:txBody>
      </p:sp>
    </p:spTree>
    <p:extLst>
      <p:ext uri="{BB962C8B-B14F-4D97-AF65-F5344CB8AC3E}">
        <p14:creationId xmlns:p14="http://schemas.microsoft.com/office/powerpoint/2010/main" val="3936949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47</a:t>
            </a:fld>
            <a:endParaRPr lang="en-GB" dirty="0"/>
          </a:p>
        </p:txBody>
      </p:sp>
    </p:spTree>
    <p:extLst>
      <p:ext uri="{BB962C8B-B14F-4D97-AF65-F5344CB8AC3E}">
        <p14:creationId xmlns:p14="http://schemas.microsoft.com/office/powerpoint/2010/main" val="10770067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48</a:t>
            </a:fld>
            <a:endParaRPr lang="en-GB" dirty="0"/>
          </a:p>
        </p:txBody>
      </p:sp>
    </p:spTree>
    <p:extLst>
      <p:ext uri="{BB962C8B-B14F-4D97-AF65-F5344CB8AC3E}">
        <p14:creationId xmlns:p14="http://schemas.microsoft.com/office/powerpoint/2010/main" val="255288810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49</a:t>
            </a:fld>
            <a:endParaRPr lang="en-GB" dirty="0"/>
          </a:p>
        </p:txBody>
      </p:sp>
    </p:spTree>
    <p:extLst>
      <p:ext uri="{BB962C8B-B14F-4D97-AF65-F5344CB8AC3E}">
        <p14:creationId xmlns:p14="http://schemas.microsoft.com/office/powerpoint/2010/main" val="67633526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50D85B2-91C8-3D46-884D-BA432902C549}" type="slidenum">
              <a:rPr lang="en-GB" smtClean="0"/>
              <a:t>50</a:t>
            </a:fld>
            <a:endParaRPr lang="en-GB" dirty="0"/>
          </a:p>
        </p:txBody>
      </p:sp>
    </p:spTree>
    <p:extLst>
      <p:ext uri="{BB962C8B-B14F-4D97-AF65-F5344CB8AC3E}">
        <p14:creationId xmlns:p14="http://schemas.microsoft.com/office/powerpoint/2010/main" val="981807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6</a:t>
            </a:fld>
            <a:endParaRPr lang="en-GB" dirty="0"/>
          </a:p>
        </p:txBody>
      </p:sp>
    </p:spTree>
    <p:extLst>
      <p:ext uri="{BB962C8B-B14F-4D97-AF65-F5344CB8AC3E}">
        <p14:creationId xmlns:p14="http://schemas.microsoft.com/office/powerpoint/2010/main" val="54735620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51</a:t>
            </a:fld>
            <a:endParaRPr lang="en-GB" dirty="0"/>
          </a:p>
        </p:txBody>
      </p:sp>
    </p:spTree>
    <p:extLst>
      <p:ext uri="{BB962C8B-B14F-4D97-AF65-F5344CB8AC3E}">
        <p14:creationId xmlns:p14="http://schemas.microsoft.com/office/powerpoint/2010/main" val="253119435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52</a:t>
            </a:fld>
            <a:endParaRPr lang="en-GB" dirty="0"/>
          </a:p>
        </p:txBody>
      </p:sp>
    </p:spTree>
    <p:extLst>
      <p:ext uri="{BB962C8B-B14F-4D97-AF65-F5344CB8AC3E}">
        <p14:creationId xmlns:p14="http://schemas.microsoft.com/office/powerpoint/2010/main" val="76040503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53</a:t>
            </a:fld>
            <a:endParaRPr lang="en-GB" dirty="0"/>
          </a:p>
        </p:txBody>
      </p:sp>
    </p:spTree>
    <p:extLst>
      <p:ext uri="{BB962C8B-B14F-4D97-AF65-F5344CB8AC3E}">
        <p14:creationId xmlns:p14="http://schemas.microsoft.com/office/powerpoint/2010/main" val="3083420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54</a:t>
            </a:fld>
            <a:endParaRPr lang="en-GB" dirty="0"/>
          </a:p>
        </p:txBody>
      </p:sp>
    </p:spTree>
    <p:extLst>
      <p:ext uri="{BB962C8B-B14F-4D97-AF65-F5344CB8AC3E}">
        <p14:creationId xmlns:p14="http://schemas.microsoft.com/office/powerpoint/2010/main" val="119006781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55</a:t>
            </a:fld>
            <a:endParaRPr lang="en-GB" dirty="0"/>
          </a:p>
        </p:txBody>
      </p:sp>
    </p:spTree>
    <p:extLst>
      <p:ext uri="{BB962C8B-B14F-4D97-AF65-F5344CB8AC3E}">
        <p14:creationId xmlns:p14="http://schemas.microsoft.com/office/powerpoint/2010/main" val="123772064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56</a:t>
            </a:fld>
            <a:endParaRPr lang="en-GB" dirty="0"/>
          </a:p>
        </p:txBody>
      </p:sp>
    </p:spTree>
    <p:extLst>
      <p:ext uri="{BB962C8B-B14F-4D97-AF65-F5344CB8AC3E}">
        <p14:creationId xmlns:p14="http://schemas.microsoft.com/office/powerpoint/2010/main" val="187246559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57</a:t>
            </a:fld>
            <a:endParaRPr lang="en-GB" dirty="0"/>
          </a:p>
        </p:txBody>
      </p:sp>
    </p:spTree>
    <p:extLst>
      <p:ext uri="{BB962C8B-B14F-4D97-AF65-F5344CB8AC3E}">
        <p14:creationId xmlns:p14="http://schemas.microsoft.com/office/powerpoint/2010/main" val="336352644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58</a:t>
            </a:fld>
            <a:endParaRPr lang="en-GB" dirty="0"/>
          </a:p>
        </p:txBody>
      </p:sp>
    </p:spTree>
    <p:extLst>
      <p:ext uri="{BB962C8B-B14F-4D97-AF65-F5344CB8AC3E}">
        <p14:creationId xmlns:p14="http://schemas.microsoft.com/office/powerpoint/2010/main" val="419204596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50D85B2-91C8-3D46-884D-BA432902C549}" type="slidenum">
              <a:rPr lang="en-GB" smtClean="0"/>
              <a:t>59</a:t>
            </a:fld>
            <a:endParaRPr lang="en-GB" dirty="0"/>
          </a:p>
        </p:txBody>
      </p:sp>
    </p:spTree>
    <p:extLst>
      <p:ext uri="{BB962C8B-B14F-4D97-AF65-F5344CB8AC3E}">
        <p14:creationId xmlns:p14="http://schemas.microsoft.com/office/powerpoint/2010/main" val="269304476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60</a:t>
            </a:fld>
            <a:endParaRPr lang="en-GB" dirty="0"/>
          </a:p>
        </p:txBody>
      </p:sp>
    </p:spTree>
    <p:extLst>
      <p:ext uri="{BB962C8B-B14F-4D97-AF65-F5344CB8AC3E}">
        <p14:creationId xmlns:p14="http://schemas.microsoft.com/office/powerpoint/2010/main" val="929551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7</a:t>
            </a:fld>
            <a:endParaRPr lang="en-GB" dirty="0"/>
          </a:p>
        </p:txBody>
      </p:sp>
    </p:spTree>
    <p:extLst>
      <p:ext uri="{BB962C8B-B14F-4D97-AF65-F5344CB8AC3E}">
        <p14:creationId xmlns:p14="http://schemas.microsoft.com/office/powerpoint/2010/main" val="375962229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61</a:t>
            </a:fld>
            <a:endParaRPr lang="en-GB" dirty="0"/>
          </a:p>
        </p:txBody>
      </p:sp>
    </p:spTree>
    <p:extLst>
      <p:ext uri="{BB962C8B-B14F-4D97-AF65-F5344CB8AC3E}">
        <p14:creationId xmlns:p14="http://schemas.microsoft.com/office/powerpoint/2010/main" val="215914185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62</a:t>
            </a:fld>
            <a:endParaRPr lang="en-GB" dirty="0"/>
          </a:p>
        </p:txBody>
      </p:sp>
    </p:spTree>
    <p:extLst>
      <p:ext uri="{BB962C8B-B14F-4D97-AF65-F5344CB8AC3E}">
        <p14:creationId xmlns:p14="http://schemas.microsoft.com/office/powerpoint/2010/main" val="379520657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63</a:t>
            </a:fld>
            <a:endParaRPr lang="en-GB" dirty="0"/>
          </a:p>
        </p:txBody>
      </p:sp>
    </p:spTree>
    <p:extLst>
      <p:ext uri="{BB962C8B-B14F-4D97-AF65-F5344CB8AC3E}">
        <p14:creationId xmlns:p14="http://schemas.microsoft.com/office/powerpoint/2010/main" val="2488500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8</a:t>
            </a:fld>
            <a:endParaRPr lang="en-GB" dirty="0"/>
          </a:p>
        </p:txBody>
      </p:sp>
    </p:spTree>
    <p:extLst>
      <p:ext uri="{BB962C8B-B14F-4D97-AF65-F5344CB8AC3E}">
        <p14:creationId xmlns:p14="http://schemas.microsoft.com/office/powerpoint/2010/main" val="3253384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9</a:t>
            </a:fld>
            <a:endParaRPr lang="en-GB" dirty="0"/>
          </a:p>
        </p:txBody>
      </p:sp>
    </p:spTree>
    <p:extLst>
      <p:ext uri="{BB962C8B-B14F-4D97-AF65-F5344CB8AC3E}">
        <p14:creationId xmlns:p14="http://schemas.microsoft.com/office/powerpoint/2010/main" val="531844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50D85B2-91C8-3D46-884D-BA432902C549}" type="slidenum">
              <a:rPr lang="en-GB" smtClean="0"/>
              <a:t>10</a:t>
            </a:fld>
            <a:endParaRPr lang="en-GB" dirty="0"/>
          </a:p>
        </p:txBody>
      </p:sp>
    </p:spTree>
    <p:extLst>
      <p:ext uri="{BB962C8B-B14F-4D97-AF65-F5344CB8AC3E}">
        <p14:creationId xmlns:p14="http://schemas.microsoft.com/office/powerpoint/2010/main" val="49469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5_Blank">
    <p:spTree>
      <p:nvGrpSpPr>
        <p:cNvPr id="1" name=""/>
        <p:cNvGrpSpPr/>
        <p:nvPr/>
      </p:nvGrpSpPr>
      <p:grpSpPr>
        <a:xfrm>
          <a:off x="0" y="0"/>
          <a:ext cx="0" cy="0"/>
          <a:chOff x="0" y="0"/>
          <a:chExt cx="0" cy="0"/>
        </a:xfrm>
      </p:grpSpPr>
      <p:sp>
        <p:nvSpPr>
          <p:cNvPr id="2" name="Rectangle 1"/>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sp>
        <p:nvSpPr>
          <p:cNvPr id="10" name="Rectangle 9"/>
          <p:cNvSpPr/>
          <p:nvPr userDrawn="1"/>
        </p:nvSpPr>
        <p:spPr>
          <a:xfrm>
            <a:off x="-61993" y="3266"/>
            <a:ext cx="9205993" cy="5143500"/>
          </a:xfrm>
          <a:prstGeom prst="rect">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spTree>
    <p:extLst>
      <p:ext uri="{BB962C8B-B14F-4D97-AF65-F5344CB8AC3E}">
        <p14:creationId xmlns:p14="http://schemas.microsoft.com/office/powerpoint/2010/main" val="2023283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50800"/>
            <a:ext cx="7886700" cy="936625"/>
          </a:xfrm>
        </p:spPr>
        <p:txBody>
          <a:bodyPr/>
          <a:lstStyle/>
          <a:p>
            <a:r>
              <a:rPr lang="en-US"/>
              <a:t>Click to edit Master title style</a:t>
            </a:r>
            <a:endParaRPr lang="en-US" dirty="0"/>
          </a:p>
        </p:txBody>
      </p:sp>
      <p:sp>
        <p:nvSpPr>
          <p:cNvPr id="31" name="Content Placeholder 3"/>
          <p:cNvSpPr>
            <a:spLocks noGrp="1"/>
          </p:cNvSpPr>
          <p:nvPr>
            <p:ph sz="half" idx="15"/>
          </p:nvPr>
        </p:nvSpPr>
        <p:spPr>
          <a:xfrm>
            <a:off x="6043915" y="2227164"/>
            <a:ext cx="2472624"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Rectangle 31"/>
          <p:cNvSpPr/>
          <p:nvPr userDrawn="1"/>
        </p:nvSpPr>
        <p:spPr>
          <a:xfrm>
            <a:off x="6043915" y="1586820"/>
            <a:ext cx="2472626" cy="5267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Content Placeholder 3"/>
          <p:cNvSpPr>
            <a:spLocks noGrp="1"/>
          </p:cNvSpPr>
          <p:nvPr>
            <p:ph sz="half" idx="16"/>
          </p:nvPr>
        </p:nvSpPr>
        <p:spPr>
          <a:xfrm>
            <a:off x="3336876" y="2227164"/>
            <a:ext cx="2472624"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Rectangle 33"/>
          <p:cNvSpPr/>
          <p:nvPr userDrawn="1"/>
        </p:nvSpPr>
        <p:spPr>
          <a:xfrm>
            <a:off x="3336876" y="1586820"/>
            <a:ext cx="2472626" cy="5267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Content Placeholder 3"/>
          <p:cNvSpPr>
            <a:spLocks noGrp="1"/>
          </p:cNvSpPr>
          <p:nvPr>
            <p:ph sz="half" idx="17"/>
          </p:nvPr>
        </p:nvSpPr>
        <p:spPr>
          <a:xfrm>
            <a:off x="629841" y="2227164"/>
            <a:ext cx="2472624"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Rectangle 35"/>
          <p:cNvSpPr/>
          <p:nvPr userDrawn="1"/>
        </p:nvSpPr>
        <p:spPr>
          <a:xfrm>
            <a:off x="629841" y="1586820"/>
            <a:ext cx="2472626" cy="5267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2800451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50800"/>
            <a:ext cx="7886700" cy="936625"/>
          </a:xfrm>
        </p:spPr>
        <p:txBody>
          <a:bodyPr/>
          <a:lstStyle/>
          <a:p>
            <a:r>
              <a:rPr lang="en-US"/>
              <a:t>Click to edit Master title style</a:t>
            </a:r>
            <a:endParaRPr lang="en-US" dirty="0"/>
          </a:p>
        </p:txBody>
      </p:sp>
      <p:sp>
        <p:nvSpPr>
          <p:cNvPr id="31" name="Content Placeholder 3"/>
          <p:cNvSpPr>
            <a:spLocks noGrp="1"/>
          </p:cNvSpPr>
          <p:nvPr>
            <p:ph sz="half" idx="15"/>
          </p:nvPr>
        </p:nvSpPr>
        <p:spPr>
          <a:xfrm>
            <a:off x="6043915" y="2227164"/>
            <a:ext cx="2472624"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Rectangle 31"/>
          <p:cNvSpPr/>
          <p:nvPr userDrawn="1"/>
        </p:nvSpPr>
        <p:spPr>
          <a:xfrm>
            <a:off x="6043915" y="1586820"/>
            <a:ext cx="2472626" cy="5267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Content Placeholder 3"/>
          <p:cNvSpPr>
            <a:spLocks noGrp="1"/>
          </p:cNvSpPr>
          <p:nvPr>
            <p:ph sz="half" idx="16"/>
          </p:nvPr>
        </p:nvSpPr>
        <p:spPr>
          <a:xfrm>
            <a:off x="3336876" y="2227164"/>
            <a:ext cx="2472624"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Rectangle 33"/>
          <p:cNvSpPr/>
          <p:nvPr userDrawn="1"/>
        </p:nvSpPr>
        <p:spPr>
          <a:xfrm>
            <a:off x="3336876" y="1586820"/>
            <a:ext cx="2472626" cy="5267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Content Placeholder 3"/>
          <p:cNvSpPr>
            <a:spLocks noGrp="1"/>
          </p:cNvSpPr>
          <p:nvPr>
            <p:ph sz="half" idx="17"/>
          </p:nvPr>
        </p:nvSpPr>
        <p:spPr>
          <a:xfrm>
            <a:off x="629841" y="2227164"/>
            <a:ext cx="2472624"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Rectangle 35"/>
          <p:cNvSpPr/>
          <p:nvPr userDrawn="1"/>
        </p:nvSpPr>
        <p:spPr>
          <a:xfrm>
            <a:off x="629841" y="1586820"/>
            <a:ext cx="2472626" cy="5267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38607318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50800"/>
            <a:ext cx="7886700" cy="936625"/>
          </a:xfrm>
        </p:spPr>
        <p:txBody>
          <a:bodyPr/>
          <a:lstStyle/>
          <a:p>
            <a:r>
              <a:rPr lang="en-US"/>
              <a:t>Click to edit Master title style</a:t>
            </a:r>
            <a:endParaRPr lang="en-US" dirty="0"/>
          </a:p>
        </p:txBody>
      </p:sp>
      <p:sp>
        <p:nvSpPr>
          <p:cNvPr id="31" name="Content Placeholder 3"/>
          <p:cNvSpPr>
            <a:spLocks noGrp="1"/>
          </p:cNvSpPr>
          <p:nvPr>
            <p:ph sz="half" idx="15"/>
          </p:nvPr>
        </p:nvSpPr>
        <p:spPr>
          <a:xfrm>
            <a:off x="5944652" y="2227164"/>
            <a:ext cx="2571887"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Rectangle 31"/>
          <p:cNvSpPr/>
          <p:nvPr userDrawn="1"/>
        </p:nvSpPr>
        <p:spPr>
          <a:xfrm>
            <a:off x="5944652" y="1586820"/>
            <a:ext cx="2571889" cy="5267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Content Placeholder 3"/>
          <p:cNvSpPr>
            <a:spLocks noGrp="1"/>
          </p:cNvSpPr>
          <p:nvPr>
            <p:ph sz="half" idx="16"/>
          </p:nvPr>
        </p:nvSpPr>
        <p:spPr>
          <a:xfrm>
            <a:off x="3237613" y="2227164"/>
            <a:ext cx="2571887"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Rectangle 33"/>
          <p:cNvSpPr/>
          <p:nvPr userDrawn="1"/>
        </p:nvSpPr>
        <p:spPr>
          <a:xfrm>
            <a:off x="3237613" y="1586820"/>
            <a:ext cx="2571889" cy="5267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Content Placeholder 3"/>
          <p:cNvSpPr>
            <a:spLocks noGrp="1"/>
          </p:cNvSpPr>
          <p:nvPr>
            <p:ph sz="half" idx="17"/>
          </p:nvPr>
        </p:nvSpPr>
        <p:spPr>
          <a:xfrm>
            <a:off x="530578" y="2227164"/>
            <a:ext cx="2571887"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Rectangle 35"/>
          <p:cNvSpPr/>
          <p:nvPr userDrawn="1"/>
        </p:nvSpPr>
        <p:spPr>
          <a:xfrm>
            <a:off x="530578" y="1586820"/>
            <a:ext cx="2571889" cy="5267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28095479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50800"/>
            <a:ext cx="7886700" cy="936625"/>
          </a:xfrm>
        </p:spPr>
        <p:txBody>
          <a:bodyPr/>
          <a:lstStyle/>
          <a:p>
            <a:r>
              <a:rPr lang="en-US"/>
              <a:t>Click to edit Master title style</a:t>
            </a:r>
            <a:endParaRPr lang="en-US" dirty="0"/>
          </a:p>
        </p:txBody>
      </p:sp>
      <p:sp>
        <p:nvSpPr>
          <p:cNvPr id="35" name="Content Placeholder 3"/>
          <p:cNvSpPr>
            <a:spLocks noGrp="1"/>
          </p:cNvSpPr>
          <p:nvPr>
            <p:ph sz="half" idx="17"/>
          </p:nvPr>
        </p:nvSpPr>
        <p:spPr>
          <a:xfrm>
            <a:off x="629841" y="2227164"/>
            <a:ext cx="3808808"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Rectangle 35"/>
          <p:cNvSpPr/>
          <p:nvPr userDrawn="1"/>
        </p:nvSpPr>
        <p:spPr>
          <a:xfrm>
            <a:off x="629840" y="1586820"/>
            <a:ext cx="3808810" cy="5267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Content Placeholder 3"/>
          <p:cNvSpPr>
            <a:spLocks noGrp="1"/>
          </p:cNvSpPr>
          <p:nvPr>
            <p:ph sz="half" idx="18"/>
          </p:nvPr>
        </p:nvSpPr>
        <p:spPr>
          <a:xfrm>
            <a:off x="4563666" y="2227164"/>
            <a:ext cx="3808808"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p:nvPr userDrawn="1"/>
        </p:nvSpPr>
        <p:spPr>
          <a:xfrm>
            <a:off x="4563665" y="1586820"/>
            <a:ext cx="3808810" cy="5267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89538826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50800"/>
            <a:ext cx="7886700" cy="936625"/>
          </a:xfrm>
        </p:spPr>
        <p:txBody>
          <a:bodyPr/>
          <a:lstStyle/>
          <a:p>
            <a:r>
              <a:rPr lang="en-US"/>
              <a:t>Click to edit Master title style</a:t>
            </a:r>
            <a:endParaRPr lang="en-US" dirty="0"/>
          </a:p>
        </p:txBody>
      </p:sp>
      <p:sp>
        <p:nvSpPr>
          <p:cNvPr id="35" name="Content Placeholder 3"/>
          <p:cNvSpPr>
            <a:spLocks noGrp="1"/>
          </p:cNvSpPr>
          <p:nvPr>
            <p:ph sz="half" idx="17"/>
          </p:nvPr>
        </p:nvSpPr>
        <p:spPr>
          <a:xfrm>
            <a:off x="629841" y="2227164"/>
            <a:ext cx="3808808"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Rectangle 35"/>
          <p:cNvSpPr/>
          <p:nvPr userDrawn="1"/>
        </p:nvSpPr>
        <p:spPr>
          <a:xfrm>
            <a:off x="629840" y="1586820"/>
            <a:ext cx="3808810" cy="52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Content Placeholder 3"/>
          <p:cNvSpPr>
            <a:spLocks noGrp="1"/>
          </p:cNvSpPr>
          <p:nvPr>
            <p:ph sz="half" idx="18"/>
          </p:nvPr>
        </p:nvSpPr>
        <p:spPr>
          <a:xfrm>
            <a:off x="4563666" y="2227164"/>
            <a:ext cx="3808808"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p:nvPr userDrawn="1"/>
        </p:nvSpPr>
        <p:spPr>
          <a:xfrm>
            <a:off x="4563665" y="1586820"/>
            <a:ext cx="3808810" cy="52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73480113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50800"/>
            <a:ext cx="7886700" cy="936625"/>
          </a:xfrm>
        </p:spPr>
        <p:txBody>
          <a:bodyPr/>
          <a:lstStyle/>
          <a:p>
            <a:r>
              <a:rPr lang="en-US"/>
              <a:t>Click to edit Master title style</a:t>
            </a:r>
            <a:endParaRPr lang="en-US" dirty="0"/>
          </a:p>
        </p:txBody>
      </p:sp>
      <p:sp>
        <p:nvSpPr>
          <p:cNvPr id="35" name="Content Placeholder 3"/>
          <p:cNvSpPr>
            <a:spLocks noGrp="1"/>
          </p:cNvSpPr>
          <p:nvPr>
            <p:ph sz="half" idx="17"/>
          </p:nvPr>
        </p:nvSpPr>
        <p:spPr>
          <a:xfrm>
            <a:off x="629841" y="2227164"/>
            <a:ext cx="3808808"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Rectangle 35"/>
          <p:cNvSpPr/>
          <p:nvPr userDrawn="1"/>
        </p:nvSpPr>
        <p:spPr>
          <a:xfrm>
            <a:off x="629840" y="1586820"/>
            <a:ext cx="3808810" cy="5267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Content Placeholder 3"/>
          <p:cNvSpPr>
            <a:spLocks noGrp="1"/>
          </p:cNvSpPr>
          <p:nvPr>
            <p:ph sz="half" idx="18"/>
          </p:nvPr>
        </p:nvSpPr>
        <p:spPr>
          <a:xfrm>
            <a:off x="4563666" y="2227164"/>
            <a:ext cx="3808808"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p:nvPr userDrawn="1"/>
        </p:nvSpPr>
        <p:spPr>
          <a:xfrm>
            <a:off x="4563665" y="1586820"/>
            <a:ext cx="3808810" cy="5267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29491571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Rectangle 1"/>
          <p:cNvSpPr/>
          <p:nvPr userDrawn="1"/>
        </p:nvSpPr>
        <p:spPr>
          <a:xfrm>
            <a:off x="0" y="0"/>
            <a:ext cx="9144000" cy="5143500"/>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Freeform 7"/>
          <p:cNvSpPr/>
          <p:nvPr userDrawn="1"/>
        </p:nvSpPr>
        <p:spPr>
          <a:xfrm>
            <a:off x="0" y="0"/>
            <a:ext cx="7833360" cy="5143500"/>
          </a:xfrm>
          <a:custGeom>
            <a:avLst/>
            <a:gdLst>
              <a:gd name="connsiteX0" fmla="*/ 0 w 7833360"/>
              <a:gd name="connsiteY0" fmla="*/ 0 h 5143500"/>
              <a:gd name="connsiteX1" fmla="*/ 7594708 w 7833360"/>
              <a:gd name="connsiteY1" fmla="*/ 0 h 5143500"/>
              <a:gd name="connsiteX2" fmla="*/ 7604060 w 7833360"/>
              <a:gd name="connsiteY2" fmla="*/ 27641 h 5143500"/>
              <a:gd name="connsiteX3" fmla="*/ 7833360 w 7833360"/>
              <a:gd name="connsiteY3" fmla="*/ 1544320 h 5143500"/>
              <a:gd name="connsiteX4" fmla="*/ 6508389 w 7833360"/>
              <a:gd name="connsiteY4" fmla="*/ 4973660 h 5143500"/>
              <a:gd name="connsiteX5" fmla="*/ 6346463 w 7833360"/>
              <a:gd name="connsiteY5" fmla="*/ 5143500 h 5143500"/>
              <a:gd name="connsiteX6" fmla="*/ 0 w 7833360"/>
              <a:gd name="connsiteY6" fmla="*/ 5143500 h 5143500"/>
              <a:gd name="connsiteX7" fmla="*/ 0 w 7833360"/>
              <a:gd name="connsiteY7" fmla="*/ 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33360" h="5143500">
                <a:moveTo>
                  <a:pt x="0" y="0"/>
                </a:moveTo>
                <a:lnTo>
                  <a:pt x="7594708" y="0"/>
                </a:lnTo>
                <a:lnTo>
                  <a:pt x="7604060" y="27641"/>
                </a:lnTo>
                <a:cubicBezTo>
                  <a:pt x="7753081" y="506759"/>
                  <a:pt x="7833360" y="1016165"/>
                  <a:pt x="7833360" y="1544320"/>
                </a:cubicBezTo>
                <a:cubicBezTo>
                  <a:pt x="7833360" y="2864709"/>
                  <a:pt x="7331617" y="4067909"/>
                  <a:pt x="6508389" y="4973660"/>
                </a:cubicBezTo>
                <a:lnTo>
                  <a:pt x="6346463" y="5143500"/>
                </a:lnTo>
                <a:lnTo>
                  <a:pt x="0" y="51435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p:nvPr>
        </p:nvSpPr>
        <p:spPr>
          <a:xfrm>
            <a:off x="1330036" y="1033463"/>
            <a:ext cx="5320002" cy="2719387"/>
          </a:xfrm>
        </p:spPr>
        <p:txBody>
          <a:bodyPr/>
          <a:lstStyle>
            <a:lvl1pPr marL="0" indent="0">
              <a:buNone/>
              <a:defRPr b="1" i="1">
                <a:solidFill>
                  <a:srgbClr val="F4F4F4"/>
                </a:solidFill>
                <a:latin typeface="Playfair Display" charset="0"/>
                <a:ea typeface="Playfair Display" charset="0"/>
                <a:cs typeface="Playfair Display" charset="0"/>
              </a:defRPr>
            </a:lvl1pPr>
          </a:lstStyle>
          <a:p>
            <a:pPr lvl="0"/>
            <a:r>
              <a:rPr lang="en-US" dirty="0"/>
              <a:t>Click to edit Master text styles</a:t>
            </a:r>
          </a:p>
        </p:txBody>
      </p:sp>
      <p:sp>
        <p:nvSpPr>
          <p:cNvPr id="13" name="Text Placeholder 12"/>
          <p:cNvSpPr>
            <a:spLocks noGrp="1"/>
          </p:cNvSpPr>
          <p:nvPr>
            <p:ph type="body" sz="quarter" idx="11"/>
          </p:nvPr>
        </p:nvSpPr>
        <p:spPr>
          <a:xfrm>
            <a:off x="1330037" y="3886219"/>
            <a:ext cx="5320002" cy="474663"/>
          </a:xfrm>
        </p:spPr>
        <p:txBody>
          <a:bodyPr anchor="ctr">
            <a:normAutofit/>
          </a:bodyPr>
          <a:lstStyle>
            <a:lvl1pPr marL="0" indent="0">
              <a:buNone/>
              <a:defRPr sz="1200">
                <a:solidFill>
                  <a:srgbClr val="F4F4F4"/>
                </a:solidFill>
              </a:defRPr>
            </a:lvl1pPr>
          </a:lstStyle>
          <a:p>
            <a:pPr lvl="0"/>
            <a:r>
              <a:rPr lang="en-US" dirty="0"/>
              <a:t>Click to edit Master text styles</a:t>
            </a:r>
          </a:p>
        </p:txBody>
      </p:sp>
      <p:sp>
        <p:nvSpPr>
          <p:cNvPr id="14" name="Text Placeholder 10"/>
          <p:cNvSpPr>
            <a:spLocks noGrp="1"/>
          </p:cNvSpPr>
          <p:nvPr>
            <p:ph type="body" sz="quarter" idx="12" hasCustomPrompt="1"/>
          </p:nvPr>
        </p:nvSpPr>
        <p:spPr>
          <a:xfrm>
            <a:off x="19396" y="408658"/>
            <a:ext cx="1389414" cy="1157534"/>
          </a:xfrm>
        </p:spPr>
        <p:txBody>
          <a:bodyPr>
            <a:noAutofit/>
          </a:bodyPr>
          <a:lstStyle>
            <a:lvl1pPr marL="0" indent="0">
              <a:buNone/>
              <a:defRPr sz="19900" b="0" i="1">
                <a:solidFill>
                  <a:srgbClr val="F4F4F4"/>
                </a:solidFill>
                <a:latin typeface="Playfair Display" charset="0"/>
                <a:ea typeface="Playfair Display" charset="0"/>
                <a:cs typeface="Playfair Display" charset="0"/>
              </a:defRPr>
            </a:lvl1pPr>
          </a:lstStyle>
          <a:p>
            <a:pPr lvl="0"/>
            <a:r>
              <a:rPr lang="en-US" dirty="0"/>
              <a:t>“</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15281" y="4253340"/>
            <a:ext cx="1330930" cy="721106"/>
          </a:xfrm>
          <a:prstGeom prst="rect">
            <a:avLst/>
          </a:prstGeom>
        </p:spPr>
      </p:pic>
    </p:spTree>
    <p:extLst>
      <p:ext uri="{BB962C8B-B14F-4D97-AF65-F5344CB8AC3E}">
        <p14:creationId xmlns:p14="http://schemas.microsoft.com/office/powerpoint/2010/main" val="11366194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42561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2" name="Rectangle 1"/>
          <p:cNvSpPr/>
          <p:nvPr userDrawn="1"/>
        </p:nvSpPr>
        <p:spPr>
          <a:xfrm>
            <a:off x="0" y="0"/>
            <a:ext cx="9144000" cy="5143500"/>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Freeform 7"/>
          <p:cNvSpPr/>
          <p:nvPr userDrawn="1"/>
        </p:nvSpPr>
        <p:spPr>
          <a:xfrm>
            <a:off x="0" y="0"/>
            <a:ext cx="7833360" cy="5143500"/>
          </a:xfrm>
          <a:custGeom>
            <a:avLst/>
            <a:gdLst>
              <a:gd name="connsiteX0" fmla="*/ 0 w 7833360"/>
              <a:gd name="connsiteY0" fmla="*/ 0 h 5143500"/>
              <a:gd name="connsiteX1" fmla="*/ 7594708 w 7833360"/>
              <a:gd name="connsiteY1" fmla="*/ 0 h 5143500"/>
              <a:gd name="connsiteX2" fmla="*/ 7604060 w 7833360"/>
              <a:gd name="connsiteY2" fmla="*/ 27641 h 5143500"/>
              <a:gd name="connsiteX3" fmla="*/ 7833360 w 7833360"/>
              <a:gd name="connsiteY3" fmla="*/ 1544320 h 5143500"/>
              <a:gd name="connsiteX4" fmla="*/ 6508389 w 7833360"/>
              <a:gd name="connsiteY4" fmla="*/ 4973660 h 5143500"/>
              <a:gd name="connsiteX5" fmla="*/ 6346463 w 7833360"/>
              <a:gd name="connsiteY5" fmla="*/ 5143500 h 5143500"/>
              <a:gd name="connsiteX6" fmla="*/ 0 w 7833360"/>
              <a:gd name="connsiteY6" fmla="*/ 5143500 h 5143500"/>
              <a:gd name="connsiteX7" fmla="*/ 0 w 7833360"/>
              <a:gd name="connsiteY7" fmla="*/ 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33360" h="5143500">
                <a:moveTo>
                  <a:pt x="0" y="0"/>
                </a:moveTo>
                <a:lnTo>
                  <a:pt x="7594708" y="0"/>
                </a:lnTo>
                <a:lnTo>
                  <a:pt x="7604060" y="27641"/>
                </a:lnTo>
                <a:cubicBezTo>
                  <a:pt x="7753081" y="506759"/>
                  <a:pt x="7833360" y="1016165"/>
                  <a:pt x="7833360" y="1544320"/>
                </a:cubicBezTo>
                <a:cubicBezTo>
                  <a:pt x="7833360" y="2864709"/>
                  <a:pt x="7331617" y="4067909"/>
                  <a:pt x="6508389" y="4973660"/>
                </a:cubicBezTo>
                <a:lnTo>
                  <a:pt x="6346463" y="5143500"/>
                </a:lnTo>
                <a:lnTo>
                  <a:pt x="0" y="51435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p:nvPr>
        </p:nvSpPr>
        <p:spPr>
          <a:xfrm>
            <a:off x="1330036" y="1033463"/>
            <a:ext cx="5320002" cy="2719387"/>
          </a:xfrm>
        </p:spPr>
        <p:txBody>
          <a:bodyPr/>
          <a:lstStyle>
            <a:lvl1pPr marL="0" indent="0">
              <a:buNone/>
              <a:defRPr b="1" i="1">
                <a:solidFill>
                  <a:srgbClr val="F4F4F4"/>
                </a:solidFill>
                <a:latin typeface="Playfair Display" charset="0"/>
                <a:ea typeface="Playfair Display" charset="0"/>
                <a:cs typeface="Playfair Display" charset="0"/>
              </a:defRPr>
            </a:lvl1pPr>
          </a:lstStyle>
          <a:p>
            <a:pPr lvl="0"/>
            <a:r>
              <a:rPr lang="en-US" dirty="0"/>
              <a:t>Click to edit Master text styles</a:t>
            </a:r>
          </a:p>
        </p:txBody>
      </p:sp>
      <p:sp>
        <p:nvSpPr>
          <p:cNvPr id="13" name="Text Placeholder 12"/>
          <p:cNvSpPr>
            <a:spLocks noGrp="1"/>
          </p:cNvSpPr>
          <p:nvPr>
            <p:ph type="body" sz="quarter" idx="11"/>
          </p:nvPr>
        </p:nvSpPr>
        <p:spPr>
          <a:xfrm>
            <a:off x="1330037" y="3886219"/>
            <a:ext cx="5320002" cy="474663"/>
          </a:xfrm>
        </p:spPr>
        <p:txBody>
          <a:bodyPr anchor="ctr">
            <a:normAutofit/>
          </a:bodyPr>
          <a:lstStyle>
            <a:lvl1pPr marL="0" indent="0">
              <a:buNone/>
              <a:defRPr sz="1200">
                <a:solidFill>
                  <a:srgbClr val="F4F4F4"/>
                </a:solidFill>
              </a:defRPr>
            </a:lvl1pPr>
          </a:lstStyle>
          <a:p>
            <a:pPr lvl="0"/>
            <a:r>
              <a:rPr lang="en-US" dirty="0"/>
              <a:t>Click to edit Master text styles</a:t>
            </a:r>
          </a:p>
        </p:txBody>
      </p:sp>
      <p:sp>
        <p:nvSpPr>
          <p:cNvPr id="14" name="Text Placeholder 10"/>
          <p:cNvSpPr>
            <a:spLocks noGrp="1"/>
          </p:cNvSpPr>
          <p:nvPr>
            <p:ph type="body" sz="quarter" idx="12" hasCustomPrompt="1"/>
          </p:nvPr>
        </p:nvSpPr>
        <p:spPr>
          <a:xfrm>
            <a:off x="19396" y="408658"/>
            <a:ext cx="1389414" cy="1157534"/>
          </a:xfrm>
        </p:spPr>
        <p:txBody>
          <a:bodyPr>
            <a:noAutofit/>
          </a:bodyPr>
          <a:lstStyle>
            <a:lvl1pPr marL="0" indent="0">
              <a:buNone/>
              <a:defRPr sz="19900" b="0" i="1">
                <a:solidFill>
                  <a:srgbClr val="F4F4F4"/>
                </a:solidFill>
                <a:latin typeface="Playfair Display" charset="0"/>
                <a:ea typeface="Playfair Display" charset="0"/>
                <a:cs typeface="Playfair Display" charset="0"/>
              </a:defRPr>
            </a:lvl1pPr>
          </a:lstStyle>
          <a:p>
            <a:pPr lvl="0"/>
            <a:r>
              <a:rPr lang="en-US" dirty="0"/>
              <a:t>“</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15281" y="4253340"/>
            <a:ext cx="1330930" cy="721106"/>
          </a:xfrm>
          <a:prstGeom prst="rect">
            <a:avLst/>
          </a:prstGeom>
        </p:spPr>
      </p:pic>
    </p:spTree>
    <p:extLst>
      <p:ext uri="{BB962C8B-B14F-4D97-AF65-F5344CB8AC3E}">
        <p14:creationId xmlns:p14="http://schemas.microsoft.com/office/powerpoint/2010/main" val="24521100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74036" y="1744895"/>
            <a:ext cx="7886700" cy="2694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6"/>
          <p:cNvSpPr>
            <a:spLocks noGrp="1"/>
          </p:cNvSpPr>
          <p:nvPr>
            <p:ph type="body" sz="quarter" idx="10"/>
          </p:nvPr>
        </p:nvSpPr>
        <p:spPr>
          <a:xfrm>
            <a:off x="519422" y="1168702"/>
            <a:ext cx="7995928" cy="351691"/>
          </a:xfrm>
        </p:spPr>
        <p:txBody>
          <a:bodyPr anchor="ctr">
            <a:normAutofit/>
          </a:bodyPr>
          <a:lstStyle>
            <a:lvl1pPr marL="0" indent="0">
              <a:buNone/>
              <a:defRPr sz="1600" b="1" i="0">
                <a:solidFill>
                  <a:schemeClr val="accent4"/>
                </a:solidFill>
                <a:latin typeface="Open Sans Semibold" charset="0"/>
                <a:ea typeface="Open Sans Semibold" charset="0"/>
                <a:cs typeface="Open Sans Semibold" charset="0"/>
              </a:defRPr>
            </a:lvl1pPr>
          </a:lstStyle>
          <a:p>
            <a:pPr lvl="0"/>
            <a:r>
              <a:rPr lang="en-US" dirty="0"/>
              <a:t>Click to edit Master text styles</a:t>
            </a:r>
          </a:p>
        </p:txBody>
      </p:sp>
      <p:sp>
        <p:nvSpPr>
          <p:cNvPr id="6" name="Oval 5"/>
          <p:cNvSpPr/>
          <p:nvPr userDrawn="1"/>
        </p:nvSpPr>
        <p:spPr>
          <a:xfrm>
            <a:off x="5034663" y="6047373"/>
            <a:ext cx="5077838" cy="5077838"/>
          </a:xfrm>
          <a:prstGeom prst="ellipse">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31815" y="5667287"/>
            <a:ext cx="1883535" cy="1020509"/>
          </a:xfrm>
          <a:prstGeom prst="rect">
            <a:avLst/>
          </a:prstGeom>
        </p:spPr>
      </p:pic>
    </p:spTree>
    <p:extLst>
      <p:ext uri="{BB962C8B-B14F-4D97-AF65-F5344CB8AC3E}">
        <p14:creationId xmlns:p14="http://schemas.microsoft.com/office/powerpoint/2010/main" val="209064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0 3.7037E-7 L 0 0.03704 " pathEditMode="relative" rAng="0" ptsTypes="AA">
                                      <p:cBhvr>
                                        <p:cTn id="6" dur="1000" fill="hold"/>
                                        <p:tgtEl>
                                          <p:spTgt spid="8"/>
                                        </p:tgtEl>
                                        <p:attrNameLst>
                                          <p:attrName>ppt_x</p:attrName>
                                          <p:attrName>ppt_y</p:attrName>
                                        </p:attrNameLst>
                                      </p:cBhvr>
                                      <p:rCtr x="0" y="1852"/>
                                    </p:animMotion>
                                  </p:childTnLst>
                                </p:cTn>
                              </p:par>
                              <p:par>
                                <p:cTn id="7" presetID="6" presetClass="emph" presetSubtype="0" decel="100000" fill="hold" nodeType="withEffect">
                                  <p:stCondLst>
                                    <p:cond delay="0"/>
                                  </p:stCondLst>
                                  <p:childTnLst>
                                    <p:animScale>
                                      <p:cBhvr>
                                        <p:cTn id="8" dur="1000" fill="hold"/>
                                        <p:tgtEl>
                                          <p:spTgt spid="8"/>
                                        </p:tgtEl>
                                      </p:cBhvr>
                                      <p:by x="59000" y="59000"/>
                                    </p:animScale>
                                  </p:childTnLst>
                                </p:cTn>
                              </p:par>
                              <p:par>
                                <p:cTn id="9" presetID="19" presetClass="emph" presetSubtype="0" fill="hold" grpId="0" nodeType="withEffect">
                                  <p:stCondLst>
                                    <p:cond delay="0"/>
                                  </p:stCondLst>
                                  <p:childTnLst>
                                    <p:animClr clrSpc="rgb" dir="cw">
                                      <p:cBhvr override="childStyle">
                                        <p:cTn id="10" dur="500" fill="hold"/>
                                        <p:tgtEl>
                                          <p:spTgt spid="6"/>
                                        </p:tgtEl>
                                        <p:attrNameLst>
                                          <p:attrName>style.color</p:attrName>
                                        </p:attrNameLst>
                                      </p:cBhvr>
                                      <p:to>
                                        <a:srgbClr val="FFFFFF"/>
                                      </p:to>
                                    </p:animClr>
                                    <p:animClr clrSpc="rgb" dir="cw">
                                      <p:cBhvr>
                                        <p:cTn id="11" dur="500" fill="hold"/>
                                        <p:tgtEl>
                                          <p:spTgt spid="6"/>
                                        </p:tgtEl>
                                        <p:attrNameLst>
                                          <p:attrName>fillcolor</p:attrName>
                                        </p:attrNameLst>
                                      </p:cBhvr>
                                      <p:to>
                                        <a:srgbClr val="FFFFFF"/>
                                      </p:to>
                                    </p:animClr>
                                    <p:set>
                                      <p:cBhvr>
                                        <p:cTn id="12" dur="500" fill="hold"/>
                                        <p:tgtEl>
                                          <p:spTgt spid="6"/>
                                        </p:tgtEl>
                                        <p:attrNameLst>
                                          <p:attrName>fill.type</p:attrName>
                                        </p:attrNameLst>
                                      </p:cBhvr>
                                      <p:to>
                                        <p:strVal val="solid"/>
                                      </p:to>
                                    </p:set>
                                    <p:set>
                                      <p:cBhvr>
                                        <p:cTn id="13" dur="500" fill="hold"/>
                                        <p:tgtEl>
                                          <p:spTgt spid="6"/>
                                        </p:tgtEl>
                                        <p:attrNameLst>
                                          <p:attrName>fill.on</p:attrName>
                                        </p:attrNameLst>
                                      </p:cBhvr>
                                      <p:to>
                                        <p:strVal val="true"/>
                                      </p:to>
                                    </p:set>
                                  </p:childTnLst>
                                </p:cTn>
                              </p:par>
                              <p:par>
                                <p:cTn id="14" presetID="42" presetClass="path" presetSubtype="0" accel="50000" decel="50000" fill="hold" grpId="1" nodeType="withEffect">
                                  <p:stCondLst>
                                    <p:cond delay="0"/>
                                  </p:stCondLst>
                                  <p:childTnLst>
                                    <p:animMotion origin="layout" path="M 0 4.07407E-6 L 0 0.13086 " pathEditMode="relative" rAng="0" ptsTypes="AA">
                                      <p:cBhvr>
                                        <p:cTn id="15" dur="1000" fill="hold"/>
                                        <p:tgtEl>
                                          <p:spTgt spid="6"/>
                                        </p:tgtEl>
                                        <p:attrNameLst>
                                          <p:attrName>ppt_x</p:attrName>
                                          <p:attrName>ppt_y</p:attrName>
                                        </p:attrNameLst>
                                      </p:cBhvr>
                                      <p:rCtr x="0" y="654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extLst mod="1">
    <p:ext uri="{DCECCB84-F9BA-43D5-87BE-67443E8EF086}">
      <p15:sldGuideLst xmlns:p15="http://schemas.microsoft.com/office/powerpoint/2012/main">
        <p15:guide id="1" orient="horz" pos="1620" userDrawn="1">
          <p15:clr>
            <a:srgbClr val="FBAE40"/>
          </p15:clr>
        </p15:guide>
        <p15:guide id="2" orient="horz" pos="105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28650" y="1617785"/>
            <a:ext cx="7886700" cy="2694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6"/>
          <p:cNvSpPr>
            <a:spLocks noGrp="1"/>
          </p:cNvSpPr>
          <p:nvPr>
            <p:ph type="body" sz="quarter" idx="10"/>
          </p:nvPr>
        </p:nvSpPr>
        <p:spPr>
          <a:xfrm>
            <a:off x="519422" y="1168702"/>
            <a:ext cx="7995928" cy="351691"/>
          </a:xfrm>
        </p:spPr>
        <p:txBody>
          <a:bodyPr anchor="ctr">
            <a:normAutofit/>
          </a:bodyPr>
          <a:lstStyle>
            <a:lvl1pPr marL="0" indent="0">
              <a:buNone/>
              <a:defRPr sz="1600" b="1" i="0">
                <a:solidFill>
                  <a:schemeClr val="accent4"/>
                </a:solidFill>
                <a:latin typeface="Open Sans Semibold" charset="0"/>
                <a:ea typeface="Open Sans Semibold" charset="0"/>
                <a:cs typeface="Open Sans Semibold" charset="0"/>
              </a:defRPr>
            </a:lvl1pPr>
          </a:lstStyle>
          <a:p>
            <a:pPr lvl="0"/>
            <a:r>
              <a:rPr lang="en-US" dirty="0"/>
              <a:t>Click to edit Master text styles</a:t>
            </a:r>
          </a:p>
        </p:txBody>
      </p:sp>
      <p:sp>
        <p:nvSpPr>
          <p:cNvPr id="11" name="Oval 10"/>
          <p:cNvSpPr/>
          <p:nvPr userDrawn="1"/>
        </p:nvSpPr>
        <p:spPr>
          <a:xfrm>
            <a:off x="2033081" y="4315968"/>
            <a:ext cx="5077838" cy="507783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14992" y="4416552"/>
            <a:ext cx="1113878" cy="603504"/>
          </a:xfrm>
          <a:prstGeom prst="rect">
            <a:avLst/>
          </a:prstGeom>
        </p:spPr>
      </p:pic>
    </p:spTree>
    <p:extLst>
      <p:ext uri="{BB962C8B-B14F-4D97-AF65-F5344CB8AC3E}">
        <p14:creationId xmlns:p14="http://schemas.microsoft.com/office/powerpoint/2010/main" val="113289029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620">
          <p15:clr>
            <a:srgbClr val="FBAE40"/>
          </p15:clr>
        </p15:guide>
        <p15:guide id="2" orient="horz" pos="1053">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54107"/>
            <a:ext cx="3872098" cy="919810"/>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617785"/>
            <a:ext cx="3872098" cy="2694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6"/>
          <p:cNvSpPr>
            <a:spLocks noGrp="1"/>
          </p:cNvSpPr>
          <p:nvPr>
            <p:ph type="body" sz="quarter" idx="10"/>
          </p:nvPr>
        </p:nvSpPr>
        <p:spPr>
          <a:xfrm>
            <a:off x="519422" y="1168702"/>
            <a:ext cx="3981326" cy="351691"/>
          </a:xfrm>
        </p:spPr>
        <p:txBody>
          <a:bodyPr anchor="ctr">
            <a:normAutofit/>
          </a:bodyPr>
          <a:lstStyle>
            <a:lvl1pPr marL="0" indent="0">
              <a:buNone/>
              <a:defRPr sz="1600" b="1" i="0">
                <a:solidFill>
                  <a:schemeClr val="accent4"/>
                </a:solidFill>
                <a:latin typeface="Open Sans Semibold" charset="0"/>
                <a:ea typeface="Open Sans Semibold" charset="0"/>
                <a:cs typeface="Open Sans Semibold" charset="0"/>
              </a:defRPr>
            </a:lvl1pPr>
          </a:lstStyle>
          <a:p>
            <a:pPr lvl="0"/>
            <a:r>
              <a:rPr lang="en-US" dirty="0"/>
              <a:t>Click to edit Master text styles</a:t>
            </a:r>
          </a:p>
        </p:txBody>
      </p:sp>
      <p:sp>
        <p:nvSpPr>
          <p:cNvPr id="6" name="Picture Placeholder 5"/>
          <p:cNvSpPr>
            <a:spLocks noGrp="1"/>
          </p:cNvSpPr>
          <p:nvPr>
            <p:ph type="pic" sz="quarter" idx="11"/>
          </p:nvPr>
        </p:nvSpPr>
        <p:spPr>
          <a:xfrm>
            <a:off x="4572000" y="0"/>
            <a:ext cx="4572000" cy="5143500"/>
          </a:xfrm>
        </p:spPr>
        <p:txBody>
          <a:bodyPr/>
          <a:lstStyle/>
          <a:p>
            <a:endParaRPr lang="en-GB" dirty="0"/>
          </a:p>
        </p:txBody>
      </p:sp>
      <p:sp>
        <p:nvSpPr>
          <p:cNvPr id="10" name="Oval 9"/>
          <p:cNvSpPr/>
          <p:nvPr userDrawn="1"/>
        </p:nvSpPr>
        <p:spPr>
          <a:xfrm>
            <a:off x="2033081" y="4315968"/>
            <a:ext cx="5077838" cy="507783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14992" y="4416552"/>
            <a:ext cx="1113878" cy="603504"/>
          </a:xfrm>
          <a:prstGeom prst="rect">
            <a:avLst/>
          </a:prstGeom>
        </p:spPr>
      </p:pic>
    </p:spTree>
    <p:extLst>
      <p:ext uri="{BB962C8B-B14F-4D97-AF65-F5344CB8AC3E}">
        <p14:creationId xmlns:p14="http://schemas.microsoft.com/office/powerpoint/2010/main" val="4496646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620">
          <p15:clr>
            <a:srgbClr val="FBAE40"/>
          </p15:clr>
        </p15:guide>
        <p15:guide id="2" orient="horz" pos="105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617786"/>
            <a:ext cx="3886200" cy="268275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617786"/>
            <a:ext cx="3886200" cy="268275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5" name="Straight Connector 4"/>
          <p:cNvCxnSpPr/>
          <p:nvPr userDrawn="1"/>
        </p:nvCxnSpPr>
        <p:spPr>
          <a:xfrm>
            <a:off x="628650" y="1071309"/>
            <a:ext cx="1773679"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Text Placeholder 6"/>
          <p:cNvSpPr>
            <a:spLocks noGrp="1"/>
          </p:cNvSpPr>
          <p:nvPr>
            <p:ph type="body" sz="quarter" idx="10"/>
          </p:nvPr>
        </p:nvSpPr>
        <p:spPr>
          <a:xfrm>
            <a:off x="519422" y="1168702"/>
            <a:ext cx="7995928" cy="351691"/>
          </a:xfrm>
        </p:spPr>
        <p:txBody>
          <a:bodyPr anchor="ctr">
            <a:normAutofit/>
          </a:bodyPr>
          <a:lstStyle>
            <a:lvl1pPr marL="0" indent="0">
              <a:buNone/>
              <a:defRPr sz="1600" b="1" i="0">
                <a:solidFill>
                  <a:schemeClr val="accent4"/>
                </a:solidFill>
                <a:latin typeface="Open Sans Semibold" charset="0"/>
                <a:ea typeface="Open Sans Semibold" charset="0"/>
                <a:cs typeface="Open Sans Semibold" charset="0"/>
              </a:defRPr>
            </a:lvl1pPr>
          </a:lstStyle>
          <a:p>
            <a:pPr lvl="0"/>
            <a:r>
              <a:rPr lang="en-US" dirty="0"/>
              <a:t>Click to edit Master text styles</a:t>
            </a:r>
          </a:p>
        </p:txBody>
      </p:sp>
    </p:spTree>
    <p:extLst>
      <p:ext uri="{BB962C8B-B14F-4D97-AF65-F5344CB8AC3E}">
        <p14:creationId xmlns:p14="http://schemas.microsoft.com/office/powerpoint/2010/main" val="5157438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50800"/>
            <a:ext cx="7886700" cy="936625"/>
          </a:xfrm>
        </p:spPr>
        <p:txBody>
          <a:bodyPr/>
          <a:lstStyle/>
          <a:p>
            <a:r>
              <a:rPr lang="en-US"/>
              <a:t>Click to edit Master title style</a:t>
            </a:r>
            <a:endParaRPr lang="en-US" dirty="0"/>
          </a:p>
        </p:txBody>
      </p:sp>
      <p:sp>
        <p:nvSpPr>
          <p:cNvPr id="25" name="Content Placeholder 3"/>
          <p:cNvSpPr>
            <a:spLocks noGrp="1"/>
          </p:cNvSpPr>
          <p:nvPr>
            <p:ph sz="half" idx="12" hasCustomPrompt="1"/>
          </p:nvPr>
        </p:nvSpPr>
        <p:spPr>
          <a:xfrm>
            <a:off x="6839177" y="2215446"/>
            <a:ext cx="1928424" cy="2493382"/>
          </a:xfrm>
        </p:spPr>
        <p:txBody>
          <a:bodyPr/>
          <a:lstStyle>
            <a:lvl1pPr>
              <a:defRPr sz="2000"/>
            </a:lvl1pPr>
          </a:lstStyle>
          <a:p>
            <a:pPr lvl="0"/>
            <a:r>
              <a:rPr lang="en-US" dirty="0"/>
              <a:t>Click to </a:t>
            </a:r>
            <a:r>
              <a:rPr lang="en-US" dirty="0" err="1" smtClean="0"/>
              <a:t>dit</a:t>
            </a:r>
            <a:r>
              <a:rPr lang="en-US" dirty="0" smtClean="0"/>
              <a:t> </a:t>
            </a:r>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Rectangle 25"/>
          <p:cNvSpPr/>
          <p:nvPr userDrawn="1"/>
        </p:nvSpPr>
        <p:spPr>
          <a:xfrm>
            <a:off x="6839176" y="1575102"/>
            <a:ext cx="1928425" cy="52672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Content Placeholder 3"/>
          <p:cNvSpPr>
            <a:spLocks noGrp="1"/>
          </p:cNvSpPr>
          <p:nvPr>
            <p:ph sz="half" idx="15"/>
          </p:nvPr>
        </p:nvSpPr>
        <p:spPr>
          <a:xfrm>
            <a:off x="4784234" y="2215446"/>
            <a:ext cx="1928424"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Rectangle 31"/>
          <p:cNvSpPr/>
          <p:nvPr userDrawn="1"/>
        </p:nvSpPr>
        <p:spPr>
          <a:xfrm>
            <a:off x="4784233" y="1575102"/>
            <a:ext cx="1928425" cy="52672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Content Placeholder 3"/>
          <p:cNvSpPr>
            <a:spLocks noGrp="1"/>
          </p:cNvSpPr>
          <p:nvPr>
            <p:ph sz="half" idx="16"/>
          </p:nvPr>
        </p:nvSpPr>
        <p:spPr>
          <a:xfrm>
            <a:off x="2684784" y="2227164"/>
            <a:ext cx="1928424"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Rectangle 33"/>
          <p:cNvSpPr/>
          <p:nvPr userDrawn="1"/>
        </p:nvSpPr>
        <p:spPr>
          <a:xfrm>
            <a:off x="2684783" y="1586820"/>
            <a:ext cx="1928425" cy="52672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Content Placeholder 3"/>
          <p:cNvSpPr>
            <a:spLocks noGrp="1"/>
          </p:cNvSpPr>
          <p:nvPr>
            <p:ph sz="half" idx="17"/>
          </p:nvPr>
        </p:nvSpPr>
        <p:spPr>
          <a:xfrm>
            <a:off x="629841" y="2227164"/>
            <a:ext cx="1928424"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Rectangle 35"/>
          <p:cNvSpPr/>
          <p:nvPr userDrawn="1"/>
        </p:nvSpPr>
        <p:spPr>
          <a:xfrm>
            <a:off x="629840" y="1586820"/>
            <a:ext cx="1928425" cy="52672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7640349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50800"/>
            <a:ext cx="7886700" cy="936625"/>
          </a:xfrm>
        </p:spPr>
        <p:txBody>
          <a:bodyPr/>
          <a:lstStyle/>
          <a:p>
            <a:r>
              <a:rPr lang="en-US"/>
              <a:t>Click to edit Master title style</a:t>
            </a:r>
            <a:endParaRPr lang="en-US" dirty="0"/>
          </a:p>
        </p:txBody>
      </p:sp>
      <p:sp>
        <p:nvSpPr>
          <p:cNvPr id="25" name="Content Placeholder 3"/>
          <p:cNvSpPr>
            <a:spLocks noGrp="1"/>
          </p:cNvSpPr>
          <p:nvPr>
            <p:ph sz="half" idx="12" hasCustomPrompt="1"/>
          </p:nvPr>
        </p:nvSpPr>
        <p:spPr>
          <a:xfrm>
            <a:off x="6839177" y="2215446"/>
            <a:ext cx="1928424" cy="2493382"/>
          </a:xfrm>
        </p:spPr>
        <p:txBody>
          <a:bodyPr/>
          <a:lstStyle>
            <a:lvl1pPr>
              <a:defRPr sz="2000"/>
            </a:lvl1pPr>
          </a:lstStyle>
          <a:p>
            <a:pPr lvl="0"/>
            <a:r>
              <a:rPr lang="en-US" dirty="0"/>
              <a:t>Click to </a:t>
            </a:r>
            <a:r>
              <a:rPr lang="en-US" dirty="0" err="1" smtClean="0"/>
              <a:t>dit</a:t>
            </a:r>
            <a:r>
              <a:rPr lang="en-US" dirty="0" smtClean="0"/>
              <a:t> </a:t>
            </a:r>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Rectangle 25"/>
          <p:cNvSpPr/>
          <p:nvPr userDrawn="1"/>
        </p:nvSpPr>
        <p:spPr>
          <a:xfrm>
            <a:off x="6839176" y="1575102"/>
            <a:ext cx="1928425" cy="52672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Content Placeholder 3"/>
          <p:cNvSpPr>
            <a:spLocks noGrp="1"/>
          </p:cNvSpPr>
          <p:nvPr>
            <p:ph sz="half" idx="15"/>
          </p:nvPr>
        </p:nvSpPr>
        <p:spPr>
          <a:xfrm>
            <a:off x="4784234" y="2215446"/>
            <a:ext cx="1928424"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Rectangle 31"/>
          <p:cNvSpPr/>
          <p:nvPr userDrawn="1"/>
        </p:nvSpPr>
        <p:spPr>
          <a:xfrm>
            <a:off x="4784233" y="1575102"/>
            <a:ext cx="1928425" cy="52672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Content Placeholder 3"/>
          <p:cNvSpPr>
            <a:spLocks noGrp="1"/>
          </p:cNvSpPr>
          <p:nvPr>
            <p:ph sz="half" idx="16"/>
          </p:nvPr>
        </p:nvSpPr>
        <p:spPr>
          <a:xfrm>
            <a:off x="2684784" y="2227164"/>
            <a:ext cx="1928424"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Rectangle 33"/>
          <p:cNvSpPr/>
          <p:nvPr userDrawn="1"/>
        </p:nvSpPr>
        <p:spPr>
          <a:xfrm>
            <a:off x="2684783" y="1586820"/>
            <a:ext cx="1928425" cy="52672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Content Placeholder 3"/>
          <p:cNvSpPr>
            <a:spLocks noGrp="1"/>
          </p:cNvSpPr>
          <p:nvPr>
            <p:ph sz="half" idx="17"/>
          </p:nvPr>
        </p:nvSpPr>
        <p:spPr>
          <a:xfrm>
            <a:off x="629841" y="2227164"/>
            <a:ext cx="1928424" cy="2493382"/>
          </a:xfrm>
        </p:spPr>
        <p:txBody>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Rectangle 35"/>
          <p:cNvSpPr/>
          <p:nvPr userDrawn="1"/>
        </p:nvSpPr>
        <p:spPr>
          <a:xfrm>
            <a:off x="629840" y="1586820"/>
            <a:ext cx="1928425" cy="52672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5325533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sp>
        <p:nvSpPr>
          <p:cNvPr id="2" name="Title Placeholder 1"/>
          <p:cNvSpPr>
            <a:spLocks noGrp="1"/>
          </p:cNvSpPr>
          <p:nvPr>
            <p:ph type="title"/>
          </p:nvPr>
        </p:nvSpPr>
        <p:spPr>
          <a:xfrm>
            <a:off x="628650" y="54107"/>
            <a:ext cx="7886700" cy="91981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169025"/>
            <a:ext cx="7886700" cy="314326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Oval 8"/>
          <p:cNvSpPr/>
          <p:nvPr userDrawn="1"/>
        </p:nvSpPr>
        <p:spPr>
          <a:xfrm>
            <a:off x="2033081" y="4315968"/>
            <a:ext cx="5077838" cy="507783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11" name="Picture 10"/>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4014992" y="4416552"/>
            <a:ext cx="1113878" cy="603504"/>
          </a:xfrm>
          <a:prstGeom prst="rect">
            <a:avLst/>
          </a:prstGeom>
        </p:spPr>
      </p:pic>
    </p:spTree>
    <p:extLst>
      <p:ext uri="{BB962C8B-B14F-4D97-AF65-F5344CB8AC3E}">
        <p14:creationId xmlns:p14="http://schemas.microsoft.com/office/powerpoint/2010/main" val="3822654105"/>
      </p:ext>
    </p:extLst>
  </p:cSld>
  <p:clrMap bg1="lt1" tx1="dk1" bg2="lt2" tx2="dk2" accent1="accent1" accent2="accent2" accent3="accent3" accent4="accent4" accent5="accent5" accent6="accent6" hlink="hlink" folHlink="folHlink"/>
  <p:sldLayoutIdLst>
    <p:sldLayoutId id="2147483684" r:id="rId1"/>
    <p:sldLayoutId id="2147483696" r:id="rId2"/>
    <p:sldLayoutId id="2147483697" r:id="rId3"/>
    <p:sldLayoutId id="2147483672" r:id="rId4"/>
    <p:sldLayoutId id="2147483682" r:id="rId5"/>
    <p:sldLayoutId id="2147483678" r:id="rId6"/>
    <p:sldLayoutId id="2147483673" r:id="rId7"/>
    <p:sldLayoutId id="2147483665" r:id="rId8"/>
    <p:sldLayoutId id="2147483689" r:id="rId9"/>
    <p:sldLayoutId id="2147483688" r:id="rId10"/>
    <p:sldLayoutId id="2147483691" r:id="rId11"/>
    <p:sldLayoutId id="2147483692" r:id="rId12"/>
    <p:sldLayoutId id="2147483690" r:id="rId13"/>
    <p:sldLayoutId id="2147483693" r:id="rId14"/>
    <p:sldLayoutId id="2147483694" r:id="rId15"/>
    <p:sldLayoutId id="2147483675" r:id="rId16"/>
  </p:sldLayoutIdLst>
  <p:timing>
    <p:tnLst>
      <p:par>
        <p:cTn id="1" dur="indefinite" restart="never" nodeType="tmRoot"/>
      </p:par>
    </p:tnLst>
  </p:timing>
  <p:txStyles>
    <p:titleStyle>
      <a:lvl1pPr algn="l" defTabSz="685800" rtl="0" eaLnBrk="1" latinLnBrk="0" hangingPunct="1">
        <a:lnSpc>
          <a:spcPct val="90000"/>
        </a:lnSpc>
        <a:spcBef>
          <a:spcPct val="0"/>
        </a:spcBef>
        <a:buNone/>
        <a:defRPr sz="2800" b="0" i="1" kern="1200" spc="50" baseline="0">
          <a:solidFill>
            <a:schemeClr val="tx2"/>
          </a:solidFill>
          <a:latin typeface="Playfair Display" charset="0"/>
          <a:ea typeface="Playfair Display" charset="0"/>
          <a:cs typeface="Playfair Display" charset="0"/>
        </a:defRPr>
      </a:lvl1pPr>
    </p:titleStyle>
    <p:bodyStyle>
      <a:lvl1pPr marL="225425" indent="-225425" algn="l" defTabSz="685800" rtl="0" eaLnBrk="1" latinLnBrk="0" hangingPunct="1">
        <a:lnSpc>
          <a:spcPct val="90000"/>
        </a:lnSpc>
        <a:spcBef>
          <a:spcPts val="600"/>
        </a:spcBef>
        <a:spcAft>
          <a:spcPts val="600"/>
        </a:spcAft>
        <a:buFont typeface="Arial" panose="020B0604020202020204" pitchFamily="34" charset="0"/>
        <a:buChar char="•"/>
        <a:tabLst/>
        <a:defRPr sz="2100" b="0" i="0" kern="1200" spc="50" baseline="0">
          <a:solidFill>
            <a:schemeClr val="tx2"/>
          </a:solidFill>
          <a:latin typeface="Open Sans" charset="0"/>
          <a:ea typeface="Open Sans" charset="0"/>
          <a:cs typeface="Open Sans" charset="0"/>
        </a:defRPr>
      </a:lvl1pPr>
      <a:lvl2pPr marL="447675" indent="-222250" algn="l" defTabSz="685800" rtl="0" eaLnBrk="1" latinLnBrk="0" hangingPunct="1">
        <a:lnSpc>
          <a:spcPct val="90000"/>
        </a:lnSpc>
        <a:spcBef>
          <a:spcPts val="600"/>
        </a:spcBef>
        <a:spcAft>
          <a:spcPts val="600"/>
        </a:spcAft>
        <a:buClr>
          <a:schemeClr val="tx2"/>
        </a:buClr>
        <a:buSzPct val="100000"/>
        <a:buFont typeface=".AppleSystemUIFont" charset="-120"/>
        <a:buChar char="◦"/>
        <a:tabLst/>
        <a:defRPr sz="1800" b="0" i="0" kern="1200" spc="50" baseline="0">
          <a:solidFill>
            <a:schemeClr val="tx2"/>
          </a:solidFill>
          <a:latin typeface="Open Sans" charset="0"/>
          <a:ea typeface="Open Sans" charset="0"/>
          <a:cs typeface="Open Sans" charset="0"/>
        </a:defRPr>
      </a:lvl2pPr>
      <a:lvl3pPr marL="712788" indent="-222250" algn="l" defTabSz="685800" rtl="0" eaLnBrk="1" latinLnBrk="0" hangingPunct="1">
        <a:lnSpc>
          <a:spcPct val="90000"/>
        </a:lnSpc>
        <a:spcBef>
          <a:spcPts val="600"/>
        </a:spcBef>
        <a:spcAft>
          <a:spcPts val="600"/>
        </a:spcAft>
        <a:buFont typeface=".AppleSystemUIFont" charset="-120"/>
        <a:buChar char="-"/>
        <a:tabLst/>
        <a:defRPr sz="1500" b="0" i="0" kern="1200" spc="50" baseline="0">
          <a:solidFill>
            <a:schemeClr val="tx2"/>
          </a:solidFill>
          <a:latin typeface="Open Sans" charset="0"/>
          <a:ea typeface="Open Sans" charset="0"/>
          <a:cs typeface="Open Sans" charset="0"/>
        </a:defRPr>
      </a:lvl3pPr>
      <a:lvl4pPr marL="933450" indent="-220663" algn="l" defTabSz="685800" rtl="0" eaLnBrk="1" latinLnBrk="0" hangingPunct="1">
        <a:lnSpc>
          <a:spcPct val="90000"/>
        </a:lnSpc>
        <a:spcBef>
          <a:spcPts val="600"/>
        </a:spcBef>
        <a:spcAft>
          <a:spcPts val="600"/>
        </a:spcAft>
        <a:buFont typeface="Arial" panose="020B0604020202020204" pitchFamily="34" charset="0"/>
        <a:buChar char="•"/>
        <a:tabLst/>
        <a:defRPr sz="1350" b="0" i="0" kern="1200" spc="50" baseline="0">
          <a:solidFill>
            <a:schemeClr val="tx2"/>
          </a:solidFill>
          <a:latin typeface="Open Sans" charset="0"/>
          <a:ea typeface="Open Sans" charset="0"/>
          <a:cs typeface="Open Sans" charset="0"/>
        </a:defRPr>
      </a:lvl4pPr>
      <a:lvl5pPr marL="1155700" indent="-222250" algn="l" defTabSz="685800" rtl="0" eaLnBrk="1" latinLnBrk="0" hangingPunct="1">
        <a:lnSpc>
          <a:spcPct val="90000"/>
        </a:lnSpc>
        <a:spcBef>
          <a:spcPts val="600"/>
        </a:spcBef>
        <a:spcAft>
          <a:spcPts val="600"/>
        </a:spcAft>
        <a:buFont typeface="Arial" panose="020B0604020202020204" pitchFamily="34" charset="0"/>
        <a:buChar char="•"/>
        <a:tabLst/>
        <a:defRPr sz="1350" b="0" i="0" kern="1200" spc="50" baseline="0">
          <a:solidFill>
            <a:schemeClr val="tx2"/>
          </a:solidFill>
          <a:latin typeface="Open Sans" charset="0"/>
          <a:ea typeface="Open Sans" charset="0"/>
          <a:cs typeface="Open Sans"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0">
          <p15:clr>
            <a:srgbClr val="F26B43"/>
          </p15:clr>
        </p15:guide>
        <p15:guide id="2" orient="horz" pos="622">
          <p15:clr>
            <a:srgbClr val="F26B43"/>
          </p15:clr>
        </p15:guide>
        <p15:guide id="3" orient="horz" pos="32">
          <p15:clr>
            <a:srgbClr val="F26B43"/>
          </p15:clr>
        </p15:guide>
        <p15:guide id="4" orient="horz" pos="735">
          <p15:clr>
            <a:srgbClr val="F26B43"/>
          </p15:clr>
        </p15:guide>
        <p15:guide id="5" orient="horz" pos="1620">
          <p15:clr>
            <a:srgbClr val="F26B43"/>
          </p15:clr>
        </p15:guide>
        <p15:guide id="6" orient="horz" pos="2709">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54.xml"/><Relationship Id="rId1" Type="http://schemas.openxmlformats.org/officeDocument/2006/relationships/slideLayout" Target="../slideLayouts/slideLayout2.xml"/><Relationship Id="rId5" Type="http://schemas.openxmlformats.org/officeDocument/2006/relationships/chart" Target="../charts/chart14.xml"/><Relationship Id="rId4" Type="http://schemas.openxmlformats.org/officeDocument/2006/relationships/chart" Target="../charts/char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011" y="-213795"/>
            <a:ext cx="9358011" cy="53572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5" name="Oval 4"/>
          <p:cNvSpPr/>
          <p:nvPr/>
        </p:nvSpPr>
        <p:spPr>
          <a:xfrm>
            <a:off x="2033082" y="3638623"/>
            <a:ext cx="5077838" cy="5077838"/>
          </a:xfrm>
          <a:prstGeom prst="ellipse">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0230" y="4014487"/>
            <a:ext cx="1883535" cy="1020509"/>
          </a:xfrm>
          <a:prstGeom prst="rect">
            <a:avLst/>
          </a:prstGeom>
        </p:spPr>
      </p:pic>
      <p:sp>
        <p:nvSpPr>
          <p:cNvPr id="22" name="TextBox 21"/>
          <p:cNvSpPr txBox="1"/>
          <p:nvPr/>
        </p:nvSpPr>
        <p:spPr>
          <a:xfrm>
            <a:off x="643469" y="2513996"/>
            <a:ext cx="8048975" cy="338554"/>
          </a:xfrm>
          <a:prstGeom prst="rect">
            <a:avLst/>
          </a:prstGeom>
          <a:noFill/>
        </p:spPr>
        <p:txBody>
          <a:bodyPr wrap="square" rtlCol="0">
            <a:spAutoFit/>
          </a:bodyPr>
          <a:lstStyle/>
          <a:p>
            <a:pPr algn="ctr">
              <a:spcAft>
                <a:spcPts val="600"/>
              </a:spcAft>
            </a:pPr>
            <a:r>
              <a:rPr lang="en-GB" sz="1600" i="1" spc="50" dirty="0" smtClean="0">
                <a:solidFill>
                  <a:srgbClr val="FFFFFF"/>
                </a:solidFill>
                <a:ea typeface="Playfair Display" charset="0"/>
                <a:cs typeface="Playfair Display" charset="0"/>
              </a:rPr>
              <a:t>Sarah Leonardi – Associate Director</a:t>
            </a:r>
          </a:p>
        </p:txBody>
      </p:sp>
      <p:sp>
        <p:nvSpPr>
          <p:cNvPr id="9" name="TextBox 8"/>
          <p:cNvSpPr txBox="1"/>
          <p:nvPr/>
        </p:nvSpPr>
        <p:spPr>
          <a:xfrm>
            <a:off x="1089360" y="1060915"/>
            <a:ext cx="7372622" cy="1077218"/>
          </a:xfrm>
          <a:prstGeom prst="rect">
            <a:avLst/>
          </a:prstGeom>
          <a:noFill/>
        </p:spPr>
        <p:txBody>
          <a:bodyPr wrap="square" rtlCol="0">
            <a:spAutoFit/>
          </a:bodyPr>
          <a:lstStyle/>
          <a:p>
            <a:pPr algn="ctr"/>
            <a:r>
              <a:rPr lang="en-GB" sz="3200" b="1" i="1" spc="100" dirty="0" smtClean="0">
                <a:solidFill>
                  <a:srgbClr val="FFFFFF"/>
                </a:solidFill>
                <a:ea typeface="Playfair Display" charset="0"/>
                <a:cs typeface="Arial" panose="020B0604020202020204" pitchFamily="34" charset="0"/>
              </a:rPr>
              <a:t>Key findings from residents</a:t>
            </a:r>
            <a:endParaRPr lang="en-GB" sz="3200" b="1" i="1" spc="100" dirty="0">
              <a:solidFill>
                <a:srgbClr val="FFFFFF"/>
              </a:solidFill>
              <a:ea typeface="Playfair Display" charset="0"/>
              <a:cs typeface="Arial" panose="020B0604020202020204" pitchFamily="34" charset="0"/>
            </a:endParaRPr>
          </a:p>
          <a:p>
            <a:pPr algn="ctr"/>
            <a:endParaRPr lang="en-GB" sz="3200" b="1" i="1" spc="100" dirty="0">
              <a:solidFill>
                <a:srgbClr val="FFFFFF"/>
              </a:solidFill>
              <a:ea typeface="Playfair Display" charset="0"/>
              <a:cs typeface="Arial" panose="020B0604020202020204" pitchFamily="34" charset="0"/>
            </a:endParaRPr>
          </a:p>
        </p:txBody>
      </p:sp>
    </p:spTree>
    <p:extLst>
      <p:ext uri="{BB962C8B-B14F-4D97-AF65-F5344CB8AC3E}">
        <p14:creationId xmlns:p14="http://schemas.microsoft.com/office/powerpoint/2010/main" val="713493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t>On how many days in a typical week do you do a total of 30 minutes or more </a:t>
            </a:r>
            <a:r>
              <a:rPr lang="en-GB" sz="2000" dirty="0" smtClean="0"/>
              <a:t>of </a:t>
            </a:r>
            <a:r>
              <a:rPr lang="en-GB" sz="2000" dirty="0"/>
              <a:t>physical activity which was enough to raise your breathing rate</a:t>
            </a:r>
          </a:p>
        </p:txBody>
      </p:sp>
      <p:cxnSp>
        <p:nvCxnSpPr>
          <p:cNvPr id="8" name="Straight Connector 7"/>
          <p:cNvCxnSpPr/>
          <p:nvPr/>
        </p:nvCxnSpPr>
        <p:spPr>
          <a:xfrm flipV="1">
            <a:off x="628650" y="941225"/>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graphicFrame>
        <p:nvGraphicFramePr>
          <p:cNvPr id="4" name="Chart 3"/>
          <p:cNvGraphicFramePr>
            <a:graphicFrameLocks/>
          </p:cNvGraphicFramePr>
          <p:nvPr>
            <p:extLst>
              <p:ext uri="{D42A27DB-BD31-4B8C-83A1-F6EECF244321}">
                <p14:modId xmlns:p14="http://schemas.microsoft.com/office/powerpoint/2010/main" val="3111097047"/>
              </p:ext>
            </p:extLst>
          </p:nvPr>
        </p:nvGraphicFramePr>
        <p:xfrm>
          <a:off x="389466" y="1231891"/>
          <a:ext cx="6450677" cy="3362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333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9545845"/>
              </p:ext>
            </p:extLst>
          </p:nvPr>
        </p:nvGraphicFramePr>
        <p:xfrm>
          <a:off x="234266" y="61657"/>
          <a:ext cx="7887691" cy="4998720"/>
        </p:xfrm>
        <a:graphic>
          <a:graphicData uri="http://schemas.openxmlformats.org/drawingml/2006/table">
            <a:tbl>
              <a:tblPr>
                <a:tableStyleId>{E8B1032C-EA38-4F05-BA0D-38AFFFC7BED3}</a:tableStyleId>
              </a:tblPr>
              <a:tblGrid>
                <a:gridCol w="793489"/>
                <a:gridCol w="1586202"/>
                <a:gridCol w="612000"/>
                <a:gridCol w="612000"/>
                <a:gridCol w="612000"/>
                <a:gridCol w="612000"/>
                <a:gridCol w="612000"/>
                <a:gridCol w="612000"/>
                <a:gridCol w="612000"/>
                <a:gridCol w="612000"/>
                <a:gridCol w="612000"/>
              </a:tblGrid>
              <a:tr h="0">
                <a:tc gridSpan="2">
                  <a:txBody>
                    <a:bodyPr/>
                    <a:lstStyle/>
                    <a:p>
                      <a:pPr marL="0" algn="r" defTabSz="685800" rtl="0" eaLnBrk="1" fontAlgn="t" latinLnBrk="0" hangingPunct="1"/>
                      <a:endParaRPr lang="en-GB" sz="800" u="none" strike="noStrike" kern="1200" dirty="0">
                        <a:solidFill>
                          <a:schemeClr val="tx1"/>
                        </a:solidFill>
                        <a:effectLst/>
                        <a:latin typeface="+mn-lt"/>
                        <a:ea typeface="+mn-ea"/>
                        <a:cs typeface="+mn-cs"/>
                      </a:endParaRPr>
                    </a:p>
                  </a:txBody>
                  <a:tcPr marL="45720" marR="45720" anchor="ctr"/>
                </a:tc>
                <a:tc h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2 days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4 days</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5 days</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6 days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Don't know</a:t>
                      </a:r>
                    </a:p>
                  </a:txBody>
                  <a:tcPr marL="45720" marR="45720" anchor="ctr"/>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45720" marR="45720" anchor="ctr"/>
                </a:tc>
                <a:tc>
                  <a:txBody>
                    <a:bodyPr/>
                    <a:lstStyle/>
                    <a:p>
                      <a:pPr marL="0" algn="r" defTabSz="685800" rtl="0" eaLnBrk="1" fontAlgn="t" latinLnBrk="0" hangingPunct="1"/>
                      <a:r>
                        <a:rPr lang="en-GB" sz="800" u="none" strike="noStrike" kern="1200" dirty="0">
                          <a:effectLst/>
                        </a:rPr>
                        <a:t>10%</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5%</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19%</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14%</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19%</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19%</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45720" marR="45720" anchor="ctr"/>
                </a:tc>
                <a:tc>
                  <a:txBody>
                    <a:bodyPr/>
                    <a:lstStyle/>
                    <a:p>
                      <a:pPr marL="0" algn="r" defTabSz="685800" rtl="0" eaLnBrk="1" fontAlgn="t" latinLnBrk="0" hangingPunct="1"/>
                      <a:r>
                        <a:rPr lang="en-GB" sz="800" u="none" strike="noStrike" kern="1200" dirty="0">
                          <a:effectLst/>
                        </a:rPr>
                        <a:t>5%</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5%</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15%</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14%</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19%</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3%</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21%</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45-64</a:t>
                      </a:r>
                    </a:p>
                  </a:txBody>
                  <a:tcPr marL="45720" marR="45720" anchor="ctr"/>
                </a:tc>
                <a:tc>
                  <a:txBody>
                    <a:bodyPr/>
                    <a:lstStyle/>
                    <a:p>
                      <a:pPr marL="0" algn="r" defTabSz="685800" rtl="0" eaLnBrk="1" fontAlgn="t" latinLnBrk="0" hangingPunct="1"/>
                      <a:r>
                        <a:rPr lang="en-GB" sz="800" u="none" strike="noStrike" kern="1200" dirty="0">
                          <a:effectLst/>
                        </a:rPr>
                        <a:t>13%</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4%</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8%</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29%</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a:t>
                      </a:r>
                      <a:endParaRPr lang="en-GB" sz="800" u="none" strike="noStrike" kern="1200">
                        <a:solidFill>
                          <a:schemeClr val="tx1"/>
                        </a:solidFill>
                        <a:effectLst/>
                        <a:latin typeface="+mn-lt"/>
                        <a:ea typeface="+mn-ea"/>
                        <a:cs typeface="+mn-cs"/>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45720" marR="45720" anchor="ctr"/>
                </a:tc>
                <a:tc>
                  <a:txBody>
                    <a:bodyPr/>
                    <a:lstStyle/>
                    <a:p>
                      <a:pPr marL="0" algn="r" defTabSz="685800" rtl="0" eaLnBrk="1" fontAlgn="t" latinLnBrk="0" hangingPunct="1"/>
                      <a:r>
                        <a:rPr lang="en-GB" sz="800" u="none" strike="noStrike" kern="1200" dirty="0">
                          <a:effectLst/>
                        </a:rPr>
                        <a:t>10%</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14%</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17%</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Gender</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45720" marR="45720" anchor="ctr"/>
                </a:tc>
                <a:tc>
                  <a:txBody>
                    <a:bodyPr/>
                    <a:lstStyle/>
                    <a:p>
                      <a:pPr marL="0" algn="r" defTabSz="685800" rtl="0" eaLnBrk="1" fontAlgn="t" latinLnBrk="0" hangingPunct="1"/>
                      <a:r>
                        <a:rPr lang="en-GB" sz="800" u="none" strike="noStrike" kern="1200">
                          <a:effectLst/>
                        </a:rPr>
                        <a:t>5%</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10%</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19%</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19%</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6%</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22%</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45720" marR="45720" anchor="ctr"/>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15%</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14%</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8%</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19%</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2%</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23%</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a:t>
                      </a:r>
                      <a:endParaRPr lang="en-GB" sz="800" u="none" strike="noStrike" kern="1200">
                        <a:solidFill>
                          <a:schemeClr val="tx1"/>
                        </a:solidFill>
                        <a:effectLst/>
                        <a:latin typeface="+mn-lt"/>
                        <a:ea typeface="+mn-ea"/>
                        <a:cs typeface="+mn-cs"/>
                      </a:endParaRPr>
                    </a:p>
                  </a:txBody>
                  <a:tcPr marL="45720" marR="45720" anchor="ctr"/>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45720" marR="45720" anchor="ctr"/>
                </a:tc>
                <a:tc>
                  <a:txBody>
                    <a:bodyPr/>
                    <a:lstStyle/>
                    <a:p>
                      <a:pPr marL="0" algn="r" defTabSz="685800" rtl="0" eaLnBrk="1" fontAlgn="t" latinLnBrk="0" hangingPunct="1"/>
                      <a:r>
                        <a:rPr lang="en-GB" sz="800" u="none" strike="noStrike" kern="1200" dirty="0">
                          <a:effectLst/>
                        </a:rPr>
                        <a:t>10%</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5%</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12%</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18%</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a:t>
                      </a:r>
                      <a:endParaRPr lang="en-GB" sz="800" u="none" strike="noStrike" kern="1200">
                        <a:solidFill>
                          <a:schemeClr val="tx1"/>
                        </a:solidFill>
                        <a:effectLst/>
                        <a:latin typeface="+mn-lt"/>
                        <a:ea typeface="+mn-ea"/>
                        <a:cs typeface="+mn-cs"/>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3%</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13%</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r>
              <a:tr h="0">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No disability, mental health or illness</a:t>
                      </a:r>
                    </a:p>
                  </a:txBody>
                  <a:tcPr marL="45720" marR="45720" anchor="ctr"/>
                </a:tc>
                <a:tc>
                  <a:txBody>
                    <a:bodyPr/>
                    <a:lstStyle/>
                    <a:p>
                      <a:pPr marL="0" algn="r" defTabSz="685800" rtl="0" eaLnBrk="1" fontAlgn="t" latinLnBrk="0" hangingPunct="1"/>
                      <a:r>
                        <a:rPr lang="en-GB" sz="800" u="none" strike="noStrike" kern="1200" dirty="0">
                          <a:effectLst/>
                        </a:rPr>
                        <a:t>5%</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19%</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15%</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22%</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a:t>
                      </a:r>
                      <a:endParaRPr lang="en-GB" sz="800" u="none" strike="noStrike" kern="1200">
                        <a:solidFill>
                          <a:schemeClr val="tx1"/>
                        </a:solidFill>
                        <a:effectLst/>
                        <a:latin typeface="+mn-lt"/>
                        <a:ea typeface="+mn-ea"/>
                        <a:cs typeface="+mn-cs"/>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but no substantial impact on daily life</a:t>
                      </a:r>
                    </a:p>
                  </a:txBody>
                  <a:tcPr marL="45720" marR="45720" anchor="ctr"/>
                </a:tc>
                <a:tc>
                  <a:txBody>
                    <a:bodyPr/>
                    <a:lstStyle/>
                    <a:p>
                      <a:pPr marL="0" algn="r" defTabSz="685800" rtl="0" eaLnBrk="1" fontAlgn="t" latinLnBrk="0" hangingPunct="1"/>
                      <a:r>
                        <a:rPr lang="en-GB" sz="800" u="none" strike="noStrike" kern="1200" dirty="0">
                          <a:effectLst/>
                        </a:rPr>
                        <a:t>17%</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10%</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13%</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45720" marR="45720" anchor="ctr"/>
                </a:tc>
                <a:tc>
                  <a:txBody>
                    <a:bodyPr/>
                    <a:lstStyle/>
                    <a:p>
                      <a:pPr marL="0" algn="r" defTabSz="685800" rtl="0" eaLnBrk="1" fontAlgn="t" latinLnBrk="0" hangingPunct="1"/>
                      <a:r>
                        <a:rPr lang="en-GB" sz="800" u="none" strike="noStrike" kern="1200" dirty="0">
                          <a:effectLst/>
                        </a:rPr>
                        <a:t>15%</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8%</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6%</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8%</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4%</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30%</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r>
              <a:tr h="0">
                <a:tc rowSpan="8">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Employment status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45720" marR="45720" anchor="ctr"/>
                </a:tc>
                <a:tc>
                  <a:txBody>
                    <a:bodyPr/>
                    <a:lstStyle/>
                    <a:p>
                      <a:pPr marL="0" algn="r" defTabSz="685800" rtl="0" eaLnBrk="1" fontAlgn="t" latinLnBrk="0" hangingPunct="1"/>
                      <a:r>
                        <a:rPr lang="en-GB" sz="800" u="none" strike="noStrike" kern="1200" dirty="0">
                          <a:effectLst/>
                        </a:rPr>
                        <a:t>4%</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3%</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Employee part-time</a:t>
                      </a:r>
                    </a:p>
                  </a:txBody>
                  <a:tcPr marL="45720" marR="45720" anchor="ctr"/>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15%</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26%</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4%</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26%</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26%</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16%</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16%</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5%</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26%</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45720" marR="45720" anchor="ctr"/>
                </a:tc>
                <a:tc>
                  <a:txBody>
                    <a:bodyPr/>
                    <a:lstStyle/>
                    <a:p>
                      <a:pPr marL="0" algn="r" defTabSz="685800" rtl="0" eaLnBrk="1" fontAlgn="t" latinLnBrk="0" hangingPunct="1"/>
                      <a:r>
                        <a:rPr lang="en-GB" sz="800" u="none" strike="noStrike" kern="1200">
                          <a:effectLst/>
                        </a:rPr>
                        <a:t>12%</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9%</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9%</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12%</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6%</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40%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20%</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10%</a:t>
                      </a:r>
                      <a:endParaRPr lang="en-GB" sz="800" u="none" strike="noStrike" kern="1200">
                        <a:solidFill>
                          <a:schemeClr val="tx1"/>
                        </a:solidFill>
                        <a:effectLst/>
                        <a:latin typeface="+mn-lt"/>
                        <a:ea typeface="+mn-ea"/>
                        <a:cs typeface="+mn-cs"/>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45720" marR="45720" anchor="ctr"/>
                </a:tc>
                <a:tc>
                  <a:txBody>
                    <a:bodyPr/>
                    <a:lstStyle/>
                    <a:p>
                      <a:pPr marL="0" algn="r" defTabSz="685800" rtl="0" eaLnBrk="1" fontAlgn="t" latinLnBrk="0" hangingPunct="1"/>
                      <a:r>
                        <a:rPr lang="en-GB" sz="800" u="none" strike="noStrike" kern="1200">
                          <a:effectLst/>
                        </a:rPr>
                        <a:t>13%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19%</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19%</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25%</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45720" marR="45720" anchor="ctr"/>
                </a:tc>
                <a:tc>
                  <a:txBody>
                    <a:bodyPr/>
                    <a:lstStyle/>
                    <a:p>
                      <a:pPr marL="0" algn="r" defTabSz="685800" rtl="0" eaLnBrk="1" fontAlgn="t" latinLnBrk="0" hangingPunct="1"/>
                      <a:r>
                        <a:rPr lang="en-GB" sz="800" u="none" strike="noStrike" kern="1200" dirty="0">
                          <a:effectLst/>
                        </a:rPr>
                        <a:t>5%</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5%</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15%</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25%</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5%</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25%</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45720" marR="45720" anchor="ctr"/>
                </a:tc>
                <a:tc>
                  <a:txBody>
                    <a:bodyPr/>
                    <a:lstStyle/>
                    <a:p>
                      <a:pPr marL="0" algn="r" defTabSz="685800" rtl="0" eaLnBrk="1" fontAlgn="t" latinLnBrk="0" hangingPunct="1"/>
                      <a:r>
                        <a:rPr lang="en-GB" sz="800" u="none" strike="noStrike" kern="1200" dirty="0">
                          <a:effectLst/>
                        </a:rPr>
                        <a:t>26%</a:t>
                      </a:r>
                      <a:endParaRPr lang="en-GB" sz="800" u="none" strike="noStrike" kern="1200" dirty="0">
                        <a:solidFill>
                          <a:schemeClr val="tx1"/>
                        </a:solidFill>
                        <a:effectLst/>
                        <a:latin typeface="+mn-lt"/>
                        <a:ea typeface="+mn-ea"/>
                        <a:cs typeface="+mn-cs"/>
                      </a:endParaRPr>
                    </a:p>
                  </a:txBody>
                  <a:tcPr marL="45720" marR="45720" anchor="ctr">
                    <a:solidFill>
                      <a:schemeClr val="accent4"/>
                    </a:solidFill>
                  </a:tcPr>
                </a:tc>
                <a:tc>
                  <a:txBody>
                    <a:bodyPr/>
                    <a:lstStyle/>
                    <a:p>
                      <a:pPr marL="0" algn="r" defTabSz="685800" rtl="0" eaLnBrk="1" fontAlgn="t" latinLnBrk="0" hangingPunct="1"/>
                      <a:r>
                        <a:rPr lang="en-GB" sz="800" u="none" strike="noStrike" kern="1200">
                          <a:effectLst/>
                        </a:rPr>
                        <a:t>5%</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5%</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5%</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16%</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11%</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5%</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26%</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45720" marR="45720" anchor="ctr"/>
                </a:tc>
              </a:tr>
            </a:tbl>
          </a:graphicData>
        </a:graphic>
      </p:graphicFrame>
      <p:sp>
        <p:nvSpPr>
          <p:cNvPr id="2" name="Rectangle 1"/>
          <p:cNvSpPr/>
          <p:nvPr/>
        </p:nvSpPr>
        <p:spPr>
          <a:xfrm>
            <a:off x="8121957" y="61657"/>
            <a:ext cx="874125" cy="769441"/>
          </a:xfrm>
          <a:prstGeom prst="rect">
            <a:avLst/>
          </a:prstGeom>
        </p:spPr>
        <p:txBody>
          <a:bodyPr wrap="square">
            <a:spAutoFit/>
          </a:bodyPr>
          <a:lstStyle/>
          <a:p>
            <a:r>
              <a:rPr lang="en-GB" sz="1100" i="1" dirty="0">
                <a:solidFill>
                  <a:srgbClr val="3D3D3D"/>
                </a:solidFill>
              </a:rPr>
              <a:t>Colour coding for </a:t>
            </a:r>
            <a:r>
              <a:rPr lang="en-GB" sz="1100" i="1" dirty="0" smtClean="0">
                <a:solidFill>
                  <a:srgbClr val="3D3D3D"/>
                </a:solidFill>
              </a:rPr>
              <a:t>0 days </a:t>
            </a:r>
            <a:r>
              <a:rPr lang="en-GB" sz="1100" i="1" dirty="0">
                <a:solidFill>
                  <a:srgbClr val="3D3D3D"/>
                </a:solidFill>
              </a:rPr>
              <a:t>only</a:t>
            </a:r>
          </a:p>
        </p:txBody>
      </p:sp>
    </p:spTree>
    <p:extLst>
      <p:ext uri="{BB962C8B-B14F-4D97-AF65-F5344CB8AC3E}">
        <p14:creationId xmlns:p14="http://schemas.microsoft.com/office/powerpoint/2010/main" val="2956103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24585"/>
              </p:ext>
            </p:extLst>
          </p:nvPr>
        </p:nvGraphicFramePr>
        <p:xfrm>
          <a:off x="188925" y="342664"/>
          <a:ext cx="8100000" cy="3930787"/>
        </p:xfrm>
        <a:graphic>
          <a:graphicData uri="http://schemas.openxmlformats.org/drawingml/2006/table">
            <a:tbl>
              <a:tblPr>
                <a:tableStyleId>{E8B1032C-EA38-4F05-BA0D-38AFFFC7BED3}</a:tableStyleId>
              </a:tblPr>
              <a:tblGrid>
                <a:gridCol w="792000"/>
                <a:gridCol w="1800000"/>
                <a:gridCol w="612000"/>
                <a:gridCol w="612000"/>
                <a:gridCol w="612000"/>
                <a:gridCol w="612000"/>
                <a:gridCol w="612000"/>
                <a:gridCol w="612000"/>
                <a:gridCol w="612000"/>
                <a:gridCol w="612000"/>
                <a:gridCol w="612000"/>
              </a:tblGrid>
              <a:tr h="0">
                <a:tc gridSpan="2">
                  <a:txBody>
                    <a:bodyPr/>
                    <a:lstStyle/>
                    <a:p>
                      <a:pPr marL="0" algn="r" defTabSz="685800" rtl="0" eaLnBrk="1" fontAlgn="t" latinLnBrk="0" hangingPunct="1"/>
                      <a:endParaRPr lang="en-GB" sz="800" u="none" strike="noStrike" kern="1200" dirty="0">
                        <a:solidFill>
                          <a:schemeClr val="tx1"/>
                        </a:solidFill>
                        <a:effectLst/>
                        <a:latin typeface="+mn-lt"/>
                        <a:ea typeface="+mn-ea"/>
                        <a:cs typeface="+mn-cs"/>
                      </a:endParaRPr>
                    </a:p>
                  </a:txBody>
                  <a:tcPr marL="45720" marR="45720" anchor="ctr"/>
                </a:tc>
                <a:tc h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Don't know</a:t>
                      </a:r>
                    </a:p>
                  </a:txBody>
                  <a:tcPr marL="45720" marR="45720" anchor="ctr"/>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45720" marR="45720" anchor="ctr"/>
                </a:tc>
                <a:tc>
                  <a:txBody>
                    <a:bodyPr/>
                    <a:lstStyle/>
                    <a:p>
                      <a:pPr marL="0" algn="r" defTabSz="685800" rtl="0" eaLnBrk="1" fontAlgn="t" latinLnBrk="0" hangingPunct="1"/>
                      <a:r>
                        <a:rPr lang="en-GB" sz="800" u="none" strike="noStrike" kern="1200" dirty="0">
                          <a:effectLst/>
                        </a:rPr>
                        <a:t>11%</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6%</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18%</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26%</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a:t>
                      </a:r>
                      <a:endParaRPr lang="en-GB" sz="800" u="none" strike="noStrike" kern="1200">
                        <a:solidFill>
                          <a:schemeClr val="tx1"/>
                        </a:solidFill>
                        <a:effectLst/>
                        <a:latin typeface="+mn-lt"/>
                        <a:ea typeface="+mn-ea"/>
                        <a:cs typeface="+mn-cs"/>
                      </a:endParaRPr>
                    </a:p>
                  </a:txBody>
                  <a:tcPr marL="45720" marR="45720" anchor="ctr"/>
                </a:tc>
              </a:tr>
              <a:tr h="137018">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45720" marR="45720" anchor="ctr"/>
                </a:tc>
                <a:tc>
                  <a:txBody>
                    <a:bodyPr/>
                    <a:lstStyle/>
                    <a:p>
                      <a:pPr marL="0" algn="r" defTabSz="685800" rtl="0" eaLnBrk="1" fontAlgn="t" latinLnBrk="0" hangingPunct="1"/>
                      <a:r>
                        <a:rPr lang="en-GB" sz="800" u="none" strike="noStrike" kern="1200">
                          <a:effectLst/>
                        </a:rPr>
                        <a:t>6%</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4%</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12%</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19%</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19%</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18%</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r>
              <a:tr h="205691">
                <a:tc rowSpan="7">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Household composition</a:t>
                      </a:r>
                      <a:endParaRPr lang="en-GB" sz="800" b="1" u="none" strike="noStrike" kern="1200" dirty="0">
                        <a:solidFill>
                          <a:srgbClr val="1B3F59"/>
                        </a:solidFill>
                        <a:effectLst/>
                        <a:latin typeface="+mn-lt"/>
                        <a:ea typeface="+mn-ea"/>
                        <a:cs typeface="+mn-cs"/>
                      </a:endParaRP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One adult and no children</a:t>
                      </a:r>
                    </a:p>
                  </a:txBody>
                  <a:tcPr marL="45720" marR="45720" anchor="ctr"/>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6%</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11%</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20%</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9%</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r>
              <a:tr h="274037">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7%</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36%</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r>
              <a:tr h="41105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45720" marR="45720" anchor="ctr"/>
                </a:tc>
                <a:tc>
                  <a:txBody>
                    <a:bodyPr/>
                    <a:lstStyle/>
                    <a:p>
                      <a:pPr marL="0" algn="r" defTabSz="685800" rtl="0" eaLnBrk="1" fontAlgn="t" latinLnBrk="0" hangingPunct="1"/>
                      <a:r>
                        <a:rPr lang="en-GB" sz="800" u="none" strike="noStrike" kern="1200">
                          <a:effectLst/>
                        </a:rPr>
                        <a:t>8%</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31%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8%</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8%</a:t>
                      </a:r>
                      <a:endParaRPr lang="en-GB" sz="800" u="none" strike="noStrike" kern="1200">
                        <a:solidFill>
                          <a:schemeClr val="tx1"/>
                        </a:solidFill>
                        <a:effectLst/>
                        <a:latin typeface="+mn-lt"/>
                        <a:ea typeface="+mn-ea"/>
                        <a:cs typeface="+mn-cs"/>
                      </a:endParaRPr>
                    </a:p>
                  </a:txBody>
                  <a:tcPr marL="45720" marR="45720" anchor="ctr"/>
                </a:tc>
              </a:tr>
              <a:tr h="205691">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no children</a:t>
                      </a:r>
                    </a:p>
                  </a:txBody>
                  <a:tcPr marL="45720" marR="45720" anchor="ctr"/>
                </a:tc>
                <a:tc>
                  <a:txBody>
                    <a:bodyPr/>
                    <a:lstStyle/>
                    <a:p>
                      <a:pPr marL="0" algn="r" defTabSz="685800" rtl="0" eaLnBrk="1" fontAlgn="t" latinLnBrk="0" hangingPunct="1"/>
                      <a:r>
                        <a:rPr lang="en-GB" sz="800" u="none" strike="noStrike" kern="1200">
                          <a:effectLst/>
                        </a:rPr>
                        <a:t>12%</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8%</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16%</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20%</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5%</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r>
              <a:tr h="274037">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45720" marR="45720" anchor="ctr"/>
                </a:tc>
                <a:tc>
                  <a:txBody>
                    <a:bodyPr/>
                    <a:lstStyle/>
                    <a:p>
                      <a:pPr marL="0" algn="r" defTabSz="685800" rtl="0" eaLnBrk="1" fontAlgn="t" latinLnBrk="0" hangingPunct="1"/>
                      <a:r>
                        <a:rPr lang="en-GB" sz="800" u="none" strike="noStrike" kern="1200" dirty="0">
                          <a:effectLst/>
                        </a:rPr>
                        <a:t>11%</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15%</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30%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15%</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19%</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r>
              <a:tr h="41105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45720" marR="45720" anchor="ctr"/>
                </a:tc>
                <a:tc>
                  <a:txBody>
                    <a:bodyPr/>
                    <a:lstStyle/>
                    <a:p>
                      <a:pPr marL="0" algn="r" defTabSz="685800" rtl="0" eaLnBrk="1" fontAlgn="t" latinLnBrk="0" hangingPunct="1"/>
                      <a:r>
                        <a:rPr lang="en-GB" sz="800" u="none" strike="noStrike" kern="1200">
                          <a:effectLst/>
                        </a:rPr>
                        <a:t>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18%</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4%</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25%</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r>
              <a:tr h="205691">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45720" marR="45720" anchor="ctr"/>
                </a:tc>
                <a:tc>
                  <a:txBody>
                    <a:bodyPr/>
                    <a:lstStyle/>
                    <a:p>
                      <a:pPr marL="0" algn="r" defTabSz="685800" rtl="0" eaLnBrk="1" fontAlgn="t" latinLnBrk="0" hangingPunct="1"/>
                      <a:r>
                        <a:rPr lang="en-GB" sz="800" u="none" strike="noStrike" kern="1200">
                          <a:effectLst/>
                        </a:rPr>
                        <a:t>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8%</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16%</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4%</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20%</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r>
              <a:tr h="274037">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 on joining panel</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45720" marR="45720" anchor="ctr"/>
                </a:tc>
                <a:tc>
                  <a:txBody>
                    <a:bodyPr/>
                    <a:lstStyle/>
                    <a:p>
                      <a:pPr marL="0" algn="r" defTabSz="685800" rtl="0" eaLnBrk="1" fontAlgn="t" latinLnBrk="0" hangingPunct="1"/>
                      <a:r>
                        <a:rPr lang="en-GB" sz="800" u="none" strike="noStrike" kern="1200" dirty="0">
                          <a:effectLst/>
                        </a:rPr>
                        <a:t>30%</a:t>
                      </a:r>
                      <a:endParaRPr lang="en-GB" sz="800" u="none" strike="noStrike" kern="1200" dirty="0">
                        <a:solidFill>
                          <a:schemeClr val="tx1"/>
                        </a:solidFill>
                        <a:effectLst/>
                        <a:latin typeface="+mn-lt"/>
                        <a:ea typeface="+mn-ea"/>
                        <a:cs typeface="+mn-cs"/>
                      </a:endParaRPr>
                    </a:p>
                  </a:txBody>
                  <a:tcPr marL="45720" marR="45720" anchor="ctr">
                    <a:solidFill>
                      <a:schemeClr val="accent4"/>
                    </a:solidFill>
                  </a:tcPr>
                </a:tc>
                <a:tc>
                  <a:txBody>
                    <a:bodyPr/>
                    <a:lstStyle/>
                    <a:p>
                      <a:pPr marL="0" algn="r" defTabSz="685800" rtl="0" eaLnBrk="1" fontAlgn="t" latinLnBrk="0" hangingPunct="1"/>
                      <a:r>
                        <a:rPr lang="en-GB" sz="800" u="none" strike="noStrike" kern="1200">
                          <a:effectLst/>
                        </a:rPr>
                        <a:t>10%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10%</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13%</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16%</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2%</a:t>
                      </a:r>
                      <a:endParaRPr lang="en-GB" sz="800" u="none" strike="noStrike" kern="1200" dirty="0">
                        <a:solidFill>
                          <a:schemeClr val="tx1"/>
                        </a:solidFill>
                        <a:effectLst/>
                        <a:latin typeface="+mn-lt"/>
                        <a:ea typeface="+mn-ea"/>
                        <a:cs typeface="+mn-cs"/>
                      </a:endParaRPr>
                    </a:p>
                  </a:txBody>
                  <a:tcPr marL="45720" marR="45720" anchor="ctr"/>
                </a:tc>
              </a:tr>
              <a:tr h="274037">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45720" marR="45720" anchor="ctr"/>
                </a:tc>
                <a:tc>
                  <a:txBody>
                    <a:bodyPr/>
                    <a:lstStyle/>
                    <a:p>
                      <a:pPr marL="0" algn="r" defTabSz="685800" rtl="0" eaLnBrk="1" fontAlgn="t" latinLnBrk="0" hangingPunct="1"/>
                      <a:r>
                        <a:rPr lang="en-GB" sz="800" u="none" strike="noStrike" kern="1200" dirty="0">
                          <a:effectLst/>
                        </a:rPr>
                        <a:t>1%</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3%</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14%</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17%</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15%</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21%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5%</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25%</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45720" marR="45720" anchor="ctr"/>
                </a:tc>
              </a:tr>
              <a:tr h="137018">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Active Community</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a:t>
                      </a:r>
                    </a:p>
                  </a:txBody>
                  <a:tcPr marL="45720" marR="45720" anchor="ctr"/>
                </a:tc>
                <a:tc>
                  <a:txBody>
                    <a:bodyPr/>
                    <a:lstStyle/>
                    <a:p>
                      <a:pPr marL="0" algn="r" defTabSz="685800" rtl="0" eaLnBrk="1" fontAlgn="t" latinLnBrk="0" hangingPunct="1"/>
                      <a:r>
                        <a:rPr lang="en-GB" sz="800" u="none" strike="noStrike" kern="1200">
                          <a:effectLst/>
                        </a:rPr>
                        <a:t>9%</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19%</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9%</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19%</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5%</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18%</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45720" marR="45720" anchor="ctr"/>
                </a:tc>
              </a:tr>
              <a:tr h="137018">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45720" marR="45720" anchor="ctr"/>
                </a:tc>
                <a:tc>
                  <a:txBody>
                    <a:bodyPr/>
                    <a:lstStyle/>
                    <a:p>
                      <a:pPr marL="0" algn="r" defTabSz="685800" rtl="0" eaLnBrk="1" fontAlgn="t" latinLnBrk="0" hangingPunct="1"/>
                      <a:r>
                        <a:rPr lang="en-GB" sz="800" u="none" strike="noStrike" kern="1200" dirty="0">
                          <a:effectLst/>
                        </a:rPr>
                        <a:t>9%</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3%</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18%</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14%</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18%</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3%</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25%</a:t>
                      </a:r>
                      <a:endParaRPr lang="en-GB" sz="800" u="none" strike="noStrike" kern="1200" dirty="0">
                        <a:solidFill>
                          <a:schemeClr val="tx1"/>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effectLst/>
                        </a:rPr>
                        <a:t>1%</a:t>
                      </a:r>
                      <a:endParaRPr lang="en-GB" sz="800" u="none" strike="noStrike" kern="1200" dirty="0">
                        <a:solidFill>
                          <a:schemeClr val="tx1"/>
                        </a:solidFill>
                        <a:effectLst/>
                        <a:latin typeface="+mn-lt"/>
                        <a:ea typeface="+mn-ea"/>
                        <a:cs typeface="+mn-cs"/>
                      </a:endParaRPr>
                    </a:p>
                  </a:txBody>
                  <a:tcPr marL="45720" marR="45720" anchor="ctr"/>
                </a:tc>
              </a:tr>
            </a:tbl>
          </a:graphicData>
        </a:graphic>
      </p:graphicFrame>
    </p:spTree>
    <p:extLst>
      <p:ext uri="{BB962C8B-B14F-4D97-AF65-F5344CB8AC3E}">
        <p14:creationId xmlns:p14="http://schemas.microsoft.com/office/powerpoint/2010/main" val="505320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t>In the next 3 months do you plan to change the amount of physical activity you normally do?</a:t>
            </a:r>
          </a:p>
        </p:txBody>
      </p:sp>
      <p:cxnSp>
        <p:nvCxnSpPr>
          <p:cNvPr id="8" name="Straight Connector 7"/>
          <p:cNvCxnSpPr/>
          <p:nvPr/>
        </p:nvCxnSpPr>
        <p:spPr>
          <a:xfrm flipV="1">
            <a:off x="628650" y="941225"/>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graphicFrame>
        <p:nvGraphicFramePr>
          <p:cNvPr id="4" name="Chart 3"/>
          <p:cNvGraphicFramePr>
            <a:graphicFrameLocks/>
          </p:cNvGraphicFramePr>
          <p:nvPr>
            <p:extLst>
              <p:ext uri="{D42A27DB-BD31-4B8C-83A1-F6EECF244321}">
                <p14:modId xmlns:p14="http://schemas.microsoft.com/office/powerpoint/2010/main" val="1675934324"/>
              </p:ext>
            </p:extLst>
          </p:nvPr>
        </p:nvGraphicFramePr>
        <p:xfrm>
          <a:off x="1160395" y="1593233"/>
          <a:ext cx="6450677" cy="22167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4747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002174443"/>
              </p:ext>
            </p:extLst>
          </p:nvPr>
        </p:nvGraphicFramePr>
        <p:xfrm>
          <a:off x="256934" y="211592"/>
          <a:ext cx="8589830" cy="4511040"/>
        </p:xfrm>
        <a:graphic>
          <a:graphicData uri="http://schemas.openxmlformats.org/drawingml/2006/table">
            <a:tbl>
              <a:tblPr>
                <a:tableStyleId>{E8B1032C-EA38-4F05-BA0D-38AFFFC7BED3}</a:tableStyleId>
              </a:tblPr>
              <a:tblGrid>
                <a:gridCol w="906848"/>
                <a:gridCol w="2822982"/>
                <a:gridCol w="972000"/>
                <a:gridCol w="972000"/>
                <a:gridCol w="972000"/>
                <a:gridCol w="972000"/>
                <a:gridCol w="972000"/>
              </a:tblGrid>
              <a:tr h="433501">
                <a:tc gridSpan="2">
                  <a:txBody>
                    <a:bodyPr/>
                    <a:lstStyle/>
                    <a:p>
                      <a:pPr marL="0" algn="r" defTabSz="685800" rtl="0" eaLnBrk="1" fontAlgn="t" latinLnBrk="0" hangingPunct="1"/>
                      <a:endParaRPr lang="en-GB" sz="800" u="none" strike="noStrike" kern="1200" dirty="0">
                        <a:solidFill>
                          <a:schemeClr val="tx1"/>
                        </a:solidFill>
                        <a:effectLst/>
                        <a:latin typeface="+mn-lt"/>
                        <a:ea typeface="+mn-ea"/>
                        <a:cs typeface="+mn-cs"/>
                      </a:endParaRPr>
                    </a:p>
                  </a:txBody>
                  <a:tcPr marL="45720" marR="45720" anchor="ctr"/>
                </a:tc>
                <a:tc h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plan to do no physical activity</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plan to do less physical activity</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plan to do the same amount of physical activity</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plan to do more physical activity</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don’t know</a:t>
                      </a:r>
                    </a:p>
                  </a:txBody>
                  <a:tcPr marL="45720" marR="45720" anchor="ctr"/>
                </a:tc>
              </a:tr>
              <a:tr h="14400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19%</a:t>
                      </a:r>
                    </a:p>
                  </a:txBody>
                  <a:tcPr marL="45720" marR="45720" anchor="ctr">
                    <a:solidFill>
                      <a:schemeClr val="accent4"/>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19%</a:t>
                      </a:r>
                    </a:p>
                  </a:txBody>
                  <a:tcPr marL="45720" marR="45720" anchor="ctr"/>
                </a:tc>
              </a:tr>
              <a:tr h="12149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45720" marR="45720" anchor="ctr"/>
                </a:tc>
              </a:tr>
              <a:tr h="12149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45-64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45720" marR="45720" anchor="ctr"/>
                </a:tc>
              </a:tr>
              <a:tr h="12149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65+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52%</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41%</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45720" marR="45720" anchor="ctr"/>
                </a:tc>
              </a:tr>
              <a:tr h="121493">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41%</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45720" marR="45720" anchor="ctr"/>
                </a:tc>
              </a:tr>
              <a:tr h="12149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Female</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33%</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12%</a:t>
                      </a:r>
                    </a:p>
                  </a:txBody>
                  <a:tcPr marL="45720" marR="45720" anchor="ctr"/>
                </a:tc>
              </a:tr>
              <a:tr h="121493">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Ethnicity</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White British</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37%</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9%</a:t>
                      </a:r>
                    </a:p>
                  </a:txBody>
                  <a:tcPr marL="45720" marR="45720" anchor="ctr"/>
                </a:tc>
              </a:tr>
              <a:tr h="121493">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33%</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50%</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13%</a:t>
                      </a:r>
                    </a:p>
                  </a:txBody>
                  <a:tcPr marL="45720" marR="45720" anchor="ctr"/>
                </a:tc>
              </a:tr>
              <a:tr h="144000">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58%</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a:t>
                      </a:r>
                    </a:p>
                  </a:txBody>
                  <a:tcPr marL="45720" marR="45720" anchor="ctr"/>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but no substantial impact on daily life</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43%</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50%</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a:t>
                      </a:r>
                    </a:p>
                  </a:txBody>
                  <a:tcPr marL="45720" marR="45720" anchor="ctr"/>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32%</a:t>
                      </a:r>
                    </a:p>
                  </a:txBody>
                  <a:tcPr marL="45720" marR="45720" anchor="ctr">
                    <a:solidFill>
                      <a:schemeClr val="accent4"/>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17%</a:t>
                      </a:r>
                    </a:p>
                  </a:txBody>
                  <a:tcPr marL="45720" marR="45720" anchor="ctr"/>
                </a:tc>
              </a:tr>
              <a:tr h="144000">
                <a:tc rowSpan="8">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Employment status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60%</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a:t>
                      </a:r>
                    </a:p>
                  </a:txBody>
                  <a:tcPr marL="45720" marR="45720" anchor="ctr"/>
                </a:tc>
              </a:tr>
              <a:tr h="14400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Employee part-time</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41%</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48%</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11%</a:t>
                      </a:r>
                    </a:p>
                  </a:txBody>
                  <a:tcPr marL="45720" marR="45720" anchor="ctr"/>
                </a:tc>
              </a:tr>
              <a:tr h="14400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21%</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63%</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16%</a:t>
                      </a:r>
                    </a:p>
                  </a:txBody>
                  <a:tcPr marL="45720" marR="45720" anchor="ctr"/>
                </a:tc>
              </a:tr>
              <a:tr h="14400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52%</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42%</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a:t>
                      </a:r>
                    </a:p>
                  </a:txBody>
                  <a:tcPr marL="45720" marR="45720" anchor="ctr"/>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50%</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20%</a:t>
                      </a:r>
                    </a:p>
                  </a:txBody>
                  <a:tcPr marL="45720" marR="45720" anchor="ctr"/>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63%</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13%</a:t>
                      </a:r>
                    </a:p>
                  </a:txBody>
                  <a:tcPr marL="45720" marR="45720" anchor="ctr"/>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20%</a:t>
                      </a:r>
                    </a:p>
                  </a:txBody>
                  <a:tcPr marL="45720" marR="45720" anchor="ctr">
                    <a:solidFill>
                      <a:schemeClr val="accent4"/>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55%</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20%</a:t>
                      </a:r>
                    </a:p>
                  </a:txBody>
                  <a:tcPr marL="45720" marR="45720" anchor="ctr"/>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21%</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42%</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16%</a:t>
                      </a:r>
                    </a:p>
                  </a:txBody>
                  <a:tcPr marL="45720" marR="45720" anchor="ctr">
                    <a:solidFill>
                      <a:schemeClr val="accent4"/>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21%</a:t>
                      </a:r>
                    </a:p>
                  </a:txBody>
                  <a:tcPr marL="45720" marR="45720" anchor="ctr"/>
                </a:tc>
              </a:tr>
            </a:tbl>
          </a:graphicData>
        </a:graphic>
      </p:graphicFrame>
    </p:spTree>
    <p:extLst>
      <p:ext uri="{BB962C8B-B14F-4D97-AF65-F5344CB8AC3E}">
        <p14:creationId xmlns:p14="http://schemas.microsoft.com/office/powerpoint/2010/main" val="2359533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61773756"/>
              </p:ext>
            </p:extLst>
          </p:nvPr>
        </p:nvGraphicFramePr>
        <p:xfrm>
          <a:off x="211594" y="120910"/>
          <a:ext cx="8751038" cy="4920558"/>
        </p:xfrm>
        <a:graphic>
          <a:graphicData uri="http://schemas.openxmlformats.org/drawingml/2006/table">
            <a:tbl>
              <a:tblPr>
                <a:tableStyleId>{E8B1032C-EA38-4F05-BA0D-38AFFFC7BED3}</a:tableStyleId>
              </a:tblPr>
              <a:tblGrid>
                <a:gridCol w="997530"/>
                <a:gridCol w="2516489"/>
                <a:gridCol w="908355"/>
                <a:gridCol w="1082166"/>
                <a:gridCol w="1082166"/>
                <a:gridCol w="1082166"/>
                <a:gridCol w="1082166"/>
              </a:tblGrid>
              <a:tr h="373607">
                <a:tc gridSpan="2">
                  <a:txBody>
                    <a:bodyPr/>
                    <a:lstStyle/>
                    <a:p>
                      <a:pPr marL="0" algn="r" defTabSz="685800" rtl="0" eaLnBrk="1" fontAlgn="t" latinLnBrk="0" hangingPunct="1"/>
                      <a:endParaRPr lang="en-GB" sz="800" u="none" strike="noStrike" kern="1200" dirty="0">
                        <a:solidFill>
                          <a:schemeClr val="tx1"/>
                        </a:solidFill>
                        <a:effectLst/>
                        <a:latin typeface="+mn-lt"/>
                        <a:ea typeface="+mn-ea"/>
                        <a:cs typeface="+mn-cs"/>
                      </a:endParaRPr>
                    </a:p>
                  </a:txBody>
                  <a:tcPr marL="36000" marR="36000" marT="36000" marB="36000" anchor="ctr"/>
                </a:tc>
                <a:tc h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plan to do no physical activity</a:t>
                      </a:r>
                    </a:p>
                  </a:txBody>
                  <a:tcPr marL="36000" marR="36000" marT="36000" marB="3600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I plan to do less physical activity</a:t>
                      </a:r>
                    </a:p>
                  </a:txBody>
                  <a:tcPr marL="36000" marR="36000" marT="36000" marB="3600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I plan to do the same amount of physical activity</a:t>
                      </a:r>
                    </a:p>
                  </a:txBody>
                  <a:tcPr marL="36000" marR="36000" marT="36000" marB="3600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I plan to do more physical activity</a:t>
                      </a:r>
                    </a:p>
                  </a:txBody>
                  <a:tcPr marL="36000" marR="36000" marT="36000" marB="3600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don’t know</a:t>
                      </a:r>
                    </a:p>
                  </a:txBody>
                  <a:tcPr marL="36000" marR="36000" marT="36000" marB="36000" anchor="ctr"/>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nchor="ctr"/>
                </a:tc>
                <a:tc>
                  <a:txBody>
                    <a:bodyPr/>
                    <a:lstStyle/>
                    <a:p>
                      <a:pPr marL="0" algn="r" defTabSz="685800" rtl="0" eaLnBrk="1" fontAlgn="t" latinLnBrk="0" hangingPunct="1"/>
                      <a:r>
                        <a:rPr lang="en-GB" sz="800" u="none" strike="noStrike" kern="1200" dirty="0">
                          <a:effectLst/>
                        </a:rPr>
                        <a:t>4%</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1%</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37%</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48%</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10%</a:t>
                      </a:r>
                      <a:endParaRPr lang="en-GB" sz="800" u="none" strike="noStrike" kern="1200" dirty="0">
                        <a:solidFill>
                          <a:schemeClr val="tx1"/>
                        </a:solidFill>
                        <a:effectLst/>
                        <a:latin typeface="+mn-lt"/>
                        <a:ea typeface="+mn-ea"/>
                        <a:cs typeface="+mn-cs"/>
                      </a:endParaRPr>
                    </a:p>
                  </a:txBody>
                  <a:tcPr marL="36000" marR="36000" marT="36000" marB="36000" anchor="ctr"/>
                </a:tc>
              </a:tr>
              <a:tr h="14575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nchor="ctr"/>
                </a:tc>
                <a:tc>
                  <a:txBody>
                    <a:bodyPr/>
                    <a:lstStyle/>
                    <a:p>
                      <a:pPr marL="0" algn="r" defTabSz="685800" rtl="0" eaLnBrk="1" fontAlgn="t" latinLnBrk="0" hangingPunct="1"/>
                      <a:r>
                        <a:rPr lang="en-GB" sz="800" u="none" strike="noStrike" kern="1200" dirty="0">
                          <a:effectLst/>
                        </a:rPr>
                        <a:t>1%</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36%</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54%</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8%</a:t>
                      </a:r>
                      <a:endParaRPr lang="en-GB" sz="800" u="none" strike="noStrike" kern="1200">
                        <a:solidFill>
                          <a:schemeClr val="tx1"/>
                        </a:solidFill>
                        <a:effectLst/>
                        <a:latin typeface="+mn-lt"/>
                        <a:ea typeface="+mn-ea"/>
                        <a:cs typeface="+mn-cs"/>
                      </a:endParaRPr>
                    </a:p>
                  </a:txBody>
                  <a:tcPr marL="36000" marR="36000" marT="36000" marB="36000" anchor="ctr"/>
                </a:tc>
              </a:tr>
              <a:tr h="0">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One adult and no children</a:t>
                      </a:r>
                    </a:p>
                  </a:txBody>
                  <a:tcPr marL="36000" marR="36000" marT="36000" marB="3600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51%</a:t>
                      </a:r>
                    </a:p>
                  </a:txBody>
                  <a:tcPr marL="36000" marR="36000" marT="36000" marB="36000" anchor="ctr">
                    <a:solidFill>
                      <a:srgbClr val="4A93C8"/>
                    </a:solidFill>
                  </a:tcPr>
                </a:tc>
                <a:tc>
                  <a:txBody>
                    <a:bodyPr/>
                    <a:lstStyle/>
                    <a:p>
                      <a:pPr marL="0" algn="r" defTabSz="685800" rtl="0" eaLnBrk="1" fontAlgn="t" latinLnBrk="0" hangingPunct="1"/>
                      <a:r>
                        <a:rPr lang="en-GB" sz="800" u="none" strike="noStrike" kern="1200" dirty="0">
                          <a:effectLst/>
                        </a:rPr>
                        <a:t>43%</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6%</a:t>
                      </a:r>
                      <a:endParaRPr lang="en-GB" sz="800" u="none" strike="noStrike" kern="1200">
                        <a:solidFill>
                          <a:schemeClr val="tx1"/>
                        </a:solidFill>
                        <a:effectLst/>
                        <a:latin typeface="+mn-lt"/>
                        <a:ea typeface="+mn-ea"/>
                        <a:cs typeface="+mn-cs"/>
                      </a:endParaRPr>
                    </a:p>
                  </a:txBody>
                  <a:tcPr marL="36000" marR="36000" marT="36000" marB="3600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7%</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29%</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57%</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36000" marR="36000" marT="36000" marB="3600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nchor="ctr"/>
                </a:tc>
                <a:tc>
                  <a:txBody>
                    <a:bodyPr/>
                    <a:lstStyle/>
                    <a:p>
                      <a:pPr marL="0" algn="r" defTabSz="685800" rtl="0" eaLnBrk="1" fontAlgn="t" latinLnBrk="0" hangingPunct="1"/>
                      <a:r>
                        <a:rPr lang="en-GB" sz="800" u="none" strike="noStrike" kern="1200">
                          <a:effectLst/>
                        </a:rPr>
                        <a:t>8%</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23%</a:t>
                      </a:r>
                    </a:p>
                  </a:txBody>
                  <a:tcPr marL="36000" marR="36000" marT="36000" marB="3600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38%</a:t>
                      </a:r>
                    </a:p>
                  </a:txBody>
                  <a:tcPr marL="36000" marR="36000" marT="36000" marB="36000" anchor="ctr">
                    <a:solidFill>
                      <a:schemeClr val="accent4"/>
                    </a:solidFill>
                  </a:tcPr>
                </a:tc>
                <a:tc>
                  <a:txBody>
                    <a:bodyPr/>
                    <a:lstStyle/>
                    <a:p>
                      <a:pPr marL="0" algn="r" defTabSz="685800" rtl="0" eaLnBrk="1" fontAlgn="t" latinLnBrk="0" hangingPunct="1"/>
                      <a:r>
                        <a:rPr lang="en-GB" sz="800" u="none" strike="noStrike" kern="1200">
                          <a:effectLst/>
                        </a:rPr>
                        <a:t>31%</a:t>
                      </a:r>
                      <a:endParaRPr lang="en-GB" sz="800" u="none" strike="noStrike" kern="1200">
                        <a:solidFill>
                          <a:schemeClr val="tx1"/>
                        </a:solidFill>
                        <a:effectLst/>
                        <a:latin typeface="+mn-lt"/>
                        <a:ea typeface="+mn-ea"/>
                        <a:cs typeface="+mn-cs"/>
                      </a:endParaRPr>
                    </a:p>
                  </a:txBody>
                  <a:tcPr marL="36000" marR="36000" marT="36000" marB="3600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no children</a:t>
                      </a:r>
                    </a:p>
                  </a:txBody>
                  <a:tcPr marL="36000" marR="36000" marT="36000" marB="36000" anchor="ctr"/>
                </a:tc>
                <a:tc>
                  <a:txBody>
                    <a:bodyPr/>
                    <a:lstStyle/>
                    <a:p>
                      <a:pPr marL="0" algn="r" defTabSz="685800" rtl="0" eaLnBrk="1" fontAlgn="t" latinLnBrk="0" hangingPunct="1"/>
                      <a:r>
                        <a:rPr lang="en-GB" sz="800" u="none" strike="noStrike" kern="1200">
                          <a:effectLst/>
                        </a:rPr>
                        <a:t>5%</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36%</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49%</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9%</a:t>
                      </a:r>
                      <a:endParaRPr lang="en-GB" sz="800" u="none" strike="noStrike" kern="1200">
                        <a:solidFill>
                          <a:schemeClr val="tx1"/>
                        </a:solidFill>
                        <a:effectLst/>
                        <a:latin typeface="+mn-lt"/>
                        <a:ea typeface="+mn-ea"/>
                        <a:cs typeface="+mn-cs"/>
                      </a:endParaRPr>
                    </a:p>
                  </a:txBody>
                  <a:tcPr marL="36000" marR="36000" marT="36000" marB="3600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37%</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63%</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nchor="ctr"/>
                </a:tc>
                <a:tc>
                  <a:txBody>
                    <a:bodyPr/>
                    <a:lstStyle/>
                    <a:p>
                      <a:pPr marL="0" algn="r" defTabSz="685800" rtl="0" eaLnBrk="1" fontAlgn="t" latinLnBrk="0" hangingPunct="1"/>
                      <a:r>
                        <a:rPr lang="en-GB" sz="800" u="none" strike="noStrike" kern="1200" dirty="0">
                          <a:effectLst/>
                        </a:rPr>
                        <a:t>4%</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29%</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61%</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36000" marR="36000" marT="36000" marB="3600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32%</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48%</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20%</a:t>
                      </a:r>
                      <a:endParaRPr lang="en-GB" sz="800" u="none" strike="noStrike" kern="1200">
                        <a:solidFill>
                          <a:schemeClr val="tx1"/>
                        </a:solidFill>
                        <a:effectLst/>
                        <a:latin typeface="+mn-lt"/>
                        <a:ea typeface="+mn-ea"/>
                        <a:cs typeface="+mn-cs"/>
                      </a:endParaRPr>
                    </a:p>
                  </a:txBody>
                  <a:tcPr marL="36000" marR="36000" marT="36000" marB="36000" anchor="ctr"/>
                </a:tc>
              </a:tr>
              <a:tr h="21600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Activity level on joining panel</a:t>
                      </a:r>
                    </a:p>
                  </a:txBody>
                  <a:tcPr marL="36000" marR="36000" marT="36000" marB="3600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nchor="ctr"/>
                </a:tc>
                <a:tc>
                  <a:txBody>
                    <a:bodyPr/>
                    <a:lstStyle/>
                    <a:p>
                      <a:pPr marL="0" algn="r" defTabSz="685800" rtl="0" eaLnBrk="1" fontAlgn="t" latinLnBrk="0" hangingPunct="1"/>
                      <a:r>
                        <a:rPr lang="en-GB" sz="800" u="none" strike="noStrike" kern="1200" dirty="0">
                          <a:effectLst/>
                        </a:rPr>
                        <a:t>10%</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2%</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23%</a:t>
                      </a:r>
                    </a:p>
                  </a:txBody>
                  <a:tcPr marL="36000" marR="36000" marT="36000" marB="36000" anchor="ctr">
                    <a:solidFill>
                      <a:schemeClr val="accent4"/>
                    </a:solidFill>
                  </a:tcPr>
                </a:tc>
                <a:tc>
                  <a:txBody>
                    <a:bodyPr/>
                    <a:lstStyle/>
                    <a:p>
                      <a:pPr marL="0" algn="r" defTabSz="685800" rtl="0" eaLnBrk="1" fontAlgn="t" latinLnBrk="0" hangingPunct="1"/>
                      <a:r>
                        <a:rPr lang="en-GB" sz="800" u="none" strike="noStrike" kern="1200" dirty="0">
                          <a:effectLst/>
                        </a:rPr>
                        <a:t>49%</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16%</a:t>
                      </a:r>
                      <a:endParaRPr lang="en-GB" sz="800" u="none" strike="noStrike" kern="1200">
                        <a:solidFill>
                          <a:schemeClr val="tx1"/>
                        </a:solidFill>
                        <a:effectLst/>
                        <a:latin typeface="+mn-lt"/>
                        <a:ea typeface="+mn-ea"/>
                        <a:cs typeface="+mn-cs"/>
                      </a:endParaRPr>
                    </a:p>
                  </a:txBody>
                  <a:tcPr marL="36000" marR="36000" marT="36000" marB="36000" anchor="ctr"/>
                </a:tc>
              </a:tr>
              <a:tr h="21600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Physically active at least once a week</a:t>
                      </a:r>
                    </a:p>
                  </a:txBody>
                  <a:tcPr marL="36000" marR="36000" marT="36000" marB="3600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41%</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52%</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7%</a:t>
                      </a:r>
                      <a:endParaRPr lang="en-GB" sz="800" u="none" strike="noStrike" kern="1200" dirty="0">
                        <a:solidFill>
                          <a:schemeClr val="tx1"/>
                        </a:solidFill>
                        <a:effectLst/>
                        <a:latin typeface="+mn-lt"/>
                        <a:ea typeface="+mn-ea"/>
                        <a:cs typeface="+mn-cs"/>
                      </a:endParaRPr>
                    </a:p>
                  </a:txBody>
                  <a:tcPr marL="36000" marR="36000" marT="36000" marB="36000" anchor="ctr"/>
                </a:tc>
              </a:tr>
              <a:tr h="145755">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nchor="ctr"/>
                </a:tc>
                <a:tc>
                  <a:txBody>
                    <a:bodyPr/>
                    <a:lstStyle/>
                    <a:p>
                      <a:pPr marL="0" algn="r" defTabSz="685800" rtl="0" eaLnBrk="1" fontAlgn="t" latinLnBrk="0" hangingPunct="1"/>
                      <a:r>
                        <a:rPr lang="en-GB" sz="800" u="none" strike="noStrike" kern="1200" dirty="0">
                          <a:effectLst/>
                        </a:rPr>
                        <a:t>4%</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32%</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54%</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11%</a:t>
                      </a:r>
                      <a:endParaRPr lang="en-GB" sz="800" u="none" strike="noStrike" kern="1200" dirty="0">
                        <a:solidFill>
                          <a:schemeClr val="tx1"/>
                        </a:solidFill>
                        <a:effectLst/>
                        <a:latin typeface="+mn-lt"/>
                        <a:ea typeface="+mn-ea"/>
                        <a:cs typeface="+mn-cs"/>
                      </a:endParaRPr>
                    </a:p>
                  </a:txBody>
                  <a:tcPr marL="36000" marR="36000" marT="36000" marB="36000" anchor="ctr"/>
                </a:tc>
              </a:tr>
              <a:tr h="14575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nchor="ctr"/>
                </a:tc>
                <a:tc>
                  <a:txBody>
                    <a:bodyPr/>
                    <a:lstStyle/>
                    <a:p>
                      <a:pPr marL="0" algn="r" defTabSz="685800" rtl="0" eaLnBrk="1" fontAlgn="t" latinLnBrk="0" hangingPunct="1"/>
                      <a:r>
                        <a:rPr lang="en-GB" sz="800" u="none" strike="noStrike" kern="1200" dirty="0">
                          <a:effectLst/>
                        </a:rPr>
                        <a:t>3%</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1%</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38%</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50%</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9%</a:t>
                      </a:r>
                      <a:endParaRPr lang="en-GB" sz="800" u="none" strike="noStrike" kern="1200" dirty="0">
                        <a:solidFill>
                          <a:schemeClr val="tx1"/>
                        </a:solidFill>
                        <a:effectLst/>
                        <a:latin typeface="+mn-lt"/>
                        <a:ea typeface="+mn-ea"/>
                        <a:cs typeface="+mn-cs"/>
                      </a:endParaRPr>
                    </a:p>
                  </a:txBody>
                  <a:tcPr marL="36000" marR="36000" marT="36000" marB="36000" anchor="ctr"/>
                </a:tc>
              </a:tr>
              <a:tr h="145755">
                <a:tc rowSpan="8">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Typical activity level</a:t>
                      </a:r>
                    </a:p>
                  </a:txBody>
                  <a:tcPr marL="36000" marR="36000" marT="36000" marB="3600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21%</a:t>
                      </a:r>
                    </a:p>
                  </a:txBody>
                  <a:tcPr marL="36000" marR="36000" marT="36000" marB="36000" anchor="ctr">
                    <a:solidFill>
                      <a:schemeClr val="accent4"/>
                    </a:solidFill>
                  </a:tcP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11%</a:t>
                      </a:r>
                    </a:p>
                  </a:txBody>
                  <a:tcPr marL="36000" marR="36000" marT="36000" marB="36000" anchor="ctr">
                    <a:solidFill>
                      <a:schemeClr val="accent4"/>
                    </a:solidFill>
                  </a:tcPr>
                </a:tc>
                <a:tc>
                  <a:txBody>
                    <a:bodyPr/>
                    <a:lstStyle/>
                    <a:p>
                      <a:pPr marL="0" algn="r" defTabSz="685800" rtl="0" eaLnBrk="1" fontAlgn="t" latinLnBrk="0" hangingPunct="1"/>
                      <a:r>
                        <a:rPr lang="en-GB" sz="800" u="none" strike="noStrike" kern="1200" dirty="0">
                          <a:effectLst/>
                        </a:rPr>
                        <a:t>47%</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21%</a:t>
                      </a:r>
                      <a:endParaRPr lang="en-GB" sz="800" u="none" strike="noStrike" kern="1200" dirty="0">
                        <a:solidFill>
                          <a:schemeClr val="tx1"/>
                        </a:solidFill>
                        <a:effectLst/>
                        <a:latin typeface="+mn-lt"/>
                        <a:ea typeface="+mn-ea"/>
                        <a:cs typeface="+mn-cs"/>
                      </a:endParaRPr>
                    </a:p>
                  </a:txBody>
                  <a:tcPr marL="36000" marR="36000" marT="36000" marB="3600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20%</a:t>
                      </a:r>
                    </a:p>
                  </a:txBody>
                  <a:tcPr marL="36000" marR="36000" marT="36000" marB="36000" anchor="ctr">
                    <a:solidFill>
                      <a:schemeClr val="accent4"/>
                    </a:solidFill>
                  </a:tcPr>
                </a:tc>
                <a:tc>
                  <a:txBody>
                    <a:bodyPr/>
                    <a:lstStyle/>
                    <a:p>
                      <a:pPr marL="0" algn="r" defTabSz="685800" rtl="0" eaLnBrk="1" fontAlgn="t" latinLnBrk="0" hangingPunct="1"/>
                      <a:r>
                        <a:rPr lang="en-GB" sz="800" u="none" strike="noStrike" kern="1200" dirty="0">
                          <a:effectLst/>
                        </a:rPr>
                        <a:t>50%</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30%</a:t>
                      </a:r>
                      <a:endParaRPr lang="en-GB" sz="800" u="none" strike="noStrike" kern="1200" dirty="0">
                        <a:solidFill>
                          <a:schemeClr val="tx1"/>
                        </a:solidFill>
                        <a:effectLst/>
                        <a:latin typeface="+mn-lt"/>
                        <a:ea typeface="+mn-ea"/>
                        <a:cs typeface="+mn-cs"/>
                      </a:endParaRPr>
                    </a:p>
                  </a:txBody>
                  <a:tcPr marL="36000" marR="36000" marT="36000" marB="36000" anchor="ctr"/>
                </a:tc>
              </a:tr>
              <a:tr h="218808">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2 days</a:t>
                      </a:r>
                    </a:p>
                  </a:txBody>
                  <a:tcPr marL="36000" marR="36000" marT="36000" marB="3600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14%</a:t>
                      </a:r>
                    </a:p>
                  </a:txBody>
                  <a:tcPr marL="36000" marR="36000" marT="36000" marB="3600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75%</a:t>
                      </a:r>
                    </a:p>
                  </a:txBody>
                  <a:tcPr marL="36000" marR="36000" marT="36000" marB="36000" anchor="ctr">
                    <a:solidFill>
                      <a:srgbClr val="4A93C8"/>
                    </a:solidFill>
                  </a:tcPr>
                </a:tc>
                <a:tc>
                  <a:txBody>
                    <a:bodyPr/>
                    <a:lstStyle/>
                    <a:p>
                      <a:pPr marL="0" algn="r" defTabSz="685800" rtl="0" eaLnBrk="1" fontAlgn="t" latinLnBrk="0" hangingPunct="1"/>
                      <a:r>
                        <a:rPr lang="en-GB" sz="800" u="none" strike="noStrike" kern="1200" dirty="0">
                          <a:effectLst/>
                        </a:rPr>
                        <a:t>11%</a:t>
                      </a:r>
                      <a:endParaRPr lang="en-GB" sz="800" u="none" strike="noStrike" kern="1200" dirty="0">
                        <a:solidFill>
                          <a:schemeClr val="tx1"/>
                        </a:solidFill>
                        <a:effectLst/>
                        <a:latin typeface="+mn-lt"/>
                        <a:ea typeface="+mn-ea"/>
                        <a:cs typeface="+mn-cs"/>
                      </a:endParaRPr>
                    </a:p>
                  </a:txBody>
                  <a:tcPr marL="36000" marR="36000" marT="36000" marB="3600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35%</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62%</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3%</a:t>
                      </a:r>
                      <a:endParaRPr lang="en-GB" sz="800" u="none" strike="noStrike" kern="1200" dirty="0">
                        <a:solidFill>
                          <a:schemeClr val="tx1"/>
                        </a:solidFill>
                        <a:effectLst/>
                        <a:latin typeface="+mn-lt"/>
                        <a:ea typeface="+mn-ea"/>
                        <a:cs typeface="+mn-cs"/>
                      </a:endParaRPr>
                    </a:p>
                  </a:txBody>
                  <a:tcPr marL="36000" marR="36000" marT="36000" marB="36000" anchor="ctr"/>
                </a:tc>
              </a:tr>
              <a:tr h="29151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44%</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52%</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4%</a:t>
                      </a:r>
                      <a:endParaRPr lang="en-GB" sz="800" u="none" strike="noStrike" kern="1200" dirty="0">
                        <a:solidFill>
                          <a:schemeClr val="tx1"/>
                        </a:solidFill>
                        <a:effectLst/>
                        <a:latin typeface="+mn-lt"/>
                        <a:ea typeface="+mn-ea"/>
                        <a:cs typeface="+mn-cs"/>
                      </a:endParaRPr>
                    </a:p>
                  </a:txBody>
                  <a:tcPr marL="36000" marR="36000" marT="36000" marB="36000" anchor="ctr"/>
                </a:tc>
              </a:tr>
              <a:tr h="14575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nchor="ctr"/>
                </a:tc>
                <a:tc>
                  <a:txBody>
                    <a:bodyPr/>
                    <a:lstStyle/>
                    <a:p>
                      <a:pPr marL="0" algn="r" defTabSz="685800" rtl="0" eaLnBrk="1" fontAlgn="t" latinLnBrk="0" hangingPunct="1"/>
                      <a:r>
                        <a:rPr lang="en-GB" sz="800" u="none" strike="noStrike" kern="1200" dirty="0">
                          <a:effectLst/>
                        </a:rPr>
                        <a:t>3%</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a:effectLst/>
                        </a:rPr>
                        <a:t>40%</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55%</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3%</a:t>
                      </a:r>
                      <a:endParaRPr lang="en-GB" sz="800" u="none" strike="noStrike" kern="1200" dirty="0">
                        <a:solidFill>
                          <a:schemeClr val="tx1"/>
                        </a:solidFill>
                        <a:effectLst/>
                        <a:latin typeface="+mn-lt"/>
                        <a:ea typeface="+mn-ea"/>
                        <a:cs typeface="+mn-cs"/>
                      </a:endParaRPr>
                    </a:p>
                  </a:txBody>
                  <a:tcPr marL="36000" marR="36000" marT="36000" marB="3600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nchor="ct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63%</a:t>
                      </a:r>
                    </a:p>
                  </a:txBody>
                  <a:tcPr marL="36000" marR="36000" marT="36000" marB="3600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38%</a:t>
                      </a:r>
                    </a:p>
                  </a:txBody>
                  <a:tcPr marL="36000" marR="36000" marT="36000" marB="36000" anchor="ctr">
                    <a:solidFill>
                      <a:schemeClr val="accent4"/>
                    </a:solidFill>
                  </a:tcP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nchor="ctr"/>
                </a:tc>
              </a:tr>
              <a:tr h="14575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nchor="ctr"/>
                </a:tc>
                <a:tc>
                  <a:txBody>
                    <a:bodyPr/>
                    <a:lstStyle/>
                    <a:p>
                      <a:pPr marL="0" algn="r" defTabSz="685800" rtl="0" eaLnBrk="1" fontAlgn="t" latinLnBrk="0" hangingPunct="1"/>
                      <a:r>
                        <a:rPr lang="en-GB" sz="800" u="none" strike="noStrike" kern="1200">
                          <a:effectLst/>
                        </a:rPr>
                        <a:t>2%</a:t>
                      </a:r>
                      <a:endParaRPr lang="en-GB" sz="800" u="none" strike="noStrike" kern="120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u="none" strike="noStrike" kern="1200" dirty="0">
                          <a:effectLst/>
                        </a:rPr>
                        <a:t>2%</a:t>
                      </a:r>
                      <a:endParaRPr lang="en-GB" sz="800" u="none" strike="noStrike" kern="1200" dirty="0">
                        <a:solidFill>
                          <a:schemeClr val="tx1"/>
                        </a:solidFill>
                        <a:effectLst/>
                        <a:latin typeface="+mn-lt"/>
                        <a:ea typeface="+mn-ea"/>
                        <a:cs typeface="+mn-cs"/>
                      </a:endParaRP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51%</a:t>
                      </a:r>
                    </a:p>
                  </a:txBody>
                  <a:tcPr marL="36000" marR="36000" marT="36000" marB="3600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29%</a:t>
                      </a:r>
                    </a:p>
                  </a:txBody>
                  <a:tcPr marL="36000" marR="36000" marT="36000" marB="36000" anchor="ctr">
                    <a:solidFill>
                      <a:schemeClr val="accent4"/>
                    </a:solidFill>
                  </a:tcPr>
                </a:tc>
                <a:tc>
                  <a:txBody>
                    <a:bodyPr/>
                    <a:lstStyle/>
                    <a:p>
                      <a:pPr marL="0" algn="r" defTabSz="685800" rtl="0" eaLnBrk="1" fontAlgn="t" latinLnBrk="0" hangingPunct="1"/>
                      <a:r>
                        <a:rPr lang="en-GB" sz="800" u="none" strike="noStrike" kern="1200" dirty="0">
                          <a:effectLst/>
                        </a:rPr>
                        <a:t>16%</a:t>
                      </a:r>
                      <a:endParaRPr lang="en-GB" sz="800" u="none" strike="noStrike" kern="1200" dirty="0">
                        <a:solidFill>
                          <a:schemeClr val="tx1"/>
                        </a:solidFill>
                        <a:effectLst/>
                        <a:latin typeface="+mn-lt"/>
                        <a:ea typeface="+mn-ea"/>
                        <a:cs typeface="+mn-cs"/>
                      </a:endParaRPr>
                    </a:p>
                  </a:txBody>
                  <a:tcPr marL="36000" marR="36000" marT="36000" marB="36000" anchor="ctr"/>
                </a:tc>
              </a:tr>
            </a:tbl>
          </a:graphicData>
        </a:graphic>
      </p:graphicFrame>
    </p:spTree>
    <p:extLst>
      <p:ext uri="{BB962C8B-B14F-4D97-AF65-F5344CB8AC3E}">
        <p14:creationId xmlns:p14="http://schemas.microsoft.com/office/powerpoint/2010/main" val="2055428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t>From the list below please select the reasons why you do not do more physical activity</a:t>
            </a:r>
          </a:p>
        </p:txBody>
      </p:sp>
      <p:cxnSp>
        <p:nvCxnSpPr>
          <p:cNvPr id="8" name="Straight Connector 7"/>
          <p:cNvCxnSpPr/>
          <p:nvPr/>
        </p:nvCxnSpPr>
        <p:spPr>
          <a:xfrm flipV="1">
            <a:off x="628650" y="941225"/>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graphicFrame>
        <p:nvGraphicFramePr>
          <p:cNvPr id="6" name="Chart 5"/>
          <p:cNvGraphicFramePr>
            <a:graphicFrameLocks/>
          </p:cNvGraphicFramePr>
          <p:nvPr>
            <p:extLst>
              <p:ext uri="{D42A27DB-BD31-4B8C-83A1-F6EECF244321}">
                <p14:modId xmlns:p14="http://schemas.microsoft.com/office/powerpoint/2010/main" val="137853421"/>
              </p:ext>
            </p:extLst>
          </p:nvPr>
        </p:nvGraphicFramePr>
        <p:xfrm>
          <a:off x="900708" y="1103941"/>
          <a:ext cx="6885139" cy="39344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561490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36543486"/>
              </p:ext>
            </p:extLst>
          </p:nvPr>
        </p:nvGraphicFramePr>
        <p:xfrm>
          <a:off x="166261" y="236865"/>
          <a:ext cx="8844631" cy="4116720"/>
        </p:xfrm>
        <a:graphic>
          <a:graphicData uri="http://schemas.openxmlformats.org/drawingml/2006/table">
            <a:tbl>
              <a:tblPr>
                <a:tableStyleId>{E8B1032C-EA38-4F05-BA0D-38AFFFC7BED3}</a:tableStyleId>
              </a:tblPr>
              <a:tblGrid>
                <a:gridCol w="591485"/>
                <a:gridCol w="1384635"/>
                <a:gridCol w="528347"/>
                <a:gridCol w="528347"/>
                <a:gridCol w="528347"/>
                <a:gridCol w="528347"/>
                <a:gridCol w="528347"/>
                <a:gridCol w="528347"/>
                <a:gridCol w="528347"/>
                <a:gridCol w="528347"/>
                <a:gridCol w="528347"/>
                <a:gridCol w="528347"/>
                <a:gridCol w="528347"/>
                <a:gridCol w="528347"/>
                <a:gridCol w="528347"/>
              </a:tblGrid>
              <a:tr h="1404000">
                <a:tc gridSpan="2">
                  <a:txBody>
                    <a:bodyPr/>
                    <a:lstStyle/>
                    <a:p>
                      <a:pPr marL="0" algn="l" defTabSz="685800" rtl="0" eaLnBrk="1" fontAlgn="t" latinLnBrk="0" hangingPunct="1"/>
                      <a:endParaRPr lang="en-GB" sz="800" b="1" u="none" strike="noStrike" kern="1200" dirty="0">
                        <a:solidFill>
                          <a:srgbClr val="1B3F59"/>
                        </a:solidFill>
                        <a:effectLst/>
                        <a:latin typeface="+mn-lt"/>
                        <a:ea typeface="+mn-ea"/>
                        <a:cs typeface="+mn-cs"/>
                      </a:endParaRPr>
                    </a:p>
                  </a:txBody>
                  <a:tcPr marL="36000" marR="36000" anchor="ctr"/>
                </a:tc>
                <a:tc h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already do the amount of physical activity I want to</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My physical health</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My mental health</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Lack of time</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do not know where to take part</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It is too expensive</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It is too far to travel</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do not enjoy doing it</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There are no opportunities available that I would enjoy</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The opportunities that are available are not suitable for my abilities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have childcare or other caring responsibilities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feel intimidated by others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have no one to go with</a:t>
                      </a:r>
                    </a:p>
                  </a:txBody>
                  <a:tcPr marL="45720" marR="45720" anchor="ctr"/>
                </a:tc>
              </a:tr>
              <a:tr h="173931">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10%</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57%</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19%</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19%</a:t>
                      </a:r>
                    </a:p>
                  </a:txBody>
                  <a:tcPr marL="45720" marR="45720" anchor="ctr"/>
                </a:tc>
              </a:tr>
              <a:tr h="173931">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15%</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53%</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37%</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18%</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24%</a:t>
                      </a:r>
                    </a:p>
                  </a:txBody>
                  <a:tcPr marL="45720" marR="45720" anchor="ctr"/>
                </a:tc>
              </a:tr>
              <a:tr h="173931">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21%</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33%</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33%</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26%</a:t>
                      </a:r>
                    </a:p>
                  </a:txBody>
                  <a:tcPr marL="45720" marR="45720" anchor="ctr"/>
                </a:tc>
              </a:tr>
              <a:tr h="173931">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38%</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34%</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17%</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14%</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a:t>
                      </a:r>
                    </a:p>
                  </a:txBody>
                  <a:tcPr marL="45720" marR="45720" anchor="ctr">
                    <a:solidFill>
                      <a:schemeClr val="accent4"/>
                    </a:solidFill>
                  </a:tcPr>
                </a:tc>
              </a:tr>
              <a:tr h="173931">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27%</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47%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9%</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16%</a:t>
                      </a:r>
                    </a:p>
                  </a:txBody>
                  <a:tcPr marL="45720" marR="45720" anchor="ctr"/>
                </a:tc>
              </a:tr>
              <a:tr h="173931">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15%</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19%</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25%</a:t>
                      </a:r>
                    </a:p>
                  </a:txBody>
                  <a:tcPr marL="45720" marR="45720" anchor="ctr"/>
                </a:tc>
              </a:tr>
              <a:tr h="173931">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20%</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38%</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26%</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16%</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24%</a:t>
                      </a:r>
                    </a:p>
                  </a:txBody>
                  <a:tcPr marL="45720" marR="45720" anchor="ctr"/>
                </a:tc>
              </a:tr>
              <a:tr h="173931">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67%</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23%</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20%</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37%</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10%</a:t>
                      </a:r>
                    </a:p>
                  </a:txBody>
                  <a:tcPr marL="45720" marR="45720" anchor="ctr">
                    <a:solidFill>
                      <a:schemeClr val="accent4"/>
                    </a:solidFill>
                  </a:tcPr>
                </a:tc>
              </a:tr>
              <a:tr h="288000">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22%</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12%</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9%</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22%</a:t>
                      </a:r>
                    </a:p>
                  </a:txBody>
                  <a:tcPr marL="45720" marR="45720" anchor="ctr"/>
                </a:tc>
              </a:tr>
              <a:tr h="288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but no substantial impact on daily life</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30%</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33%</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33%</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20%</a:t>
                      </a:r>
                    </a:p>
                  </a:txBody>
                  <a:tcPr marL="45720" marR="45720" anchor="ctr"/>
                </a:tc>
              </a:tr>
              <a:tr h="288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60%</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19%</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25%</a:t>
                      </a:r>
                    </a:p>
                  </a:txBody>
                  <a:tcPr marL="45720" marR="45720" anchor="ctr">
                    <a:solidFill>
                      <a:schemeClr val="accent4"/>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26%</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9%</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15%</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21%</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26%</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21%</a:t>
                      </a:r>
                    </a:p>
                  </a:txBody>
                  <a:tcPr marL="45720" marR="45720" anchor="ctr"/>
                </a:tc>
              </a:tr>
            </a:tbl>
          </a:graphicData>
        </a:graphic>
      </p:graphicFrame>
    </p:spTree>
    <p:extLst>
      <p:ext uri="{BB962C8B-B14F-4D97-AF65-F5344CB8AC3E}">
        <p14:creationId xmlns:p14="http://schemas.microsoft.com/office/powerpoint/2010/main" val="1243001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19575894"/>
              </p:ext>
            </p:extLst>
          </p:nvPr>
        </p:nvGraphicFramePr>
        <p:xfrm>
          <a:off x="173812" y="148780"/>
          <a:ext cx="8817325" cy="4023304"/>
        </p:xfrm>
        <a:graphic>
          <a:graphicData uri="http://schemas.openxmlformats.org/drawingml/2006/table">
            <a:tbl>
              <a:tblPr>
                <a:tableStyleId>{E8B1032C-EA38-4F05-BA0D-38AFFFC7BED3}</a:tableStyleId>
              </a:tblPr>
              <a:tblGrid>
                <a:gridCol w="733031"/>
                <a:gridCol w="1064294"/>
                <a:gridCol w="540000"/>
                <a:gridCol w="540000"/>
                <a:gridCol w="540000"/>
                <a:gridCol w="540000"/>
                <a:gridCol w="540000"/>
                <a:gridCol w="540000"/>
                <a:gridCol w="540000"/>
                <a:gridCol w="540000"/>
                <a:gridCol w="540000"/>
                <a:gridCol w="540000"/>
                <a:gridCol w="540000"/>
                <a:gridCol w="540000"/>
                <a:gridCol w="540000"/>
              </a:tblGrid>
              <a:tr h="678749">
                <a:tc gridSpan="2">
                  <a:txBody>
                    <a:bodyPr/>
                    <a:lstStyle/>
                    <a:p>
                      <a:pPr marL="0" algn="l" defTabSz="685800" rtl="0" eaLnBrk="1" fontAlgn="t" latinLnBrk="0" hangingPunct="1"/>
                      <a:endParaRPr lang="en-GB" sz="800" b="1" u="none" strike="noStrike" kern="1200" dirty="0">
                        <a:solidFill>
                          <a:srgbClr val="1B3F59"/>
                        </a:solidFill>
                        <a:effectLst/>
                        <a:latin typeface="+mn-lt"/>
                        <a:ea typeface="+mn-ea"/>
                        <a:cs typeface="+mn-cs"/>
                      </a:endParaRPr>
                    </a:p>
                  </a:txBody>
                  <a:tcPr marL="36000" marR="36000" anchor="b"/>
                </a:tc>
                <a:tc h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already do the amount of physical activity I want to</a:t>
                      </a:r>
                    </a:p>
                  </a:txBody>
                  <a:tcPr marL="36000" marR="36000" anchor="b"/>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My physical health</a:t>
                      </a:r>
                    </a:p>
                  </a:txBody>
                  <a:tcPr marL="36000" marR="36000" anchor="b"/>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My mental health</a:t>
                      </a:r>
                    </a:p>
                  </a:txBody>
                  <a:tcPr marL="36000" marR="36000" anchor="b"/>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Lack of time</a:t>
                      </a:r>
                    </a:p>
                  </a:txBody>
                  <a:tcPr marL="36000" marR="36000" anchor="b"/>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do not know where to take part</a:t>
                      </a:r>
                    </a:p>
                  </a:txBody>
                  <a:tcPr marL="36000" marR="36000" anchor="b"/>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It is too expensive</a:t>
                      </a:r>
                    </a:p>
                  </a:txBody>
                  <a:tcPr marL="36000" marR="36000" anchor="b"/>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It is too far to travel</a:t>
                      </a:r>
                    </a:p>
                  </a:txBody>
                  <a:tcPr marL="36000" marR="36000" anchor="b"/>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do not enjoy doing it</a:t>
                      </a:r>
                    </a:p>
                  </a:txBody>
                  <a:tcPr marL="36000" marR="36000" anchor="b"/>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There are no opportunities available that I would enjoy</a:t>
                      </a:r>
                    </a:p>
                  </a:txBody>
                  <a:tcPr marL="36000" marR="36000" anchor="b"/>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The opportunities that are available are not suitable for my abilities</a:t>
                      </a:r>
                    </a:p>
                  </a:txBody>
                  <a:tcPr marL="36000" marR="36000" anchor="b"/>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have childcare or other caring responsibilities</a:t>
                      </a:r>
                    </a:p>
                  </a:txBody>
                  <a:tcPr marL="36000" marR="36000" anchor="b"/>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feel intimidated by others</a:t>
                      </a:r>
                    </a:p>
                  </a:txBody>
                  <a:tcPr marL="36000" marR="36000" anchor="b"/>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have no one to go with</a:t>
                      </a:r>
                    </a:p>
                  </a:txBody>
                  <a:tcPr marL="36000" marR="36000" anchor="b"/>
                </a:tc>
              </a:tr>
              <a:tr h="190486">
                <a:tc rowSpan="8">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Employment status</a:t>
                      </a:r>
                    </a:p>
                  </a:txBody>
                  <a:tcPr marL="36000" marR="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Employee full-time</a:t>
                      </a:r>
                    </a:p>
                  </a:txBody>
                  <a:tcPr marL="36000" marR="36000"/>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21%</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9%</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57%</a:t>
                      </a:r>
                    </a:p>
                  </a:txBody>
                  <a:tcPr marL="36000" marR="36000">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24%</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19%</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24%</a:t>
                      </a:r>
                    </a:p>
                  </a:txBody>
                  <a:tcPr marL="36000" marR="36000"/>
                </a:tc>
              </a:tr>
              <a:tr h="19048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Employee part-time</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36000" marR="36000"/>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19%</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48%</a:t>
                      </a:r>
                    </a:p>
                  </a:txBody>
                  <a:tcPr marL="36000" marR="36000">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15%</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37%</a:t>
                      </a:r>
                    </a:p>
                  </a:txBody>
                  <a:tcPr marL="36000" marR="36000">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15%</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15%</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37%</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22%</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33%</a:t>
                      </a:r>
                    </a:p>
                  </a:txBody>
                  <a:tcPr marL="36000" marR="36000">
                    <a:solidFill>
                      <a:srgbClr val="4A93C8"/>
                    </a:solidFill>
                  </a:tcPr>
                </a:tc>
              </a:tr>
              <a:tr h="19048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32%</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11%</a:t>
                      </a:r>
                    </a:p>
                  </a:txBody>
                  <a:tcPr marL="36000" marR="36000">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58%</a:t>
                      </a:r>
                    </a:p>
                  </a:txBody>
                  <a:tcPr marL="36000" marR="36000">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21%</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26%</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21%</a:t>
                      </a:r>
                    </a:p>
                  </a:txBody>
                  <a:tcPr marL="36000" marR="36000"/>
                </a:tc>
              </a:tr>
              <a:tr h="136841">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Retired</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39%</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42%</a:t>
                      </a:r>
                    </a:p>
                  </a:txBody>
                  <a:tcPr marL="36000" marR="36000">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0%</a:t>
                      </a:r>
                    </a:p>
                  </a:txBody>
                  <a:tcPr marL="36000" marR="36000">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18%</a:t>
                      </a:r>
                    </a:p>
                  </a:txBody>
                  <a:tcPr marL="36000" marR="36000">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0%</a:t>
                      </a:r>
                    </a:p>
                  </a:txBody>
                  <a:tcPr marL="36000" marR="36000">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12%</a:t>
                      </a:r>
                    </a:p>
                  </a:txBody>
                  <a:tcPr marL="36000" marR="36000">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12%</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12%</a:t>
                      </a:r>
                    </a:p>
                  </a:txBody>
                  <a:tcPr marL="36000" marR="36000">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a:t>
                      </a:r>
                    </a:p>
                  </a:txBody>
                  <a:tcPr marL="36000" marR="36000">
                    <a:solidFill>
                      <a:schemeClr val="accent4"/>
                    </a:solidFill>
                  </a:tcPr>
                </a:tc>
              </a:tr>
              <a:tr h="285957">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Unemployed and seeking work</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20%</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30%</a:t>
                      </a:r>
                    </a:p>
                  </a:txBody>
                  <a:tcPr marL="36000" marR="36000">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30%</a:t>
                      </a:r>
                    </a:p>
                  </a:txBody>
                  <a:tcPr marL="36000" marR="36000">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50%</a:t>
                      </a:r>
                    </a:p>
                  </a:txBody>
                  <a:tcPr marL="36000" marR="36000">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40%</a:t>
                      </a:r>
                    </a:p>
                  </a:txBody>
                  <a:tcPr marL="36000" marR="36000">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20%</a:t>
                      </a:r>
                    </a:p>
                  </a:txBody>
                  <a:tcPr marL="36000" marR="36000">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20%</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30%</a:t>
                      </a:r>
                    </a:p>
                  </a:txBody>
                  <a:tcPr marL="36000" marR="36000">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10%</a:t>
                      </a:r>
                    </a:p>
                  </a:txBody>
                  <a:tcPr marL="36000" marR="36000"/>
                </a:tc>
              </a:tr>
              <a:tr h="136841">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Student</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0%</a:t>
                      </a:r>
                    </a:p>
                  </a:txBody>
                  <a:tcPr marL="36000" marR="36000">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63%</a:t>
                      </a:r>
                    </a:p>
                  </a:txBody>
                  <a:tcPr marL="36000" marR="36000">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25%</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13%</a:t>
                      </a:r>
                    </a:p>
                  </a:txBody>
                  <a:tcPr marL="36000" marR="36000">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19%</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31%</a:t>
                      </a:r>
                    </a:p>
                  </a:txBody>
                  <a:tcPr marL="36000" marR="36000"/>
                </a:tc>
              </a:tr>
              <a:tr h="380972">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Not in work and looking after home or family</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36000" marR="36000"/>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25%</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20%</a:t>
                      </a:r>
                    </a:p>
                  </a:txBody>
                  <a:tcPr marL="36000" marR="36000">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25%</a:t>
                      </a:r>
                    </a:p>
                  </a:txBody>
                  <a:tcPr marL="36000" marR="36000">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45%</a:t>
                      </a:r>
                    </a:p>
                  </a:txBody>
                  <a:tcPr marL="36000" marR="36000">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15%</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20%</a:t>
                      </a:r>
                    </a:p>
                  </a:txBody>
                  <a:tcPr marL="36000" marR="36000">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50%</a:t>
                      </a:r>
                    </a:p>
                  </a:txBody>
                  <a:tcPr marL="36000" marR="36000">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20%</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30%</a:t>
                      </a:r>
                    </a:p>
                  </a:txBody>
                  <a:tcPr marL="36000" marR="36000"/>
                </a:tc>
              </a:tr>
              <a:tr h="19048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63%</a:t>
                      </a:r>
                    </a:p>
                  </a:txBody>
                  <a:tcPr marL="36000" marR="36000">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21%</a:t>
                      </a:r>
                    </a:p>
                  </a:txBody>
                  <a:tcPr marL="36000" marR="36000">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a:t>
                      </a:r>
                    </a:p>
                  </a:txBody>
                  <a:tcPr marL="36000" marR="36000">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16%</a:t>
                      </a:r>
                    </a:p>
                  </a:txBody>
                  <a:tcPr marL="36000" marR="36000">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36000" marR="36000"/>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0%</a:t>
                      </a:r>
                    </a:p>
                  </a:txBody>
                  <a:tcPr marL="36000" marR="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21%</a:t>
                      </a:r>
                    </a:p>
                  </a:txBody>
                  <a:tcPr marL="36000" marR="36000">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16%</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36000" marR="36000"/>
                </a:tc>
              </a:tr>
              <a:tr h="380972">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Income level</a:t>
                      </a:r>
                    </a:p>
                  </a:txBody>
                  <a:tcPr marL="36000" marR="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15%</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28%</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15%</a:t>
                      </a:r>
                    </a:p>
                  </a:txBody>
                  <a:tcPr marL="36000" marR="36000"/>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38%</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27%</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36000" marR="36000"/>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a:t>
                      </a:r>
                    </a:p>
                  </a:txBody>
                  <a:tcPr marL="36000" marR="36000"/>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28%</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22%</a:t>
                      </a:r>
                    </a:p>
                  </a:txBody>
                  <a:tcPr marL="36000" marR="36000"/>
                </a:tc>
              </a:tr>
              <a:tr h="380972">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24%</a:t>
                      </a:r>
                    </a:p>
                  </a:txBody>
                  <a:tcPr marL="36000" marR="36000"/>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16%</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36000" marR="36000"/>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48%</a:t>
                      </a:r>
                    </a:p>
                  </a:txBody>
                  <a:tcPr marL="36000" marR="36000"/>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11%</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25%</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36000" marR="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36000" marR="36000"/>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a:t>
                      </a:r>
                    </a:p>
                  </a:txBody>
                  <a:tcPr marL="36000" marR="36000"/>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15%</a:t>
                      </a:r>
                    </a:p>
                  </a:txBody>
                  <a:tcPr marL="36000" marR="36000"/>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15%</a:t>
                      </a:r>
                    </a:p>
                  </a:txBody>
                  <a:tcPr marL="36000" marR="36000"/>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22%</a:t>
                      </a:r>
                    </a:p>
                  </a:txBody>
                  <a:tcPr marL="36000" marR="36000"/>
                </a:tc>
              </a:tr>
            </a:tbl>
          </a:graphicData>
        </a:graphic>
      </p:graphicFrame>
    </p:spTree>
    <p:extLst>
      <p:ext uri="{BB962C8B-B14F-4D97-AF65-F5344CB8AC3E}">
        <p14:creationId xmlns:p14="http://schemas.microsoft.com/office/powerpoint/2010/main" val="15072015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637161639"/>
              </p:ext>
            </p:extLst>
          </p:nvPr>
        </p:nvGraphicFramePr>
        <p:xfrm>
          <a:off x="143584" y="167082"/>
          <a:ext cx="8961917" cy="3912000"/>
        </p:xfrm>
        <a:graphic>
          <a:graphicData uri="http://schemas.openxmlformats.org/drawingml/2006/table">
            <a:tbl>
              <a:tblPr>
                <a:tableStyleId>{E8B1032C-EA38-4F05-BA0D-38AFFFC7BED3}</a:tableStyleId>
              </a:tblPr>
              <a:tblGrid>
                <a:gridCol w="717917"/>
                <a:gridCol w="1692000"/>
                <a:gridCol w="504000"/>
                <a:gridCol w="504000"/>
                <a:gridCol w="504000"/>
                <a:gridCol w="504000"/>
                <a:gridCol w="504000"/>
                <a:gridCol w="504000"/>
                <a:gridCol w="504000"/>
                <a:gridCol w="504000"/>
                <a:gridCol w="504000"/>
                <a:gridCol w="504000"/>
                <a:gridCol w="504000"/>
                <a:gridCol w="504000"/>
                <a:gridCol w="504000"/>
              </a:tblGrid>
              <a:tr h="325620">
                <a:tc gridSpan="2">
                  <a:txBody>
                    <a:bodyPr/>
                    <a:lstStyle/>
                    <a:p>
                      <a:pPr marL="0" algn="l" defTabSz="685800" rtl="0" eaLnBrk="1" fontAlgn="t" latinLnBrk="0" hangingPunct="1"/>
                      <a:endParaRPr lang="en-GB" sz="800" b="1" u="none" strike="noStrike" kern="1200" dirty="0">
                        <a:solidFill>
                          <a:srgbClr val="1B3F59"/>
                        </a:solidFill>
                        <a:effectLst/>
                        <a:latin typeface="+mn-lt"/>
                        <a:ea typeface="+mn-ea"/>
                        <a:cs typeface="+mn-cs"/>
                      </a:endParaRPr>
                    </a:p>
                  </a:txBody>
                  <a:tcPr marL="36000" marR="36000" marT="36000" marB="36000" anchor="ctr"/>
                </a:tc>
                <a:tc h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already do the amount of physical activity I want to</a:t>
                      </a:r>
                    </a:p>
                  </a:txBody>
                  <a:tcPr marL="36000" marR="36000" marT="36000" marB="3600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My physical health</a:t>
                      </a:r>
                    </a:p>
                  </a:txBody>
                  <a:tcPr marL="36000" marR="36000" marT="36000" marB="3600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My mental health</a:t>
                      </a:r>
                    </a:p>
                  </a:txBody>
                  <a:tcPr marL="36000" marR="36000" marT="36000" marB="3600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Lack of time</a:t>
                      </a:r>
                    </a:p>
                  </a:txBody>
                  <a:tcPr marL="36000" marR="36000" marT="36000" marB="3600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do not know where to take part</a:t>
                      </a:r>
                    </a:p>
                  </a:txBody>
                  <a:tcPr marL="36000" marR="36000" marT="36000" marB="3600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It is too expensive</a:t>
                      </a:r>
                    </a:p>
                  </a:txBody>
                  <a:tcPr marL="36000" marR="36000" marT="36000" marB="3600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It is too far to travel</a:t>
                      </a:r>
                    </a:p>
                  </a:txBody>
                  <a:tcPr marL="36000" marR="36000" marT="36000" marB="3600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do not enjoy doing it</a:t>
                      </a:r>
                    </a:p>
                  </a:txBody>
                  <a:tcPr marL="36000" marR="36000" marT="36000" marB="3600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There are no opportunities available that I would enjoy</a:t>
                      </a:r>
                    </a:p>
                  </a:txBody>
                  <a:tcPr marL="36000" marR="36000" marT="36000" marB="3600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The opportunities that are available are not suitable for my abilities</a:t>
                      </a:r>
                    </a:p>
                  </a:txBody>
                  <a:tcPr marL="36000" marR="36000" marT="36000" marB="3600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have childcare or other caring responsibilities</a:t>
                      </a:r>
                    </a:p>
                  </a:txBody>
                  <a:tcPr marL="36000" marR="36000" marT="36000" marB="3600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feel intimidated by others</a:t>
                      </a:r>
                    </a:p>
                  </a:txBody>
                  <a:tcPr marL="36000" marR="36000" marT="36000" marB="3600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have no one to go with</a:t>
                      </a:r>
                    </a:p>
                  </a:txBody>
                  <a:tcPr marL="36000" marR="36000" marT="36000" marB="36000" anchor="ctr"/>
                </a:tc>
              </a:tr>
              <a:tr h="137184">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23%</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46%</a:t>
                      </a:r>
                    </a:p>
                  </a:txBody>
                  <a:tcPr marL="36000" marR="36000" marT="36000" marB="3600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26%</a:t>
                      </a:r>
                    </a:p>
                  </a:txBody>
                  <a:tcPr marL="36000" marR="36000" marT="36000" marB="3600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26%</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23%</a:t>
                      </a:r>
                    </a:p>
                  </a:txBody>
                  <a:tcPr marL="36000" marR="36000" marT="36000" marB="36000" anchor="ctr"/>
                </a:tc>
              </a:tr>
              <a:tr h="18276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One adult and one child aged 18 or under</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29%</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21%</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43%</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21%</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29%</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29%</a:t>
                      </a:r>
                    </a:p>
                  </a:txBody>
                  <a:tcPr marL="36000" marR="36000" marT="36000" marB="36000" anchor="ctr"/>
                </a:tc>
              </a:tr>
              <a:tr h="274149">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a:t>
                      </a:r>
                    </a:p>
                  </a:txBody>
                  <a:tcPr marL="36000" marR="36000" marT="36000" marB="3600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31%</a:t>
                      </a:r>
                    </a:p>
                  </a:txBody>
                  <a:tcPr marL="36000" marR="36000" marT="36000" marB="3600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31%</a:t>
                      </a:r>
                    </a:p>
                  </a:txBody>
                  <a:tcPr marL="36000" marR="36000" marT="36000" marB="3600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23%</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23%</a:t>
                      </a:r>
                    </a:p>
                  </a:txBody>
                  <a:tcPr marL="36000" marR="36000" marT="36000" marB="3600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0%</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54%</a:t>
                      </a:r>
                    </a:p>
                  </a:txBody>
                  <a:tcPr marL="36000" marR="36000" marT="36000" marB="3600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23%</a:t>
                      </a:r>
                    </a:p>
                  </a:txBody>
                  <a:tcPr marL="36000" marR="36000" marT="36000" marB="36000" anchor="ctr"/>
                </a:tc>
              </a:tr>
              <a:tr h="137184">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22%</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27%</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9%</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36%</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24%</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9%</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9%</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16%</a:t>
                      </a:r>
                    </a:p>
                  </a:txBody>
                  <a:tcPr marL="36000" marR="36000" marT="36000" marB="36000" anchor="ctr"/>
                </a:tc>
              </a:tr>
              <a:tr h="18276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15%</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15%</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0%</a:t>
                      </a:r>
                    </a:p>
                  </a:txBody>
                  <a:tcPr marL="36000" marR="36000" marT="36000" marB="3600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59%</a:t>
                      </a:r>
                    </a:p>
                  </a:txBody>
                  <a:tcPr marL="36000" marR="36000" marT="36000" marB="3600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19%</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44%</a:t>
                      </a:r>
                    </a:p>
                  </a:txBody>
                  <a:tcPr marL="36000" marR="36000" marT="36000" marB="3600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15%</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26%</a:t>
                      </a:r>
                    </a:p>
                  </a:txBody>
                  <a:tcPr marL="36000" marR="36000" marT="36000" marB="36000" anchor="ctr"/>
                </a:tc>
              </a:tr>
              <a:tr h="274149">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18%</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a:t>
                      </a:r>
                    </a:p>
                  </a:txBody>
                  <a:tcPr marL="36000" marR="36000" marT="36000" marB="3600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54%</a:t>
                      </a:r>
                    </a:p>
                  </a:txBody>
                  <a:tcPr marL="36000" marR="36000" marT="36000" marB="3600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43%</a:t>
                      </a:r>
                    </a:p>
                  </a:txBody>
                  <a:tcPr marL="36000" marR="36000" marT="36000" marB="3600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14%</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0%</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54%</a:t>
                      </a:r>
                    </a:p>
                  </a:txBody>
                  <a:tcPr marL="36000" marR="36000" marT="36000" marB="3600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21%</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29%</a:t>
                      </a:r>
                    </a:p>
                  </a:txBody>
                  <a:tcPr marL="36000" marR="36000" marT="36000" marB="3600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12%</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16%</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16%</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56%</a:t>
                      </a:r>
                    </a:p>
                  </a:txBody>
                  <a:tcPr marL="36000" marR="36000" marT="36000" marB="3600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12%</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24%</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20%</a:t>
                      </a:r>
                    </a:p>
                  </a:txBody>
                  <a:tcPr marL="36000" marR="36000" marT="36000" marB="3600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16%</a:t>
                      </a:r>
                    </a:p>
                  </a:txBody>
                  <a:tcPr marL="36000" marR="36000" marT="36000" marB="3600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20%</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32%</a:t>
                      </a:r>
                    </a:p>
                  </a:txBody>
                  <a:tcPr marL="36000" marR="36000" marT="36000" marB="3600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20%</a:t>
                      </a:r>
                    </a:p>
                  </a:txBody>
                  <a:tcPr marL="36000" marR="36000" marT="36000" marB="36000" anchor="ctr"/>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Physically inactive</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34%</a:t>
                      </a:r>
                    </a:p>
                  </a:txBody>
                  <a:tcPr marL="36000" marR="36000" marT="36000" marB="3600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15%</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31%</a:t>
                      </a:r>
                    </a:p>
                  </a:txBody>
                  <a:tcPr marL="36000" marR="36000" marT="36000" marB="3600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28%</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16%</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23%</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16%</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28%</a:t>
                      </a:r>
                    </a:p>
                  </a:txBody>
                  <a:tcPr marL="36000" marR="36000" marT="36000" marB="36000" anchor="ctr"/>
                </a:tc>
              </a:tr>
              <a:tr h="18276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23%</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19%</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46%</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25%</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6%</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23%</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14%</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19%</a:t>
                      </a:r>
                    </a:p>
                  </a:txBody>
                  <a:tcPr marL="36000" marR="36000" marT="36000" marB="36000" anchor="ctr"/>
                </a:tc>
              </a:tr>
              <a:tr h="182766">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Active Community</a:t>
                      </a:r>
                    </a:p>
                  </a:txBody>
                  <a:tcPr marL="36000" marR="36000" marT="36000" marB="3600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12%</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19%</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26%</a:t>
                      </a:r>
                    </a:p>
                  </a:txBody>
                  <a:tcPr marL="36000" marR="36000" marT="36000" marB="3600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47%</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30%</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36000" marR="36000" marT="36000" marB="3600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33%</a:t>
                      </a:r>
                    </a:p>
                  </a:txBody>
                  <a:tcPr marL="36000" marR="36000" marT="36000" marB="3600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16%</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25%</a:t>
                      </a:r>
                    </a:p>
                  </a:txBody>
                  <a:tcPr marL="36000" marR="36000" marT="36000" marB="36000" anchor="ctr"/>
                </a:tc>
              </a:tr>
              <a:tr h="18276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21%</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25%</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36000" marR="36000" marT="36000" marB="3600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40%</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10%</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25%</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19%</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14%</a:t>
                      </a:r>
                    </a:p>
                  </a:txBody>
                  <a:tcPr marL="36000" marR="36000" marT="36000" marB="3600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21%</a:t>
                      </a:r>
                    </a:p>
                  </a:txBody>
                  <a:tcPr marL="36000" marR="36000" marT="36000" marB="36000" anchor="ctr"/>
                </a:tc>
              </a:tr>
            </a:tbl>
          </a:graphicData>
        </a:graphic>
      </p:graphicFrame>
    </p:spTree>
    <p:extLst>
      <p:ext uri="{BB962C8B-B14F-4D97-AF65-F5344CB8AC3E}">
        <p14:creationId xmlns:p14="http://schemas.microsoft.com/office/powerpoint/2010/main" val="1362049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4107"/>
            <a:ext cx="7886700" cy="673295"/>
          </a:xfrm>
        </p:spPr>
        <p:txBody>
          <a:bodyPr/>
          <a:lstStyle/>
          <a:p>
            <a:r>
              <a:rPr lang="en-GB" dirty="0" smtClean="0"/>
              <a:t>Contents</a:t>
            </a:r>
            <a:endParaRPr lang="en-GB" dirty="0"/>
          </a:p>
        </p:txBody>
      </p:sp>
      <p:sp>
        <p:nvSpPr>
          <p:cNvPr id="5" name="Content Placeholder 4"/>
          <p:cNvSpPr>
            <a:spLocks noGrp="1"/>
          </p:cNvSpPr>
          <p:nvPr>
            <p:ph idx="1"/>
          </p:nvPr>
        </p:nvSpPr>
        <p:spPr>
          <a:xfrm>
            <a:off x="628650" y="1015252"/>
            <a:ext cx="7886700" cy="3819017"/>
          </a:xfrm>
        </p:spPr>
        <p:txBody>
          <a:bodyPr>
            <a:normAutofit fontScale="92500"/>
          </a:bodyPr>
          <a:lstStyle/>
          <a:p>
            <a:r>
              <a:rPr lang="en-GB" dirty="0" smtClean="0"/>
              <a:t>These slides contain the findings from the residents panel survey and the poll. The findings in each section cover:</a:t>
            </a:r>
          </a:p>
          <a:p>
            <a:pPr lvl="1"/>
            <a:r>
              <a:rPr lang="en-GB" dirty="0" smtClean="0"/>
              <a:t>The characteristics of those responding – some categories are small so please apply caution when reviewing all of the differences in the tables. </a:t>
            </a:r>
          </a:p>
          <a:p>
            <a:pPr lvl="1"/>
            <a:r>
              <a:rPr lang="en-GB" dirty="0" smtClean="0"/>
              <a:t>The </a:t>
            </a:r>
            <a:r>
              <a:rPr lang="en-GB" dirty="0" err="1" smtClean="0"/>
              <a:t>topline</a:t>
            </a:r>
            <a:r>
              <a:rPr lang="en-GB" dirty="0" smtClean="0"/>
              <a:t> findings for each question.</a:t>
            </a:r>
          </a:p>
          <a:p>
            <a:pPr lvl="1"/>
            <a:r>
              <a:rPr lang="en-GB" dirty="0" smtClean="0"/>
              <a:t>A breakdown of each question by key characteristics (where the number of responses allows). Basic colour coding has been used to highlight where the statistic differ from the overall </a:t>
            </a:r>
            <a:r>
              <a:rPr lang="en-GB" dirty="0" err="1" smtClean="0"/>
              <a:t>topline</a:t>
            </a:r>
            <a:r>
              <a:rPr lang="en-GB" dirty="0" smtClean="0"/>
              <a:t> figure by 10 percentage points or more/less.</a:t>
            </a:r>
          </a:p>
          <a:p>
            <a:pPr marL="225425" lvl="1" indent="-225425">
              <a:lnSpc>
                <a:spcPct val="100000"/>
              </a:lnSpc>
              <a:buFont typeface="Arial" panose="020B0604020202020204" pitchFamily="34" charset="0"/>
              <a:buChar char="•"/>
            </a:pPr>
            <a:r>
              <a:rPr lang="en-GB" sz="2100" dirty="0" smtClean="0"/>
              <a:t>The slides end with some </a:t>
            </a:r>
            <a:r>
              <a:rPr lang="en-GB" sz="2100" dirty="0"/>
              <a:t>quotes regarding barriers surrounding physical activity and what residents would like to see change. </a:t>
            </a:r>
          </a:p>
          <a:p>
            <a:pPr lvl="1"/>
            <a:endParaRPr lang="en-GB" dirty="0"/>
          </a:p>
        </p:txBody>
      </p:sp>
      <p:cxnSp>
        <p:nvCxnSpPr>
          <p:cNvPr id="7" name="Straight Connector 6"/>
          <p:cNvCxnSpPr/>
          <p:nvPr/>
        </p:nvCxnSpPr>
        <p:spPr>
          <a:xfrm flipV="1">
            <a:off x="628650" y="721092"/>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258915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31115"/>
              </p:ext>
            </p:extLst>
          </p:nvPr>
        </p:nvGraphicFramePr>
        <p:xfrm>
          <a:off x="188926" y="257766"/>
          <a:ext cx="8730000" cy="2895600"/>
        </p:xfrm>
        <a:graphic>
          <a:graphicData uri="http://schemas.openxmlformats.org/drawingml/2006/table">
            <a:tbl>
              <a:tblPr>
                <a:tableStyleId>{E8B1032C-EA38-4F05-BA0D-38AFFFC7BED3}</a:tableStyleId>
              </a:tblPr>
              <a:tblGrid>
                <a:gridCol w="936000"/>
                <a:gridCol w="1008000"/>
                <a:gridCol w="522000"/>
                <a:gridCol w="522000"/>
                <a:gridCol w="522000"/>
                <a:gridCol w="522000"/>
                <a:gridCol w="522000"/>
                <a:gridCol w="522000"/>
                <a:gridCol w="522000"/>
                <a:gridCol w="522000"/>
                <a:gridCol w="522000"/>
                <a:gridCol w="529616"/>
                <a:gridCol w="514384"/>
                <a:gridCol w="522000"/>
                <a:gridCol w="522000"/>
              </a:tblGrid>
              <a:tr h="325620">
                <a:tc gridSpan="2">
                  <a:txBody>
                    <a:bodyPr/>
                    <a:lstStyle/>
                    <a:p>
                      <a:pPr marL="0" algn="l" defTabSz="685800" rtl="0" eaLnBrk="1" fontAlgn="t" latinLnBrk="0" hangingPunct="1"/>
                      <a:endParaRPr lang="en-GB" sz="800" b="1" u="none" strike="noStrike" kern="1200" dirty="0">
                        <a:solidFill>
                          <a:srgbClr val="1B3F59"/>
                        </a:solidFill>
                        <a:effectLst/>
                        <a:latin typeface="+mn-lt"/>
                        <a:ea typeface="+mn-ea"/>
                        <a:cs typeface="+mn-cs"/>
                      </a:endParaRPr>
                    </a:p>
                  </a:txBody>
                  <a:tcPr marL="45720" marR="45720" anchor="ctr"/>
                </a:tc>
                <a:tc h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already do the amount of physical activity I want to</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My physical health</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My mental health</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Lack of time</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do not know where to take part</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It is too expensive</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It is too far to travel</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do not enjoy doing it</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There are no opportunities available that I would enjoy</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The opportunities that are available are not suitable for my abilities</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I have childcare or other caring responsibilities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feel intimidated by others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 have no one to go with</a:t>
                      </a:r>
                    </a:p>
                  </a:txBody>
                  <a:tcPr marL="45720" marR="45720" anchor="ctr"/>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 level</a:t>
                      </a:r>
                      <a:endParaRPr lang="en-GB" sz="800" b="1" u="none" strike="noStrike" kern="1200" dirty="0">
                        <a:solidFill>
                          <a:srgbClr val="1B3F59"/>
                        </a:solidFill>
                        <a:effectLst/>
                        <a:latin typeface="+mn-lt"/>
                        <a:ea typeface="+mn-ea"/>
                        <a:cs typeface="+mn-cs"/>
                      </a:endParaRP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42%</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32%</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37%</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16%</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26%</a:t>
                      </a: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0%</a:t>
                      </a:r>
                    </a:p>
                  </a:txBody>
                  <a:tcPr marL="45720" marR="45720" anchor="ctr">
                    <a:solidFill>
                      <a:schemeClr val="accent4"/>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60%</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20%</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40%</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30%</a:t>
                      </a: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a:t>
                      </a:r>
                    </a:p>
                  </a:txBody>
                  <a:tcPr marL="45720" marR="45720" anchor="ctr">
                    <a:solidFill>
                      <a:schemeClr val="accent4"/>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61%</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36%</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25%</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29%</a:t>
                      </a: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32%</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15%</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6%</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38%</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15%</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12%</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21%</a:t>
                      </a:r>
                    </a:p>
                  </a:txBody>
                  <a:tcPr marL="45720" marR="45720" anchor="ctr"/>
                </a:tc>
              </a:tr>
              <a:tr h="137184">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44%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19%</a:t>
                      </a: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18%</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18%</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55%</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23%</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23%</a:t>
                      </a:r>
                    </a:p>
                  </a:txBody>
                  <a:tcPr marL="45720" marR="45720" anchor="ctr"/>
                </a:tc>
              </a:tr>
              <a:tr h="18276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25%</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0%</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38%</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13%</a:t>
                      </a:r>
                    </a:p>
                  </a:txBody>
                  <a:tcPr marL="45720" marR="45720" anchor="ctr">
                    <a:solidFill>
                      <a:schemeClr val="accent4"/>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13%</a:t>
                      </a: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31%</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31%</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27%</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18%</a:t>
                      </a:r>
                    </a:p>
                  </a:txBody>
                  <a:tcPr marL="45720" marR="45720" anchor="ctr"/>
                </a:tc>
              </a:tr>
            </a:tbl>
          </a:graphicData>
        </a:graphic>
      </p:graphicFrame>
    </p:spTree>
    <p:extLst>
      <p:ext uri="{BB962C8B-B14F-4D97-AF65-F5344CB8AC3E}">
        <p14:creationId xmlns:p14="http://schemas.microsoft.com/office/powerpoint/2010/main" val="42633004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t>In the last 3 months how often did you use the following when doing physical activity?</a:t>
            </a:r>
          </a:p>
        </p:txBody>
      </p:sp>
      <p:cxnSp>
        <p:nvCxnSpPr>
          <p:cNvPr id="8" name="Straight Connector 7"/>
          <p:cNvCxnSpPr/>
          <p:nvPr/>
        </p:nvCxnSpPr>
        <p:spPr>
          <a:xfrm flipV="1">
            <a:off x="628650" y="941225"/>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graphicFrame>
        <p:nvGraphicFramePr>
          <p:cNvPr id="5" name="Chart 4"/>
          <p:cNvGraphicFramePr>
            <a:graphicFrameLocks/>
          </p:cNvGraphicFramePr>
          <p:nvPr>
            <p:extLst>
              <p:ext uri="{D42A27DB-BD31-4B8C-83A1-F6EECF244321}">
                <p14:modId xmlns:p14="http://schemas.microsoft.com/office/powerpoint/2010/main" val="923041437"/>
              </p:ext>
            </p:extLst>
          </p:nvPr>
        </p:nvGraphicFramePr>
        <p:xfrm>
          <a:off x="290945" y="973917"/>
          <a:ext cx="8562110" cy="39706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739848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10654835"/>
              </p:ext>
            </p:extLst>
          </p:nvPr>
        </p:nvGraphicFramePr>
        <p:xfrm>
          <a:off x="204041" y="690287"/>
          <a:ext cx="8773704" cy="3247312"/>
        </p:xfrm>
        <a:graphic>
          <a:graphicData uri="http://schemas.openxmlformats.org/drawingml/2006/table">
            <a:tbl>
              <a:tblPr>
                <a:tableStyleId>{E8B1032C-EA38-4F05-BA0D-38AFFFC7BED3}</a:tableStyleId>
              </a:tblPr>
              <a:tblGrid>
                <a:gridCol w="672574"/>
                <a:gridCol w="1243130"/>
                <a:gridCol w="685800"/>
                <a:gridCol w="685800"/>
                <a:gridCol w="685800"/>
                <a:gridCol w="685800"/>
                <a:gridCol w="685800"/>
                <a:gridCol w="685800"/>
                <a:gridCol w="685800"/>
                <a:gridCol w="685800"/>
                <a:gridCol w="685800"/>
                <a:gridCol w="685800"/>
              </a:tblGrid>
              <a:tr h="534592">
                <a:tc gridSpan="2">
                  <a:txBody>
                    <a:bodyPr/>
                    <a:lstStyle/>
                    <a:p>
                      <a:pPr algn="l" fontAlgn="b"/>
                      <a:endParaRPr lang="en-GB" sz="700" b="0" i="0" u="none" strike="noStrike" dirty="0">
                        <a:solidFill>
                          <a:srgbClr val="993300"/>
                        </a:solidFill>
                        <a:effectLst/>
                        <a:latin typeface="Arial" panose="020B0604020202020204" pitchFamily="34" charset="0"/>
                      </a:endParaRPr>
                    </a:p>
                  </a:txBody>
                  <a:tcPr marL="45720" marR="45720" anchor="ctr"/>
                </a:tc>
                <a:tc h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Gym/leisure centre</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Sports club</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Community building</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Own house or garden</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 park in Doncaster</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Cycle paths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Footpaths </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Local street/roads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outside space</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indoor space</a:t>
                      </a:r>
                    </a:p>
                  </a:txBody>
                  <a:tcPr marL="45720" marR="45720" anchor="ctr"/>
                </a:tc>
              </a:tr>
              <a:tr h="14400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38%</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67%</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95%</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24%</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38%</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52%</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43%</a:t>
                      </a:r>
                    </a:p>
                  </a:txBody>
                  <a:tcPr marL="45720" marR="45720" anchor="ctr"/>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53%</a:t>
                      </a:r>
                    </a:p>
                  </a:txBody>
                  <a:tcPr marL="45720" marR="45720" anchor="ctr">
                    <a:solidFill>
                      <a:schemeClr val="accent4"/>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67%</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12%</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30%</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38%</a:t>
                      </a:r>
                    </a:p>
                  </a:txBody>
                  <a:tcPr marL="45720" marR="45720" anchor="ctr"/>
                </a:tc>
              </a:tr>
              <a:tr h="14400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45-64</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81%</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46%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25%</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58%</a:t>
                      </a:r>
                    </a:p>
                  </a:txBody>
                  <a:tcPr marL="45720" marR="45720" anchor="ctr"/>
                </a:tc>
              </a:tr>
              <a:tr h="14400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65+</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86%</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86%</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93%</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41%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28%</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66%</a:t>
                      </a:r>
                    </a:p>
                  </a:txBody>
                  <a:tcPr marL="45720" marR="45720" anchor="ctr">
                    <a:solidFill>
                      <a:srgbClr val="4A93C8"/>
                    </a:solidFill>
                  </a:tcPr>
                </a:tc>
              </a:tr>
              <a:tr h="178001">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Gender</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Male</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59%</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44%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53%</a:t>
                      </a:r>
                    </a:p>
                  </a:txBody>
                  <a:tcPr marL="45720" marR="45720" anchor="ctr"/>
                </a:tc>
              </a:tr>
              <a:tr h="178001">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Female</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69%</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47%</a:t>
                      </a:r>
                    </a:p>
                  </a:txBody>
                  <a:tcPr marL="45720" marR="45720" anchor="ctr"/>
                </a:tc>
              </a:tr>
              <a:tr h="14400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68%</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41%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54%</a:t>
                      </a:r>
                    </a:p>
                  </a:txBody>
                  <a:tcPr marL="45720" marR="45720" anchor="ctr"/>
                </a:tc>
              </a:tr>
              <a:tr h="178001">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47%</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57%</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63%</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23%</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67%</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10%</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23%</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20%</a:t>
                      </a:r>
                    </a:p>
                  </a:txBody>
                  <a:tcPr marL="45720" marR="45720" anchor="ctr">
                    <a:solidFill>
                      <a:schemeClr val="accent4"/>
                    </a:solidFill>
                  </a:tcPr>
                </a:tc>
              </a:tr>
              <a:tr h="288000">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56%</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44%</a:t>
                      </a:r>
                    </a:p>
                  </a:txBody>
                  <a:tcPr marL="45720" marR="45720" anchor="ctr"/>
                </a:tc>
              </a:tr>
              <a:tr h="288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but no substantial impact on daily life</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73%</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90%</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43%</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87%</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63%</a:t>
                      </a:r>
                    </a:p>
                  </a:txBody>
                  <a:tcPr marL="45720" marR="45720" anchor="ctr">
                    <a:solidFill>
                      <a:srgbClr val="4A93C8"/>
                    </a:solidFill>
                  </a:tcPr>
                </a:tc>
              </a:tr>
              <a:tr h="288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83%</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89%</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79%</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49%</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85%</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38%</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15%</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45%</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55%</a:t>
                      </a:r>
                    </a:p>
                  </a:txBody>
                  <a:tcPr marL="45720" marR="45720" anchor="ctr"/>
                </a:tc>
              </a:tr>
            </a:tbl>
          </a:graphicData>
        </a:graphic>
      </p:graphicFrame>
      <p:sp>
        <p:nvSpPr>
          <p:cNvPr id="4" name="Title 1"/>
          <p:cNvSpPr>
            <a:spLocks noGrp="1"/>
          </p:cNvSpPr>
          <p:nvPr>
            <p:ph type="title"/>
          </p:nvPr>
        </p:nvSpPr>
        <p:spPr>
          <a:xfrm>
            <a:off x="628650" y="54107"/>
            <a:ext cx="7886700" cy="482442"/>
          </a:xfrm>
        </p:spPr>
        <p:txBody>
          <a:bodyPr>
            <a:normAutofit/>
          </a:bodyPr>
          <a:lstStyle/>
          <a:p>
            <a:r>
              <a:rPr lang="en-GB" sz="2000" dirty="0" smtClean="0"/>
              <a:t>% who stated ‘not at all’ in last 3 months</a:t>
            </a:r>
            <a:endParaRPr lang="en-GB" sz="2000" dirty="0"/>
          </a:p>
        </p:txBody>
      </p:sp>
    </p:spTree>
    <p:extLst>
      <p:ext uri="{BB962C8B-B14F-4D97-AF65-F5344CB8AC3E}">
        <p14:creationId xmlns:p14="http://schemas.microsoft.com/office/powerpoint/2010/main" val="3592530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73111723"/>
              </p:ext>
            </p:extLst>
          </p:nvPr>
        </p:nvGraphicFramePr>
        <p:xfrm>
          <a:off x="90684" y="44214"/>
          <a:ext cx="8939962" cy="5069062"/>
        </p:xfrm>
        <a:graphic>
          <a:graphicData uri="http://schemas.openxmlformats.org/drawingml/2006/table">
            <a:tbl>
              <a:tblPr>
                <a:tableStyleId>{E8B1032C-EA38-4F05-BA0D-38AFFFC7BED3}</a:tableStyleId>
              </a:tblPr>
              <a:tblGrid>
                <a:gridCol w="1309626"/>
                <a:gridCol w="1646836"/>
                <a:gridCol w="598350"/>
                <a:gridCol w="598350"/>
                <a:gridCol w="598350"/>
                <a:gridCol w="598350"/>
                <a:gridCol w="598350"/>
                <a:gridCol w="598350"/>
                <a:gridCol w="598350"/>
                <a:gridCol w="598350"/>
                <a:gridCol w="598350"/>
                <a:gridCol w="598350"/>
              </a:tblGrid>
              <a:tr h="758320">
                <a:tc gridSpan="2">
                  <a:txBody>
                    <a:bodyPr/>
                    <a:lstStyle/>
                    <a:p>
                      <a:pPr marL="0" algn="l" defTabSz="685800" rtl="0" eaLnBrk="1" fontAlgn="t" latinLnBrk="0" hangingPunct="1"/>
                      <a:endParaRPr lang="en-GB" sz="800" b="1" u="none" strike="noStrike" kern="1200" dirty="0">
                        <a:solidFill>
                          <a:srgbClr val="1B3F59"/>
                        </a:solidFill>
                        <a:effectLst/>
                        <a:latin typeface="+mn-lt"/>
                        <a:ea typeface="+mn-ea"/>
                        <a:cs typeface="+mn-cs"/>
                      </a:endParaRPr>
                    </a:p>
                  </a:txBody>
                  <a:tcPr marL="45720" marR="45720" anchor="ctr"/>
                </a:tc>
                <a:tc h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Gym/leisure centre</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Sports club</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Community building</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Own house or garden</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 park in Doncaster</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Cycle paths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Footpaths </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Local street/roads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outside space</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indoor space</a:t>
                      </a:r>
                    </a:p>
                  </a:txBody>
                  <a:tcPr marL="45720" marR="45720" anchor="ctr"/>
                </a:tc>
              </a:tr>
              <a:tr h="158563">
                <a:tc rowSpan="8">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Employment status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60%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67%</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76%</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80%</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26%</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16%</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27%</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54%</a:t>
                      </a:r>
                    </a:p>
                  </a:txBody>
                  <a:tcPr marL="45720" marR="45720" anchor="ctr"/>
                </a:tc>
              </a:tr>
              <a:tr h="15856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Employee part-time</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89%</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26%</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37%</a:t>
                      </a:r>
                    </a:p>
                  </a:txBody>
                  <a:tcPr marL="45720" marR="45720" anchor="ctr"/>
                </a:tc>
              </a:tr>
              <a:tr h="15856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58%</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74%</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11%</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37%</a:t>
                      </a:r>
                    </a:p>
                  </a:txBody>
                  <a:tcPr marL="45720" marR="45720" anchor="ctr"/>
                </a:tc>
              </a:tr>
              <a:tr h="154881">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79%</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91%</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91%</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18%</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21%</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64%</a:t>
                      </a:r>
                    </a:p>
                  </a:txBody>
                  <a:tcPr marL="45720" marR="45720" anchor="ctr">
                    <a:solidFill>
                      <a:srgbClr val="4A93C8"/>
                    </a:solidFill>
                  </a:tcPr>
                </a:tc>
              </a:tr>
              <a:tr h="238034">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Unemployed and seeking work</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60%</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0%</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40%</a:t>
                      </a:r>
                    </a:p>
                  </a:txBody>
                  <a:tcPr marL="45720" marR="45720" anchor="ctr"/>
                </a:tc>
              </a:tr>
              <a:tr h="154881">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Student</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38%</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56%</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94%</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38%</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38%</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88%</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50%</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31%</a:t>
                      </a:r>
                    </a:p>
                  </a:txBody>
                  <a:tcPr marL="45720" marR="45720" anchor="ctr"/>
                </a:tc>
              </a:tr>
              <a:tr h="31712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Not in work and looking after home or family</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75%</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20%</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60%</a:t>
                      </a:r>
                    </a:p>
                  </a:txBody>
                  <a:tcPr marL="45720" marR="45720" anchor="ctr">
                    <a:solidFill>
                      <a:srgbClr val="4A93C8"/>
                    </a:solidFill>
                  </a:tcPr>
                </a:tc>
              </a:tr>
              <a:tr h="15856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Long-term sick</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84%</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89%</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37%</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74%</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47%</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16%</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42%</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42%</a:t>
                      </a:r>
                    </a:p>
                  </a:txBody>
                  <a:tcPr marL="45720" marR="45720" anchor="ctr"/>
                </a:tc>
              </a:tr>
              <a:tr h="154881">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Income level</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Low income</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35%</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48%</a:t>
                      </a:r>
                    </a:p>
                  </a:txBody>
                  <a:tcPr marL="45720" marR="45720" anchor="ctr"/>
                </a:tc>
              </a:tr>
              <a:tr h="15856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Other income</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78%</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18%</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52%</a:t>
                      </a:r>
                    </a:p>
                  </a:txBody>
                  <a:tcPr marL="45720" marR="45720" anchor="ctr"/>
                </a:tc>
              </a:tr>
              <a:tr h="238034">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One adult and no children</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54%</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71%</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43%</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40%</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57%</a:t>
                      </a:r>
                    </a:p>
                  </a:txBody>
                  <a:tcPr marL="45720" marR="45720" anchor="ctr"/>
                </a:tc>
              </a:tr>
              <a:tr h="31712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One adult and one child aged 18 or under</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64%</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36%</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0%</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50%</a:t>
                      </a:r>
                    </a:p>
                  </a:txBody>
                  <a:tcPr marL="45720" marR="45720" anchor="ctr"/>
                </a:tc>
              </a:tr>
              <a:tr h="281031">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One adult and two or more children aged 18 or under</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77%</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85%</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54%</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15%</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69%</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a:t>
                      </a:r>
                    </a:p>
                  </a:txBody>
                  <a:tcPr marL="45720" marR="45720" anchor="ctr">
                    <a:solidFill>
                      <a:schemeClr val="accent4"/>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54%</a:t>
                      </a:r>
                    </a:p>
                  </a:txBody>
                  <a:tcPr marL="45720" marR="45720" anchor="ctr"/>
                </a:tc>
              </a:tr>
              <a:tr h="238034">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69%</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82%</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82%</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47%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78%</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19%</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58%</a:t>
                      </a:r>
                    </a:p>
                  </a:txBody>
                  <a:tcPr marL="45720" marR="45720" anchor="ctr"/>
                </a:tc>
              </a:tr>
              <a:tr h="31712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one child aged 18 or under</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52%</a:t>
                      </a:r>
                    </a:p>
                  </a:txBody>
                  <a:tcPr marL="45720" marR="45720" anchor="ctr">
                    <a:solidFill>
                      <a:schemeClr val="accent4"/>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81%</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85%</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11%</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26%</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37%</a:t>
                      </a:r>
                    </a:p>
                  </a:txBody>
                  <a:tcPr marL="45720" marR="45720" anchor="ctr">
                    <a:solidFill>
                      <a:schemeClr val="accent4"/>
                    </a:solidFill>
                  </a:tcPr>
                </a:tc>
              </a:tr>
              <a:tr h="181039">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71%</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75%</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14%</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82%</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21%</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29%</a:t>
                      </a:r>
                    </a:p>
                  </a:txBody>
                  <a:tcPr marL="45720" marR="45720" anchor="ctr">
                    <a:solidFill>
                      <a:schemeClr val="accent4"/>
                    </a:solidFill>
                  </a:tcPr>
                </a:tc>
              </a:tr>
              <a:tr h="154881">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44%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72%</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32%</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28%</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44%</a:t>
                      </a:r>
                    </a:p>
                  </a:txBody>
                  <a:tcPr marL="45720" marR="45720" anchor="ctr"/>
                </a:tc>
              </a:tr>
            </a:tbl>
          </a:graphicData>
        </a:graphic>
      </p:graphicFrame>
    </p:spTree>
    <p:extLst>
      <p:ext uri="{BB962C8B-B14F-4D97-AF65-F5344CB8AC3E}">
        <p14:creationId xmlns:p14="http://schemas.microsoft.com/office/powerpoint/2010/main" val="5851240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69892815"/>
              </p:ext>
            </p:extLst>
          </p:nvPr>
        </p:nvGraphicFramePr>
        <p:xfrm>
          <a:off x="173812" y="143580"/>
          <a:ext cx="8864396" cy="3383280"/>
        </p:xfrm>
        <a:graphic>
          <a:graphicData uri="http://schemas.openxmlformats.org/drawingml/2006/table">
            <a:tbl>
              <a:tblPr>
                <a:tableStyleId>{E8B1032C-EA38-4F05-BA0D-38AFFFC7BED3}</a:tableStyleId>
              </a:tblPr>
              <a:tblGrid>
                <a:gridCol w="1375378"/>
                <a:gridCol w="944628"/>
                <a:gridCol w="654439"/>
                <a:gridCol w="654439"/>
                <a:gridCol w="654439"/>
                <a:gridCol w="654439"/>
                <a:gridCol w="654439"/>
                <a:gridCol w="654439"/>
                <a:gridCol w="654439"/>
                <a:gridCol w="654439"/>
                <a:gridCol w="654439"/>
                <a:gridCol w="654439"/>
              </a:tblGrid>
              <a:tr h="240533">
                <a:tc gridSpan="2">
                  <a:txBody>
                    <a:bodyPr/>
                    <a:lstStyle/>
                    <a:p>
                      <a:pPr marL="0" algn="l" defTabSz="685800" rtl="0" eaLnBrk="1" fontAlgn="t" latinLnBrk="0" hangingPunct="1"/>
                      <a:endParaRPr lang="en-GB" sz="800" b="1" u="none" strike="noStrike" kern="1200" dirty="0">
                        <a:solidFill>
                          <a:srgbClr val="1B3F59"/>
                        </a:solidFill>
                        <a:effectLst/>
                        <a:latin typeface="+mn-lt"/>
                        <a:ea typeface="+mn-ea"/>
                        <a:cs typeface="+mn-cs"/>
                      </a:endParaRPr>
                    </a:p>
                  </a:txBody>
                  <a:tcPr marL="45720" marR="45720" anchor="ctr"/>
                </a:tc>
                <a:tc h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Gym/leisure centre</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Sports club</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Community building</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Own house or garden</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 park in Doncaster</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Cycle paths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Footpaths </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Local street/roads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outside space</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indoor space</a:t>
                      </a:r>
                    </a:p>
                  </a:txBody>
                  <a:tcPr marL="45720" marR="45720" anchor="ctr"/>
                </a:tc>
              </a:tr>
              <a:tr h="176391">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Activity level</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87%</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92%</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23%</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51%</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38%</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21%</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49%</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56%</a:t>
                      </a:r>
                    </a:p>
                  </a:txBody>
                  <a:tcPr marL="45720" marR="45720" anchor="ctr"/>
                </a:tc>
              </a:tr>
              <a:tr h="24053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57%</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46%</a:t>
                      </a:r>
                    </a:p>
                  </a:txBody>
                  <a:tcPr marL="45720" marR="45720" anchor="ctr"/>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Active Community</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60%</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49%</a:t>
                      </a: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28%</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49%</a:t>
                      </a:r>
                    </a:p>
                  </a:txBody>
                  <a:tcPr marL="45720" marR="45720" anchor="ctr"/>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level</a:t>
                      </a:r>
                      <a:endParaRPr lang="en-GB" sz="800" b="1" u="none" strike="noStrike" kern="1200" dirty="0">
                        <a:solidFill>
                          <a:srgbClr val="1B3F59"/>
                        </a:solidFill>
                        <a:effectLst/>
                        <a:latin typeface="+mn-lt"/>
                        <a:ea typeface="+mn-ea"/>
                        <a:cs typeface="+mn-cs"/>
                      </a:endParaRP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95%</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100%</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89%</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42%</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68%</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89%</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53%</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42%</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74%</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74%</a:t>
                      </a:r>
                    </a:p>
                  </a:txBody>
                  <a:tcPr marL="45720" marR="45720" anchor="ctr">
                    <a:solidFill>
                      <a:srgbClr val="4A93C8"/>
                    </a:solid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1 days</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80%</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90%</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90%</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30%</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60%</a:t>
                      </a:r>
                    </a:p>
                  </a:txBody>
                  <a:tcPr marL="45720" marR="45720" anchor="ctr">
                    <a:solidFill>
                      <a:srgbClr val="4A93C8"/>
                    </a:solid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2 days</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75%</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86%</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82%</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14%</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54%</a:t>
                      </a: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3 days</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65%</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68%</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47%</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29%</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53%</a:t>
                      </a: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4 days</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48%</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67%</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78%</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22%</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78%</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15%</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33%</a:t>
                      </a:r>
                    </a:p>
                  </a:txBody>
                  <a:tcPr marL="45720" marR="45720" anchor="ctr">
                    <a:solidFill>
                      <a:schemeClr val="accent4"/>
                    </a:solid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5 days</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80%</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35%</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20%</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45720" marR="45720" anchor="ctr"/>
                </a:tc>
                <a:tc>
                  <a:txBody>
                    <a:bodyPr/>
                    <a:lstStyle/>
                    <a:p>
                      <a:pPr marL="0" algn="r" defTabSz="685800" rtl="0" eaLnBrk="1" fontAlgn="t" latinLnBrk="0" hangingPunct="1"/>
                      <a:r>
                        <a:rPr lang="en-GB" sz="800" b="1" u="none" strike="noStrike" kern="1200">
                          <a:solidFill>
                            <a:schemeClr val="bg1"/>
                          </a:solidFill>
                          <a:effectLst/>
                          <a:latin typeface="+mn-lt"/>
                          <a:ea typeface="+mn-ea"/>
                          <a:cs typeface="+mn-cs"/>
                        </a:rPr>
                        <a:t>20%</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53%</a:t>
                      </a: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6 days</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75%</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100%</a:t>
                      </a:r>
                    </a:p>
                  </a:txBody>
                  <a:tcPr marL="45720" marR="4572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25%</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50%</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63%</a:t>
                      </a:r>
                    </a:p>
                  </a:txBody>
                  <a:tcPr marL="45720" marR="4572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13%</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63%</a:t>
                      </a:r>
                    </a:p>
                  </a:txBody>
                  <a:tcPr marL="45720" marR="45720" anchor="ctr">
                    <a:solidFill>
                      <a:srgbClr val="4A93C8"/>
                    </a:solidFill>
                  </a:tcPr>
                </a:tc>
              </a:tr>
              <a:tr h="180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71%</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84%</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76%</a:t>
                      </a:r>
                    </a:p>
                  </a:txBody>
                  <a:tcPr marL="45720" marR="4572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33%</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65%</a:t>
                      </a:r>
                    </a:p>
                  </a:txBody>
                  <a:tcPr marL="45720" marR="45720" anchor="ctr">
                    <a:solidFill>
                      <a:schemeClr val="accent4"/>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18%</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6%</a:t>
                      </a: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24%</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37%</a:t>
                      </a:r>
                    </a:p>
                  </a:txBody>
                  <a:tcPr marL="45720" marR="45720" anchor="ctr">
                    <a:solidFill>
                      <a:schemeClr val="accent4"/>
                    </a:solidFill>
                  </a:tcPr>
                </a:tc>
              </a:tr>
            </a:tbl>
          </a:graphicData>
        </a:graphic>
      </p:graphicFrame>
    </p:spTree>
    <p:extLst>
      <p:ext uri="{BB962C8B-B14F-4D97-AF65-F5344CB8AC3E}">
        <p14:creationId xmlns:p14="http://schemas.microsoft.com/office/powerpoint/2010/main" val="14350357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t>To what extent do you agree or disagree with the following statements? </a:t>
            </a:r>
          </a:p>
        </p:txBody>
      </p:sp>
      <p:cxnSp>
        <p:nvCxnSpPr>
          <p:cNvPr id="8" name="Straight Connector 7"/>
          <p:cNvCxnSpPr/>
          <p:nvPr/>
        </p:nvCxnSpPr>
        <p:spPr>
          <a:xfrm flipV="1">
            <a:off x="628650" y="941225"/>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sp>
        <p:nvSpPr>
          <p:cNvPr id="3" name="Rectangle 2"/>
          <p:cNvSpPr/>
          <p:nvPr/>
        </p:nvSpPr>
        <p:spPr>
          <a:xfrm>
            <a:off x="7169150" y="2339019"/>
            <a:ext cx="2042583" cy="769441"/>
          </a:xfrm>
          <a:prstGeom prst="rect">
            <a:avLst/>
          </a:prstGeom>
        </p:spPr>
        <p:txBody>
          <a:bodyPr wrap="square">
            <a:spAutoFit/>
          </a:bodyPr>
          <a:lstStyle/>
          <a:p>
            <a:r>
              <a:rPr lang="en-GB" sz="1100" i="1" dirty="0">
                <a:solidFill>
                  <a:srgbClr val="3D3D3D"/>
                </a:solidFill>
              </a:rPr>
              <a:t>Please rate this on a scale of 0-10, where 0=strongly disagree and 10=strongly agree.</a:t>
            </a:r>
          </a:p>
        </p:txBody>
      </p:sp>
      <p:graphicFrame>
        <p:nvGraphicFramePr>
          <p:cNvPr id="5" name="Chart 4"/>
          <p:cNvGraphicFramePr>
            <a:graphicFrameLocks/>
          </p:cNvGraphicFramePr>
          <p:nvPr>
            <p:extLst>
              <p:ext uri="{D42A27DB-BD31-4B8C-83A1-F6EECF244321}">
                <p14:modId xmlns:p14="http://schemas.microsoft.com/office/powerpoint/2010/main" val="3599630900"/>
              </p:ext>
            </p:extLst>
          </p:nvPr>
        </p:nvGraphicFramePr>
        <p:xfrm>
          <a:off x="768157" y="973917"/>
          <a:ext cx="6151419" cy="40487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501089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072125837"/>
              </p:ext>
            </p:extLst>
          </p:nvPr>
        </p:nvGraphicFramePr>
        <p:xfrm>
          <a:off x="173812" y="507923"/>
          <a:ext cx="4107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24000"/>
                <a:gridCol w="324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1" i="0" u="none" strike="noStrike" dirty="0">
                          <a:solidFill>
                            <a:schemeClr val="bg1"/>
                          </a:solidFill>
                          <a:effectLst/>
                          <a:latin typeface="Arial" panose="020B0604020202020204" pitchFamily="34" charset="0"/>
                        </a:rPr>
                        <a:t>76%</a:t>
                      </a:r>
                    </a:p>
                  </a:txBody>
                  <a:tcPr marL="8313" marR="8313" marT="8313" marB="0">
                    <a:solidFill>
                      <a:schemeClr val="accent4"/>
                    </a:solidFill>
                  </a:tcP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97%</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72%</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95%</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1" i="0" u="none" strike="noStrike" kern="1200" dirty="0">
                          <a:solidFill>
                            <a:schemeClr val="bg1"/>
                          </a:solidFill>
                          <a:effectLst/>
                          <a:latin typeface="Arial" panose="020B0604020202020204" pitchFamily="34" charset="0"/>
                          <a:ea typeface="+mn-ea"/>
                          <a:cs typeface="+mn-cs"/>
                        </a:rPr>
                        <a:t>60%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53%</a:t>
                      </a:r>
                    </a:p>
                  </a:txBody>
                  <a:tcPr marL="8313" marR="8313" marT="8313" marB="0">
                    <a:solidFill>
                      <a:schemeClr val="accent4"/>
                    </a:solidFill>
                  </a:tcP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751926359"/>
              </p:ext>
            </p:extLst>
          </p:nvPr>
        </p:nvGraphicFramePr>
        <p:xfrm>
          <a:off x="4490134" y="120083"/>
          <a:ext cx="4428000" cy="487584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gridCol w="360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69%</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96%</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79%</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82%</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63%</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70%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100%</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88%</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2%</a:t>
                      </a:r>
                    </a:p>
                  </a:txBody>
                  <a:tcPr marL="8313" marR="8313" marT="8313" marB="0"/>
                </a:tc>
              </a:tr>
            </a:tbl>
          </a:graphicData>
        </a:graphic>
      </p:graphicFrame>
      <p:sp>
        <p:nvSpPr>
          <p:cNvPr id="10" name="Rectangle 9"/>
          <p:cNvSpPr/>
          <p:nvPr/>
        </p:nvSpPr>
        <p:spPr>
          <a:xfrm>
            <a:off x="173812" y="139039"/>
            <a:ext cx="4150495" cy="400110"/>
          </a:xfrm>
          <a:prstGeom prst="rect">
            <a:avLst/>
          </a:prstGeom>
        </p:spPr>
        <p:txBody>
          <a:bodyPr wrap="none">
            <a:spAutoFit/>
          </a:bodyPr>
          <a:lstStyle/>
          <a:p>
            <a:r>
              <a:rPr lang="en-GB" sz="1100" i="1" dirty="0" smtClean="0">
                <a:solidFill>
                  <a:srgbClr val="3D3D3D"/>
                </a:solidFill>
              </a:rPr>
              <a:t>Physical </a:t>
            </a:r>
            <a:r>
              <a:rPr lang="en-GB" sz="1100" i="1" dirty="0">
                <a:solidFill>
                  <a:srgbClr val="3D3D3D"/>
                </a:solidFill>
              </a:rPr>
              <a:t>activity can benefit people’s physical or mental </a:t>
            </a:r>
            <a:r>
              <a:rPr lang="en-GB" sz="1100" i="1" dirty="0" smtClean="0">
                <a:solidFill>
                  <a:srgbClr val="3D3D3D"/>
                </a:solidFill>
              </a:rPr>
              <a:t>health</a:t>
            </a: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39015451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973950936"/>
              </p:ext>
            </p:extLst>
          </p:nvPr>
        </p:nvGraphicFramePr>
        <p:xfrm>
          <a:off x="173812" y="507923"/>
          <a:ext cx="4107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24000"/>
                <a:gridCol w="324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89%</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58%</a:t>
                      </a:r>
                    </a:p>
                  </a:txBody>
                  <a:tcPr marL="8313" marR="8313" marT="8313" marB="0">
                    <a:solidFill>
                      <a:schemeClr val="accent4"/>
                    </a:solidFill>
                  </a:tcP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920506481"/>
              </p:ext>
            </p:extLst>
          </p:nvPr>
        </p:nvGraphicFramePr>
        <p:xfrm>
          <a:off x="4490134" y="120083"/>
          <a:ext cx="4428000" cy="487584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gridCol w="360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69%</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96%</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75%</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77%</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74%</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60%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100%</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90%</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bl>
          </a:graphicData>
        </a:graphic>
      </p:graphicFrame>
      <p:sp>
        <p:nvSpPr>
          <p:cNvPr id="10" name="Rectangle 9"/>
          <p:cNvSpPr/>
          <p:nvPr/>
        </p:nvSpPr>
        <p:spPr>
          <a:xfrm>
            <a:off x="173812" y="139039"/>
            <a:ext cx="3804247" cy="400110"/>
          </a:xfrm>
          <a:prstGeom prst="rect">
            <a:avLst/>
          </a:prstGeom>
        </p:spPr>
        <p:txBody>
          <a:bodyPr wrap="none">
            <a:spAutoFit/>
          </a:bodyPr>
          <a:lstStyle/>
          <a:p>
            <a:r>
              <a:rPr lang="en-GB" sz="1100" i="1" dirty="0">
                <a:solidFill>
                  <a:srgbClr val="3D3D3D"/>
                </a:solidFill>
              </a:rPr>
              <a:t>Physical activity can benefit my physical or mental </a:t>
            </a:r>
            <a:r>
              <a:rPr lang="en-GB" sz="1100" i="1" dirty="0" smtClean="0">
                <a:solidFill>
                  <a:srgbClr val="3D3D3D"/>
                </a:solidFill>
              </a:rPr>
              <a:t>health</a:t>
            </a: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22692983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736716021"/>
              </p:ext>
            </p:extLst>
          </p:nvPr>
        </p:nvGraphicFramePr>
        <p:xfrm>
          <a:off x="173812" y="507923"/>
          <a:ext cx="4107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24000"/>
                <a:gridCol w="324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62%</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58%</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86%</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69%</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47%</a:t>
                      </a:r>
                    </a:p>
                  </a:txBody>
                  <a:tcPr marL="8313" marR="8313" marT="8313" marB="0">
                    <a:solidFill>
                      <a:schemeClr val="accent4"/>
                    </a:solidFill>
                  </a:tcPr>
                </a:tc>
                <a:tc>
                  <a:txBody>
                    <a:bodyPr/>
                    <a:lstStyle/>
                    <a:p>
                      <a:pPr algn="r" fontAlgn="t"/>
                      <a:r>
                        <a:rPr lang="en-GB" sz="800" b="0" i="0" u="none" strike="noStrike" dirty="0">
                          <a:solidFill>
                            <a:srgbClr val="000000"/>
                          </a:solidFill>
                          <a:effectLst/>
                          <a:latin typeface="Arial" panose="020B0604020202020204" pitchFamily="34" charset="0"/>
                        </a:rPr>
                        <a:t>5%</a:t>
                      </a:r>
                    </a:p>
                  </a:txBody>
                  <a:tcPr marL="8313" marR="8313" marT="8313"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094922290"/>
              </p:ext>
            </p:extLst>
          </p:nvPr>
        </p:nvGraphicFramePr>
        <p:xfrm>
          <a:off x="4490134" y="120083"/>
          <a:ext cx="4428000" cy="487584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gridCol w="360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1" i="0" u="none" strike="noStrike" kern="1200" dirty="0">
                          <a:solidFill>
                            <a:schemeClr val="bg1"/>
                          </a:solidFill>
                          <a:effectLst/>
                          <a:latin typeface="Arial" panose="020B0604020202020204" pitchFamily="34" charset="0"/>
                          <a:ea typeface="+mn-ea"/>
                          <a:cs typeface="+mn-cs"/>
                        </a:rPr>
                        <a:t>86%</a:t>
                      </a:r>
                    </a:p>
                  </a:txBody>
                  <a:tcPr marL="8313" marR="8313" marT="8313" marB="0">
                    <a:solidFill>
                      <a:srgbClr val="4A93C8"/>
                    </a:solidFill>
                  </a:tcP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62%</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82%</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72%</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57%</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42%</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60%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88%</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100%</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86%</a:t>
                      </a:r>
                    </a:p>
                  </a:txBody>
                  <a:tcPr marL="8313" marR="8313" marT="8313" marB="0">
                    <a:solidFill>
                      <a:srgbClr val="4A93C8"/>
                    </a:solidFill>
                  </a:tcP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bl>
          </a:graphicData>
        </a:graphic>
      </p:graphicFrame>
      <p:sp>
        <p:nvSpPr>
          <p:cNvPr id="10" name="Rectangle 9"/>
          <p:cNvSpPr/>
          <p:nvPr/>
        </p:nvSpPr>
        <p:spPr>
          <a:xfrm>
            <a:off x="0" y="103269"/>
            <a:ext cx="4552849" cy="392415"/>
          </a:xfrm>
          <a:prstGeom prst="rect">
            <a:avLst/>
          </a:prstGeom>
        </p:spPr>
        <p:txBody>
          <a:bodyPr wrap="none">
            <a:spAutoFit/>
          </a:bodyPr>
          <a:lstStyle/>
          <a:p>
            <a:r>
              <a:rPr lang="en-GB" sz="1050" i="1" dirty="0">
                <a:solidFill>
                  <a:srgbClr val="3D3D3D"/>
                </a:solidFill>
              </a:rPr>
              <a:t>I intend to (or want to) be physically active for 30 minutes or more a </a:t>
            </a:r>
            <a:r>
              <a:rPr lang="en-GB" sz="1050" i="1" dirty="0" smtClean="0">
                <a:solidFill>
                  <a:srgbClr val="3D3D3D"/>
                </a:solidFill>
              </a:rPr>
              <a:t>week</a:t>
            </a: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30974028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876761220"/>
              </p:ext>
            </p:extLst>
          </p:nvPr>
        </p:nvGraphicFramePr>
        <p:xfrm>
          <a:off x="173812" y="507923"/>
          <a:ext cx="4107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19933"/>
                <a:gridCol w="328067"/>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38%</a:t>
                      </a:r>
                    </a:p>
                  </a:txBody>
                  <a:tcPr marL="8313" marR="8313" marT="8313" marB="0" anchor="ctr"/>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48%</a:t>
                      </a:r>
                    </a:p>
                  </a:txBody>
                  <a:tcPr marL="8313" marR="8313" marT="8313" marB="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8313" marR="8313" marT="8313" marB="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17%</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73%</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74%</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3%</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8313" marR="8313" marT="8313" marB="0" anchor="ctr"/>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86%</a:t>
                      </a:r>
                    </a:p>
                  </a:txBody>
                  <a:tcPr marL="8313" marR="8313" marT="8313" marB="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a:t>
                      </a:r>
                    </a:p>
                  </a:txBody>
                  <a:tcPr marL="8313" marR="8313" marT="8313" marB="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4%</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75%</a:t>
                      </a:r>
                    </a:p>
                  </a:txBody>
                  <a:tcPr marL="8313" marR="8313" marT="8313" marB="0" anchor="ctr">
                    <a:no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71%</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a:t>
                      </a:r>
                    </a:p>
                  </a:txBody>
                  <a:tcPr marL="8313" marR="8313" marT="8313" marB="0" anchor="ctr"/>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17%</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71%</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10%</a:t>
                      </a:r>
                    </a:p>
                  </a:txBody>
                  <a:tcPr marL="8313" marR="8313" marT="8313" marB="0" anchor="ctr"/>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83%</a:t>
                      </a:r>
                    </a:p>
                  </a:txBody>
                  <a:tcPr marL="8313" marR="8313" marT="8313" marB="0" anchor="ctr">
                    <a:solidFill>
                      <a:srgbClr val="4A93C8"/>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4%</a:t>
                      </a:r>
                    </a:p>
                  </a:txBody>
                  <a:tcPr marL="8313" marR="8313" marT="8313" marB="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13%</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a:t>
                      </a:r>
                    </a:p>
                  </a:txBody>
                  <a:tcPr marL="8313" marR="8313" marT="8313" marB="0" anchor="ctr"/>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13%</a:t>
                      </a:r>
                    </a:p>
                  </a:txBody>
                  <a:tcPr marL="8313" marR="8313" marT="8313" marB="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77%</a:t>
                      </a:r>
                    </a:p>
                  </a:txBody>
                  <a:tcPr marL="8313" marR="8313" marT="8313" marB="0" anchor="ctr">
                    <a:no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8%</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23%</a:t>
                      </a:r>
                    </a:p>
                  </a:txBody>
                  <a:tcPr marL="8313" marR="8313" marT="8313" marB="0" anchor="ctr"/>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53%</a:t>
                      </a:r>
                    </a:p>
                  </a:txBody>
                  <a:tcPr marL="8313" marR="8313" marT="8313" marB="0" anchor="ctr">
                    <a:solidFill>
                      <a:schemeClr val="accent4"/>
                    </a:solidFill>
                  </a:tcP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a:t>
                      </a:r>
                    </a:p>
                  </a:txBody>
                  <a:tcPr marL="8313" marR="8313" marT="8313" marB="0" anchor="ctr"/>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20%</a:t>
                      </a:r>
                    </a:p>
                  </a:txBody>
                  <a:tcPr marL="8313" marR="8313" marT="8313" marB="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71%</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15%</a:t>
                      </a:r>
                    </a:p>
                  </a:txBody>
                  <a:tcPr marL="8313" marR="8313" marT="8313" marB="0" anchor="ctr"/>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85%</a:t>
                      </a:r>
                    </a:p>
                  </a:txBody>
                  <a:tcPr marL="8313" marR="8313" marT="8313" marB="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8313" marR="8313" marT="8313" marB="0" anchor="ctr"/>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84%</a:t>
                      </a:r>
                    </a:p>
                  </a:txBody>
                  <a:tcPr marL="8313" marR="8313" marT="8313" marB="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8313" marR="8313" marT="8313" marB="0" anchor="ctr"/>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85%</a:t>
                      </a:r>
                    </a:p>
                  </a:txBody>
                  <a:tcPr marL="8313" marR="8313" marT="8313" marB="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0%</a:t>
                      </a:r>
                    </a:p>
                  </a:txBody>
                  <a:tcPr marL="8313" marR="8313" marT="8313" marB="0" anchor="ctr"/>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70%</a:t>
                      </a:r>
                    </a:p>
                  </a:txBody>
                  <a:tcPr marL="8313" marR="8313" marT="8313" marB="0" anchor="ctr">
                    <a:no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31%</a:t>
                      </a:r>
                    </a:p>
                  </a:txBody>
                  <a:tcPr marL="8313" marR="8313" marT="8313" marB="0" anchor="ctr"/>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63%</a:t>
                      </a:r>
                    </a:p>
                  </a:txBody>
                  <a:tcPr marL="8313" marR="8313" marT="8313" marB="0" anchor="ctr">
                    <a:solidFill>
                      <a:schemeClr val="accent4"/>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0%</a:t>
                      </a:r>
                    </a:p>
                  </a:txBody>
                  <a:tcPr marL="8313" marR="8313" marT="8313" marB="0" anchor="ctr"/>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0%</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15%</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65%</a:t>
                      </a:r>
                    </a:p>
                  </a:txBody>
                  <a:tcPr marL="8313" marR="8313" marT="8313" marB="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10%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16%</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5%</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16%</a:t>
                      </a:r>
                    </a:p>
                  </a:txBody>
                  <a:tcPr marL="8313" marR="8313" marT="8313" marB="0" anchor="ctr"/>
                </a:tc>
                <a:tc>
                  <a:txBody>
                    <a:bodyPr/>
                    <a:lstStyle/>
                    <a:p>
                      <a:pPr marL="0" algn="r" defTabSz="685800" rtl="0" eaLnBrk="1" fontAlgn="t" latinLnBrk="0" hangingPunct="1"/>
                      <a:r>
                        <a:rPr lang="en-GB" sz="800" u="none" strike="noStrike" kern="1200">
                          <a:solidFill>
                            <a:schemeClr val="tx1"/>
                          </a:solidFill>
                          <a:effectLst/>
                          <a:latin typeface="+mn-lt"/>
                          <a:ea typeface="+mn-ea"/>
                          <a:cs typeface="+mn-cs"/>
                        </a:rPr>
                        <a:t>11%</a:t>
                      </a:r>
                    </a:p>
                  </a:txBody>
                  <a:tcPr marL="8313" marR="8313" marT="8313" marB="0" anchor="ctr"/>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53%</a:t>
                      </a:r>
                    </a:p>
                  </a:txBody>
                  <a:tcPr marL="8313" marR="8313" marT="8313" marB="0" anchor="ctr">
                    <a:solidFill>
                      <a:schemeClr val="accent4"/>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0%</a:t>
                      </a:r>
                    </a:p>
                  </a:txBody>
                  <a:tcPr marL="8313" marR="8313" marT="8313" marB="0"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36669504"/>
              </p:ext>
            </p:extLst>
          </p:nvPr>
        </p:nvGraphicFramePr>
        <p:xfrm>
          <a:off x="4490134" y="120083"/>
          <a:ext cx="4428000" cy="487584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gridCol w="360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dirty="0">
                          <a:solidFill>
                            <a:srgbClr val="000000"/>
                          </a:solidFill>
                          <a:effectLst/>
                          <a:latin typeface="Arial" panose="020B0604020202020204" pitchFamily="34" charset="0"/>
                        </a:rPr>
                        <a:t>4%</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68%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78%</a:t>
                      </a:r>
                    </a:p>
                  </a:txBody>
                  <a:tcPr marL="8313" marR="8313" marT="8313" marB="0" anchor="ctr">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66%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nchor="ctr"/>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71%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nchor="ctr"/>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54%</a:t>
                      </a:r>
                    </a:p>
                  </a:txBody>
                  <a:tcPr marL="8313" marR="8313" marT="8313" marB="0" anchor="ctr">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nchor="ctr"/>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73%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chor="ctr"/>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89%</a:t>
                      </a:r>
                    </a:p>
                  </a:txBody>
                  <a:tcPr marL="8313" marR="8313" marT="8313" marB="0" anchor="ctr">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18%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79%</a:t>
                      </a:r>
                    </a:p>
                  </a:txBody>
                  <a:tcPr marL="8313" marR="8313" marT="8313" marB="0" anchor="ctr">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24%</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68%</a:t>
                      </a:r>
                    </a:p>
                  </a:txBody>
                  <a:tcPr marL="8313" marR="8313" marT="8313" marB="0" anchor="ctr">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18%</a:t>
                      </a:r>
                    </a:p>
                  </a:txBody>
                  <a:tcPr marL="8313" marR="8313" marT="8313" marB="0" anchor="ctr"/>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56%</a:t>
                      </a:r>
                    </a:p>
                  </a:txBody>
                  <a:tcPr marL="8313" marR="8313" marT="8313" marB="0" anchor="ctr">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nchor="ctr"/>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79%</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nchor="ctr"/>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nchor="ctr"/>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61%</a:t>
                      </a:r>
                    </a:p>
                  </a:txBody>
                  <a:tcPr marL="8313" marR="8313" marT="8313" marB="0" anchor="ctr">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77%</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nchor="ctr"/>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chor="ctr"/>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58%</a:t>
                      </a:r>
                    </a:p>
                  </a:txBody>
                  <a:tcPr marL="8313" marR="8313" marT="8313" marB="0" anchor="ctr">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nchor="ctr"/>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60%</a:t>
                      </a:r>
                    </a:p>
                  </a:txBody>
                  <a:tcPr marL="8313" marR="8313" marT="8313" marB="0" anchor="ctr">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68%</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4%</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74%</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78%</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75%</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nchor="ctr"/>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88%</a:t>
                      </a:r>
                    </a:p>
                  </a:txBody>
                  <a:tcPr marL="8313" marR="8313" marT="8313" marB="0" anchor="ctr">
                    <a:solidFill>
                      <a:srgbClr val="4A93C8"/>
                    </a:solidFill>
                  </a:tcP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nchor="ctr"/>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76%</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nchor="ctr"/>
                </a:tc>
              </a:tr>
            </a:tbl>
          </a:graphicData>
        </a:graphic>
      </p:graphicFrame>
      <p:sp>
        <p:nvSpPr>
          <p:cNvPr id="10" name="Rectangle 9"/>
          <p:cNvSpPr/>
          <p:nvPr/>
        </p:nvSpPr>
        <p:spPr>
          <a:xfrm>
            <a:off x="113356" y="107813"/>
            <a:ext cx="4467890" cy="400110"/>
          </a:xfrm>
          <a:prstGeom prst="rect">
            <a:avLst/>
          </a:prstGeom>
        </p:spPr>
        <p:txBody>
          <a:bodyPr wrap="none">
            <a:spAutoFit/>
          </a:bodyPr>
          <a:lstStyle/>
          <a:p>
            <a:r>
              <a:rPr lang="en-GB" sz="1100" i="1" dirty="0">
                <a:solidFill>
                  <a:srgbClr val="3D3D3D"/>
                </a:solidFill>
              </a:rPr>
              <a:t>It is my responsibility to find opportunities/time to be physically </a:t>
            </a:r>
            <a:r>
              <a:rPr lang="en-GB" sz="1100" i="1" dirty="0" smtClean="0">
                <a:solidFill>
                  <a:srgbClr val="3D3D3D"/>
                </a:solidFill>
              </a:rPr>
              <a:t>active</a:t>
            </a: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2009043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normAutofit/>
          </a:bodyPr>
          <a:lstStyle/>
          <a:p>
            <a:r>
              <a:rPr lang="en-GB" sz="3600" dirty="0" smtClean="0"/>
              <a:t>Residents panel survey</a:t>
            </a:r>
            <a:endParaRPr lang="en-GB" sz="3600" dirty="0"/>
          </a:p>
        </p:txBody>
      </p:sp>
    </p:spTree>
    <p:extLst>
      <p:ext uri="{BB962C8B-B14F-4D97-AF65-F5344CB8AC3E}">
        <p14:creationId xmlns:p14="http://schemas.microsoft.com/office/powerpoint/2010/main" val="6644929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169563005"/>
              </p:ext>
            </p:extLst>
          </p:nvPr>
        </p:nvGraphicFramePr>
        <p:xfrm>
          <a:off x="173812" y="507923"/>
          <a:ext cx="4107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24000"/>
                <a:gridCol w="324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1" i="0" u="none" strike="noStrike" dirty="0">
                          <a:solidFill>
                            <a:schemeClr val="bg1"/>
                          </a:solidFill>
                          <a:effectLst/>
                          <a:latin typeface="Arial" panose="020B0604020202020204" pitchFamily="34" charset="0"/>
                        </a:rPr>
                        <a:t>67%</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49%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59%</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70%</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69%</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57%</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19%</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40%</a:t>
                      </a:r>
                    </a:p>
                  </a:txBody>
                  <a:tcPr marL="8313" marR="8313" marT="8313" marB="0">
                    <a:solidFill>
                      <a:schemeClr val="accent4"/>
                    </a:solidFill>
                  </a:tcPr>
                </a:tc>
                <a:tc>
                  <a:txBody>
                    <a:bodyPr/>
                    <a:lstStyle/>
                    <a:p>
                      <a:pPr algn="r" fontAlgn="t"/>
                      <a:r>
                        <a:rPr lang="en-GB" sz="800" b="0" i="0" u="none" strike="noStrike" dirty="0">
                          <a:solidFill>
                            <a:srgbClr val="000000"/>
                          </a:solidFill>
                          <a:effectLst/>
                          <a:latin typeface="Arial" panose="020B0604020202020204" pitchFamily="34" charset="0"/>
                        </a:rPr>
                        <a:t>10%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50%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11%</a:t>
                      </a:r>
                    </a:p>
                  </a:txBody>
                  <a:tcPr marL="8313" marR="8313" marT="8313" marB="0">
                    <a:solidFill>
                      <a:schemeClr val="accent4"/>
                    </a:solidFill>
                  </a:tcP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71499665"/>
              </p:ext>
            </p:extLst>
          </p:nvPr>
        </p:nvGraphicFramePr>
        <p:xfrm>
          <a:off x="4490134" y="120083"/>
          <a:ext cx="4428000" cy="487584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gridCol w="360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43%</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79%</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38%</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54%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70%</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52%</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30%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42%</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11%</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36%</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71%</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70%</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1" i="0" u="none" strike="noStrike" kern="1200" dirty="0">
                          <a:solidFill>
                            <a:schemeClr val="bg1"/>
                          </a:solidFill>
                          <a:effectLst/>
                          <a:latin typeface="Arial" panose="020B0604020202020204" pitchFamily="34" charset="0"/>
                          <a:ea typeface="+mn-ea"/>
                          <a:cs typeface="+mn-cs"/>
                        </a:rPr>
                        <a:t>75%</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63%</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2%</a:t>
                      </a:r>
                    </a:p>
                  </a:txBody>
                  <a:tcPr marL="8313" marR="8313" marT="8313" marB="0"/>
                </a:tc>
              </a:tr>
            </a:tbl>
          </a:graphicData>
        </a:graphic>
      </p:graphicFrame>
      <p:sp>
        <p:nvSpPr>
          <p:cNvPr id="10" name="Rectangle 9"/>
          <p:cNvSpPr/>
          <p:nvPr/>
        </p:nvSpPr>
        <p:spPr>
          <a:xfrm>
            <a:off x="173812" y="139039"/>
            <a:ext cx="2775119" cy="400110"/>
          </a:xfrm>
          <a:prstGeom prst="rect">
            <a:avLst/>
          </a:prstGeom>
        </p:spPr>
        <p:txBody>
          <a:bodyPr wrap="none">
            <a:spAutoFit/>
          </a:bodyPr>
          <a:lstStyle/>
          <a:p>
            <a:r>
              <a:rPr lang="en-GB" sz="1100" i="1" dirty="0">
                <a:solidFill>
                  <a:srgbClr val="3D3D3D"/>
                </a:solidFill>
              </a:rPr>
              <a:t>I feel able to take part in physical </a:t>
            </a:r>
            <a:r>
              <a:rPr lang="en-GB" sz="1100" i="1" dirty="0" smtClean="0">
                <a:solidFill>
                  <a:srgbClr val="3D3D3D"/>
                </a:solidFill>
              </a:rPr>
              <a:t>activity</a:t>
            </a: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40787631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229398810"/>
              </p:ext>
            </p:extLst>
          </p:nvPr>
        </p:nvGraphicFramePr>
        <p:xfrm>
          <a:off x="173812" y="507923"/>
          <a:ext cx="4107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24000"/>
                <a:gridCol w="324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marL="0" algn="r" defTabSz="685800" rtl="0" eaLnBrk="1" fontAlgn="t" latinLnBrk="0" hangingPunct="1"/>
                      <a:r>
                        <a:rPr lang="en-GB" sz="800" u="none" strike="noStrike" kern="1200" dirty="0">
                          <a:effectLst/>
                        </a:rPr>
                        <a:t>5%</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5%</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14%</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38%</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38%</a:t>
                      </a:r>
                    </a:p>
                  </a:txBody>
                  <a:tcPr marL="36000" marR="36000" marT="36000" marB="36000">
                    <a:solidFill>
                      <a:schemeClr val="accent4"/>
                    </a:solidFill>
                  </a:tcP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marL="0" algn="r" defTabSz="685800" rtl="0" eaLnBrk="1" fontAlgn="t" latinLnBrk="0" hangingPunct="1"/>
                      <a:r>
                        <a:rPr lang="en-GB" sz="800" u="none" strike="noStrike" kern="1200" dirty="0">
                          <a:effectLst/>
                        </a:rPr>
                        <a:t>7%</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2%</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13%</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20%</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57%</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6%</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21%</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10%</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51%</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a:t>
                      </a:r>
                      <a:endParaRPr lang="en-GB" sz="800" u="none" strike="noStrike" kern="1200">
                        <a:solidFill>
                          <a:schemeClr val="tx1"/>
                        </a:solidFill>
                        <a:effectLst/>
                        <a:latin typeface="+mn-lt"/>
                        <a:ea typeface="+mn-ea"/>
                        <a:cs typeface="+mn-cs"/>
                      </a:endParaRPr>
                    </a:p>
                  </a:txBody>
                  <a:tcPr marL="36000" marR="36000" marT="36000" marB="3600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marL="0" algn="r" defTabSz="685800" rtl="0" eaLnBrk="1" fontAlgn="t" latinLnBrk="0" hangingPunct="1"/>
                      <a:r>
                        <a:rPr lang="en-GB" sz="800" u="none" strike="noStrike" kern="1200">
                          <a:effectLst/>
                        </a:rPr>
                        <a:t>17%</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7%</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59%</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marL="0" algn="r" defTabSz="685800" rtl="0" eaLnBrk="1" fontAlgn="t" latinLnBrk="0" hangingPunct="1"/>
                      <a:r>
                        <a:rPr lang="en-GB" sz="800" u="none" strike="noStrike" kern="1200">
                          <a:effectLst/>
                        </a:rPr>
                        <a:t>5%</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2%</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14%</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15%</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64%</a:t>
                      </a:r>
                    </a:p>
                  </a:txBody>
                  <a:tcPr marL="36000" marR="36000" marT="36000" marB="36000">
                    <a:solidFill>
                      <a:srgbClr val="4A93C8"/>
                    </a:solidFill>
                  </a:tcP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marL="0" algn="r" defTabSz="685800" rtl="0" eaLnBrk="1" fontAlgn="t" latinLnBrk="0" hangingPunct="1"/>
                      <a:r>
                        <a:rPr lang="en-GB" sz="800" u="none" strike="noStrike" kern="1200">
                          <a:effectLst/>
                        </a:rPr>
                        <a:t>13%</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5%</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16%</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18%</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47%</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a:t>
                      </a:r>
                      <a:endParaRPr lang="en-GB" sz="800" u="none" strike="noStrike" kern="1200">
                        <a:solidFill>
                          <a:schemeClr val="tx1"/>
                        </a:solidFill>
                        <a:effectLst/>
                        <a:latin typeface="+mn-lt"/>
                        <a:ea typeface="+mn-ea"/>
                        <a:cs typeface="+mn-cs"/>
                      </a:endParaRPr>
                    </a:p>
                  </a:txBody>
                  <a:tcPr marL="36000" marR="36000" marT="36000" marB="3600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marL="0" algn="r" defTabSz="685800" rtl="0" eaLnBrk="1" fontAlgn="t" latinLnBrk="0" hangingPunct="1"/>
                      <a:r>
                        <a:rPr lang="en-GB" sz="800" u="none" strike="noStrike" kern="1200" dirty="0">
                          <a:effectLst/>
                        </a:rPr>
                        <a:t>11%</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4%</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17%</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15%</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52%</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a:t>
                      </a:r>
                      <a:endParaRPr lang="en-GB" sz="800" u="none" strike="noStrike" kern="1200">
                        <a:solidFill>
                          <a:schemeClr val="tx1"/>
                        </a:solidFill>
                        <a:effectLst/>
                        <a:latin typeface="+mn-lt"/>
                        <a:ea typeface="+mn-ea"/>
                        <a:cs typeface="+mn-cs"/>
                      </a:endParaRPr>
                    </a:p>
                  </a:txBody>
                  <a:tcPr marL="36000" marR="36000" marT="36000" marB="3600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3%</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3%</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3%</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27%</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63%</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marL="0" algn="r" defTabSz="685800" rtl="0" eaLnBrk="1" fontAlgn="t" latinLnBrk="0" hangingPunct="1"/>
                      <a:r>
                        <a:rPr lang="en-GB" sz="800" u="none" strike="noStrike" kern="1200" dirty="0">
                          <a:effectLst/>
                        </a:rPr>
                        <a:t>5%</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2%</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11%</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20%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61%</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3%</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10%</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73%</a:t>
                      </a:r>
                    </a:p>
                  </a:txBody>
                  <a:tcPr marL="36000" marR="36000" marT="36000" marB="36000">
                    <a:solidFill>
                      <a:srgbClr val="4A93C8"/>
                    </a:solidFill>
                  </a:tcP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marL="0" algn="r" defTabSz="685800" rtl="0" eaLnBrk="1" fontAlgn="t" latinLnBrk="0" hangingPunct="1"/>
                      <a:r>
                        <a:rPr lang="en-GB" sz="800" u="none" strike="noStrike" kern="1200" dirty="0">
                          <a:effectLst/>
                        </a:rPr>
                        <a:t>23%</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9%</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28%</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15%</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23%</a:t>
                      </a:r>
                    </a:p>
                  </a:txBody>
                  <a:tcPr marL="36000" marR="36000" marT="36000" marB="36000">
                    <a:solidFill>
                      <a:schemeClr val="accent4"/>
                    </a:solidFill>
                  </a:tcPr>
                </a:tc>
                <a:tc>
                  <a:txBody>
                    <a:bodyPr/>
                    <a:lstStyle/>
                    <a:p>
                      <a:pPr marL="0" algn="r" defTabSz="685800" rtl="0" eaLnBrk="1" fontAlgn="t" latinLnBrk="0" hangingPunct="1"/>
                      <a:r>
                        <a:rPr lang="en-GB" sz="800" u="none" strike="noStrike" kern="1200" dirty="0">
                          <a:effectLst/>
                        </a:rPr>
                        <a:t>2%</a:t>
                      </a:r>
                      <a:endParaRPr lang="en-GB" sz="800" u="none" strike="noStrike" kern="1200" dirty="0">
                        <a:solidFill>
                          <a:schemeClr val="tx1"/>
                        </a:solidFill>
                        <a:effectLst/>
                        <a:latin typeface="+mn-lt"/>
                        <a:ea typeface="+mn-ea"/>
                        <a:cs typeface="+mn-cs"/>
                      </a:endParaRPr>
                    </a:p>
                  </a:txBody>
                  <a:tcPr marL="36000" marR="36000" marT="36000" marB="3600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marL="0" algn="r" defTabSz="685800" rtl="0" eaLnBrk="1" fontAlgn="t" latinLnBrk="0" hangingPunct="1"/>
                      <a:r>
                        <a:rPr lang="en-GB" sz="800" u="none" strike="noStrike" kern="1200" dirty="0">
                          <a:effectLst/>
                        </a:rPr>
                        <a:t>6%</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3%</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16%</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20%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56%</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marL="0" algn="r" defTabSz="685800" rtl="0" eaLnBrk="1" fontAlgn="t" latinLnBrk="0" hangingPunct="1"/>
                      <a:r>
                        <a:rPr lang="en-GB" sz="800" u="none" strike="noStrike" kern="1200" dirty="0">
                          <a:effectLst/>
                        </a:rPr>
                        <a:t>11%</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11%</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11%</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67%</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marL="0" algn="r" defTabSz="685800" rtl="0" eaLnBrk="1" fontAlgn="t" latinLnBrk="0" hangingPunct="1"/>
                      <a:r>
                        <a:rPr lang="en-GB" sz="800" u="none" strike="noStrike" kern="1200" dirty="0">
                          <a:effectLst/>
                        </a:rPr>
                        <a:t>5%</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11%</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84%</a:t>
                      </a:r>
                    </a:p>
                  </a:txBody>
                  <a:tcPr marL="36000" marR="36000" marT="36000" marB="36000">
                    <a:solidFill>
                      <a:srgbClr val="4A93C8"/>
                    </a:solidFill>
                  </a:tcP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marL="0" algn="r" defTabSz="685800" rtl="0" eaLnBrk="1" fontAlgn="t" latinLnBrk="0" hangingPunct="1"/>
                      <a:r>
                        <a:rPr lang="en-GB" sz="800" u="none" strike="noStrike" kern="1200" dirty="0">
                          <a:effectLst/>
                        </a:rPr>
                        <a:t>12%</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6%</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15%</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9%</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58%</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marL="0" algn="r" defTabSz="685800" rtl="0" eaLnBrk="1" fontAlgn="t" latinLnBrk="0" hangingPunct="1"/>
                      <a:r>
                        <a:rPr lang="en-GB" sz="800" u="none" strike="noStrike" kern="1200" dirty="0">
                          <a:effectLst/>
                        </a:rPr>
                        <a:t>10%</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30%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40%</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20%</a:t>
                      </a:r>
                    </a:p>
                  </a:txBody>
                  <a:tcPr marL="36000" marR="36000" marT="36000" marB="36000">
                    <a:solidFill>
                      <a:schemeClr val="accent4"/>
                    </a:solidFill>
                  </a:tcP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marL="0" algn="r" defTabSz="685800" rtl="0" eaLnBrk="1" fontAlgn="t" latinLnBrk="0" hangingPunct="1"/>
                      <a:r>
                        <a:rPr lang="en-GB" sz="800" u="none" strike="noStrike" kern="1200" dirty="0">
                          <a:effectLst/>
                        </a:rPr>
                        <a:t>6%</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6%</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50%</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38%</a:t>
                      </a:r>
                    </a:p>
                  </a:txBody>
                  <a:tcPr marL="36000" marR="36000" marT="36000" marB="36000">
                    <a:solidFill>
                      <a:schemeClr val="accent4"/>
                    </a:solidFill>
                  </a:tcP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marL="0" algn="r" defTabSz="685800" rtl="0" eaLnBrk="1" fontAlgn="t" latinLnBrk="0" hangingPunct="1"/>
                      <a:r>
                        <a:rPr lang="en-GB" sz="800" u="none" strike="noStrike" kern="1200" dirty="0">
                          <a:effectLst/>
                        </a:rPr>
                        <a:t>5%</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5%</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15%</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15%</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55%</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5%</a:t>
                      </a:r>
                      <a:endParaRPr lang="en-GB" sz="800" u="none" strike="noStrike" kern="1200" dirty="0">
                        <a:solidFill>
                          <a:schemeClr val="tx1"/>
                        </a:solidFill>
                        <a:effectLst/>
                        <a:latin typeface="+mn-lt"/>
                        <a:ea typeface="+mn-ea"/>
                        <a:cs typeface="+mn-cs"/>
                      </a:endParaRPr>
                    </a:p>
                  </a:txBody>
                  <a:tcPr marL="36000" marR="36000" marT="36000" marB="3600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marL="0" algn="r" defTabSz="685800" rtl="0" eaLnBrk="1" fontAlgn="t" latinLnBrk="0" hangingPunct="1"/>
                      <a:r>
                        <a:rPr lang="en-GB" sz="800" u="none" strike="noStrike" kern="1200" dirty="0">
                          <a:effectLst/>
                        </a:rPr>
                        <a:t>32%</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32%</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5%</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21%</a:t>
                      </a:r>
                    </a:p>
                  </a:txBody>
                  <a:tcPr marL="36000" marR="36000" marT="36000" marB="36000">
                    <a:solidFill>
                      <a:schemeClr val="accent4"/>
                    </a:solidFill>
                  </a:tcPr>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746615270"/>
              </p:ext>
            </p:extLst>
          </p:nvPr>
        </p:nvGraphicFramePr>
        <p:xfrm>
          <a:off x="4490134" y="120083"/>
          <a:ext cx="4428000" cy="487584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gridCol w="360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marL="0" algn="r" defTabSz="685800" rtl="0" eaLnBrk="1" fontAlgn="t" latinLnBrk="0" hangingPunct="1"/>
                      <a:r>
                        <a:rPr lang="en-GB" sz="800" u="none" strike="noStrike" kern="1200">
                          <a:effectLst/>
                        </a:rPr>
                        <a:t>10%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6%</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19%</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18%</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46%</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a:t>
                      </a:r>
                      <a:endParaRPr lang="en-GB" sz="800" u="none" strike="noStrike" kern="1200">
                        <a:solidFill>
                          <a:schemeClr val="tx1"/>
                        </a:solidFill>
                        <a:effectLst/>
                        <a:latin typeface="+mn-lt"/>
                        <a:ea typeface="+mn-ea"/>
                        <a:cs typeface="+mn-cs"/>
                      </a:endParaRPr>
                    </a:p>
                  </a:txBody>
                  <a:tcPr marL="36000" marR="36000" marT="36000" marB="3600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marL="0" algn="r" defTabSz="685800" rtl="0" eaLnBrk="1" fontAlgn="t" latinLnBrk="0" hangingPunct="1"/>
                      <a:r>
                        <a:rPr lang="en-GB" sz="800" u="none" strike="noStrike" kern="1200">
                          <a:effectLst/>
                        </a:rPr>
                        <a:t>9%</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15%</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65%</a:t>
                      </a:r>
                    </a:p>
                  </a:txBody>
                  <a:tcPr marL="36000" marR="36000" marT="36000" marB="36000">
                    <a:solidFill>
                      <a:srgbClr val="4A93C8"/>
                    </a:solidFill>
                  </a:tcP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marL="0" algn="r" defTabSz="685800" rtl="0" eaLnBrk="1" fontAlgn="t" latinLnBrk="0" hangingPunct="1"/>
                      <a:r>
                        <a:rPr lang="en-GB" sz="800" u="none" strike="noStrike" kern="1200">
                          <a:effectLst/>
                        </a:rPr>
                        <a:t>9%</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23%</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17%</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49%</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3%</a:t>
                      </a:r>
                      <a:endParaRPr lang="en-GB" sz="800" u="none" strike="noStrike" kern="1200">
                        <a:solidFill>
                          <a:schemeClr val="tx1"/>
                        </a:solidFill>
                        <a:effectLst/>
                        <a:latin typeface="+mn-lt"/>
                        <a:ea typeface="+mn-ea"/>
                        <a:cs typeface="+mn-cs"/>
                      </a:endParaRPr>
                    </a:p>
                  </a:txBody>
                  <a:tcPr marL="36000" marR="36000" marT="36000" marB="3600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36%</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50%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marL="0" algn="r" defTabSz="685800" rtl="0" eaLnBrk="1" fontAlgn="t" latinLnBrk="0" hangingPunct="1"/>
                      <a:r>
                        <a:rPr lang="en-GB" sz="800" u="none" strike="noStrike" kern="1200">
                          <a:effectLst/>
                        </a:rPr>
                        <a:t>15%</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15%</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23%</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15%</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31%</a:t>
                      </a:r>
                    </a:p>
                  </a:txBody>
                  <a:tcPr marL="36000" marR="36000" marT="36000" marB="36000">
                    <a:solidFill>
                      <a:schemeClr val="accent4"/>
                    </a:solidFill>
                  </a:tcP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marL="0" algn="r" defTabSz="685800" rtl="0" eaLnBrk="1" fontAlgn="t" latinLnBrk="0" hangingPunct="1"/>
                      <a:r>
                        <a:rPr lang="en-GB" sz="800" u="none" strike="noStrike" kern="1200">
                          <a:effectLst/>
                        </a:rPr>
                        <a:t>16%</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8%</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58%</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4%</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26%</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59%</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18%</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7%</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64%</a:t>
                      </a:r>
                    </a:p>
                  </a:txBody>
                  <a:tcPr marL="36000" marR="36000" marT="36000" marB="36000">
                    <a:solidFill>
                      <a:srgbClr val="4A93C8"/>
                    </a:solidFill>
                  </a:tcP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marL="0" algn="r" defTabSz="685800" rtl="0" eaLnBrk="1" fontAlgn="t" latinLnBrk="0" hangingPunct="1"/>
                      <a:r>
                        <a:rPr lang="en-GB" sz="800" u="none" strike="noStrike" kern="1200">
                          <a:effectLst/>
                        </a:rPr>
                        <a:t>4%</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20%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32%</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44%</a:t>
                      </a:r>
                    </a:p>
                  </a:txBody>
                  <a:tcPr marL="36000" marR="36000" marT="36000" marB="36000">
                    <a:solidFill>
                      <a:schemeClr val="accent4"/>
                    </a:solidFill>
                  </a:tcP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marL="0" algn="r" defTabSz="685800" rtl="0" eaLnBrk="1" fontAlgn="t" latinLnBrk="0" hangingPunct="1"/>
                      <a:r>
                        <a:rPr lang="en-GB" sz="800" u="none" strike="noStrike" kern="1200">
                          <a:effectLst/>
                        </a:rPr>
                        <a:t>21%</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8%</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13%</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23%</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33%</a:t>
                      </a:r>
                    </a:p>
                  </a:txBody>
                  <a:tcPr marL="36000" marR="36000" marT="36000" marB="36000">
                    <a:solidFill>
                      <a:schemeClr val="accent4"/>
                    </a:solidFill>
                  </a:tcPr>
                </a:tc>
                <a:tc>
                  <a:txBody>
                    <a:bodyPr/>
                    <a:lstStyle/>
                    <a:p>
                      <a:pPr marL="0" algn="r" defTabSz="685800" rtl="0" eaLnBrk="1" fontAlgn="t" latinLnBrk="0" hangingPunct="1"/>
                      <a:r>
                        <a:rPr lang="en-GB" sz="800" u="none" strike="noStrike" kern="1200">
                          <a:effectLst/>
                        </a:rPr>
                        <a:t>2%</a:t>
                      </a:r>
                      <a:endParaRPr lang="en-GB" sz="800" u="none" strike="noStrike" kern="1200">
                        <a:solidFill>
                          <a:schemeClr val="tx1"/>
                        </a:solidFill>
                        <a:effectLst/>
                        <a:latin typeface="+mn-lt"/>
                        <a:ea typeface="+mn-ea"/>
                        <a:cs typeface="+mn-cs"/>
                      </a:endParaRPr>
                    </a:p>
                  </a:txBody>
                  <a:tcPr marL="36000" marR="36000" marT="36000" marB="3600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marL="0" algn="r" defTabSz="685800" rtl="0" eaLnBrk="1" fontAlgn="t" latinLnBrk="0" hangingPunct="1"/>
                      <a:r>
                        <a:rPr lang="en-GB" sz="800" u="none" strike="noStrike" kern="1200">
                          <a:effectLst/>
                        </a:rPr>
                        <a:t>5%</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3%</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16%</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14%</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62%</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marL="0" algn="r" defTabSz="685800" rtl="0" eaLnBrk="1" fontAlgn="t" latinLnBrk="0" hangingPunct="1"/>
                      <a:r>
                        <a:rPr lang="en-GB" sz="800" u="none" strike="noStrike" kern="1200">
                          <a:effectLst/>
                        </a:rPr>
                        <a:t>16%</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14%</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19%</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44%</a:t>
                      </a:r>
                    </a:p>
                  </a:txBody>
                  <a:tcPr marL="36000" marR="36000" marT="36000" marB="36000">
                    <a:solidFill>
                      <a:schemeClr val="accent4"/>
                    </a:solidFill>
                  </a:tcP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marL="0" algn="r" defTabSz="685800" rtl="0" eaLnBrk="1" fontAlgn="t" latinLnBrk="0" hangingPunct="1"/>
                      <a:r>
                        <a:rPr lang="en-GB" sz="800" u="none" strike="noStrike" kern="1200">
                          <a:effectLst/>
                        </a:rPr>
                        <a:t>8%</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3%</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16%</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16%</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57%</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a:t>
                      </a:r>
                      <a:endParaRPr lang="en-GB" sz="800" u="none" strike="noStrike" kern="1200">
                        <a:solidFill>
                          <a:schemeClr val="tx1"/>
                        </a:solidFill>
                        <a:effectLst/>
                        <a:latin typeface="+mn-lt"/>
                        <a:ea typeface="+mn-ea"/>
                        <a:cs typeface="+mn-cs"/>
                      </a:endParaRPr>
                    </a:p>
                  </a:txBody>
                  <a:tcPr marL="36000" marR="36000" marT="36000" marB="36000"/>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marL="0" algn="r" defTabSz="685800" rtl="0" eaLnBrk="1" fontAlgn="t" latinLnBrk="0" hangingPunct="1"/>
                      <a:r>
                        <a:rPr lang="en-GB" sz="800" u="none" strike="noStrike" kern="1200">
                          <a:effectLst/>
                        </a:rPr>
                        <a:t>37%</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5%</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21%</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16%</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16%</a:t>
                      </a:r>
                    </a:p>
                  </a:txBody>
                  <a:tcPr marL="36000" marR="36000" marT="36000" marB="36000">
                    <a:solidFill>
                      <a:schemeClr val="accent4"/>
                    </a:solidFill>
                  </a:tcPr>
                </a:tc>
                <a:tc>
                  <a:txBody>
                    <a:bodyPr/>
                    <a:lstStyle/>
                    <a:p>
                      <a:pPr marL="0" algn="r" defTabSz="685800" rtl="0" eaLnBrk="1" fontAlgn="t" latinLnBrk="0" hangingPunct="1"/>
                      <a:r>
                        <a:rPr lang="en-GB" sz="800" u="none" strike="noStrike" kern="1200" dirty="0">
                          <a:effectLst/>
                        </a:rPr>
                        <a:t>5%</a:t>
                      </a:r>
                      <a:endParaRPr lang="en-GB" sz="800" u="none" strike="noStrike" kern="1200" dirty="0">
                        <a:solidFill>
                          <a:schemeClr val="tx1"/>
                        </a:solidFill>
                        <a:effectLst/>
                        <a:latin typeface="+mn-lt"/>
                        <a:ea typeface="+mn-ea"/>
                        <a:cs typeface="+mn-cs"/>
                      </a:endParaRPr>
                    </a:p>
                  </a:txBody>
                  <a:tcPr marL="36000" marR="36000" marT="36000" marB="3600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marL="0" algn="r" defTabSz="685800" rtl="0" eaLnBrk="1" fontAlgn="t" latinLnBrk="0" hangingPunct="1"/>
                      <a:r>
                        <a:rPr lang="en-GB" sz="800" u="none" strike="noStrike" kern="1200">
                          <a:effectLst/>
                        </a:rPr>
                        <a:t>20%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30%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30%</a:t>
                      </a:r>
                    </a:p>
                  </a:txBody>
                  <a:tcPr marL="36000" marR="36000" marT="36000" marB="36000">
                    <a:solidFill>
                      <a:schemeClr val="accent4"/>
                    </a:solidFill>
                  </a:tcP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marL="0" algn="r" defTabSz="685800" rtl="0" eaLnBrk="1" fontAlgn="t" latinLnBrk="0" hangingPunct="1"/>
                      <a:r>
                        <a:rPr lang="en-GB" sz="800" u="none" strike="noStrike" kern="1200">
                          <a:effectLst/>
                        </a:rPr>
                        <a:t>7%</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18%</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18%</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46%</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marL="0" algn="r" defTabSz="685800" rtl="0" eaLnBrk="1" fontAlgn="t" latinLnBrk="0" hangingPunct="1"/>
                      <a:r>
                        <a:rPr lang="en-GB" sz="800" u="none" strike="noStrike" kern="1200">
                          <a:effectLst/>
                        </a:rPr>
                        <a:t>9%</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12%</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18%</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62%</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11%</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26%</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63%</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marL="0" algn="r" defTabSz="685800" rtl="0" eaLnBrk="1" fontAlgn="t" latinLnBrk="0" hangingPunct="1"/>
                      <a:r>
                        <a:rPr lang="en-GB" sz="800" u="none" strike="noStrike" kern="1200">
                          <a:effectLst/>
                        </a:rPr>
                        <a:t>5%</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5%</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18%</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15%</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58%</a:t>
                      </a:r>
                      <a:endParaRPr lang="en-GB" sz="800" u="none" strike="noStrike" kern="1200" dirty="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marL="0" algn="r" defTabSz="685800" rtl="0" eaLnBrk="1" fontAlgn="t" latinLnBrk="0" hangingPunct="1"/>
                      <a:r>
                        <a:rPr lang="en-GB" sz="800" u="none" strike="noStrike" kern="1200">
                          <a:effectLst/>
                        </a:rPr>
                        <a:t>13%</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88%</a:t>
                      </a:r>
                    </a:p>
                  </a:txBody>
                  <a:tcPr marL="36000" marR="36000" marT="36000" marB="36000">
                    <a:solidFill>
                      <a:srgbClr val="4A93C8"/>
                    </a:solidFill>
                  </a:tcPr>
                </a:tc>
                <a:tc>
                  <a:txBody>
                    <a:bodyPr/>
                    <a:lstStyle/>
                    <a:p>
                      <a:pPr marL="0" algn="r" defTabSz="685800" rtl="0" eaLnBrk="1" fontAlgn="t" latinLnBrk="0" hangingPunct="1"/>
                      <a:r>
                        <a:rPr lang="en-GB" sz="800" u="none" strike="noStrike" kern="1200">
                          <a:effectLst/>
                        </a:rPr>
                        <a:t>0%</a:t>
                      </a:r>
                      <a:endParaRPr lang="en-GB" sz="800" u="none" strike="noStrike" kern="1200">
                        <a:solidFill>
                          <a:schemeClr val="tx1"/>
                        </a:solidFill>
                        <a:effectLst/>
                        <a:latin typeface="+mn-lt"/>
                        <a:ea typeface="+mn-ea"/>
                        <a:cs typeface="+mn-cs"/>
                      </a:endParaRPr>
                    </a:p>
                  </a:txBody>
                  <a:tcPr marL="36000" marR="36000" marT="36000" marB="36000"/>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marL="0" algn="r" defTabSz="685800" rtl="0" eaLnBrk="1" fontAlgn="t" latinLnBrk="0" hangingPunct="1"/>
                      <a:r>
                        <a:rPr lang="en-GB" sz="800" u="none" strike="noStrike" kern="1200">
                          <a:effectLst/>
                        </a:rPr>
                        <a:t>8%</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4%</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14%</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14%</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a:effectLst/>
                        </a:rPr>
                        <a:t>59%</a:t>
                      </a:r>
                      <a:endParaRPr lang="en-GB" sz="800" u="none" strike="noStrike" kern="1200">
                        <a:solidFill>
                          <a:schemeClr val="tx1"/>
                        </a:solidFill>
                        <a:effectLst/>
                        <a:latin typeface="+mn-lt"/>
                        <a:ea typeface="+mn-ea"/>
                        <a:cs typeface="+mn-cs"/>
                      </a:endParaRPr>
                    </a:p>
                  </a:txBody>
                  <a:tcPr marL="36000" marR="36000" marT="36000" marB="36000"/>
                </a:tc>
                <a:tc>
                  <a:txBody>
                    <a:bodyPr/>
                    <a:lstStyle/>
                    <a:p>
                      <a:pPr marL="0" algn="r" defTabSz="685800" rtl="0" eaLnBrk="1" fontAlgn="t" latinLnBrk="0" hangingPunct="1"/>
                      <a:r>
                        <a:rPr lang="en-GB" sz="800" u="none" strike="noStrike" kern="1200" dirty="0">
                          <a:effectLst/>
                        </a:rPr>
                        <a:t>0%</a:t>
                      </a:r>
                      <a:endParaRPr lang="en-GB" sz="800" u="none" strike="noStrike" kern="1200" dirty="0">
                        <a:solidFill>
                          <a:schemeClr val="tx1"/>
                        </a:solidFill>
                        <a:effectLst/>
                        <a:latin typeface="+mn-lt"/>
                        <a:ea typeface="+mn-ea"/>
                        <a:cs typeface="+mn-cs"/>
                      </a:endParaRPr>
                    </a:p>
                  </a:txBody>
                  <a:tcPr marL="36000" marR="36000" marT="36000" marB="36000"/>
                </a:tc>
              </a:tr>
            </a:tbl>
          </a:graphicData>
        </a:graphic>
      </p:graphicFrame>
      <p:sp>
        <p:nvSpPr>
          <p:cNvPr id="10" name="Rectangle 9"/>
          <p:cNvSpPr/>
          <p:nvPr/>
        </p:nvSpPr>
        <p:spPr>
          <a:xfrm>
            <a:off x="173812" y="139039"/>
            <a:ext cx="2464136" cy="400110"/>
          </a:xfrm>
          <a:prstGeom prst="rect">
            <a:avLst/>
          </a:prstGeom>
        </p:spPr>
        <p:txBody>
          <a:bodyPr wrap="none">
            <a:spAutoFit/>
          </a:bodyPr>
          <a:lstStyle/>
          <a:p>
            <a:r>
              <a:rPr lang="en-GB" sz="1100" i="1" dirty="0">
                <a:solidFill>
                  <a:srgbClr val="3D3D3D"/>
                </a:solidFill>
              </a:rPr>
              <a:t>I enjoy taking part in physical </a:t>
            </a:r>
            <a:r>
              <a:rPr lang="en-GB" sz="1100" i="1" dirty="0" smtClean="0">
                <a:solidFill>
                  <a:srgbClr val="3D3D3D"/>
                </a:solidFill>
              </a:rPr>
              <a:t>activity</a:t>
            </a: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34407436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643465466"/>
              </p:ext>
            </p:extLst>
          </p:nvPr>
        </p:nvGraphicFramePr>
        <p:xfrm>
          <a:off x="173812" y="541543"/>
          <a:ext cx="4107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24000"/>
                <a:gridCol w="324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33%</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63%</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47%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47%</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45%</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57%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63%</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37%</a:t>
                      </a:r>
                    </a:p>
                  </a:txBody>
                  <a:tcPr marL="8313" marR="8313" marT="8313" marB="0">
                    <a:solidFill>
                      <a:schemeClr val="accent4"/>
                    </a:solidFill>
                  </a:tcP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225895134"/>
              </p:ext>
            </p:extLst>
          </p:nvPr>
        </p:nvGraphicFramePr>
        <p:xfrm>
          <a:off x="4490134" y="153703"/>
          <a:ext cx="4428000" cy="487584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gridCol w="360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37%</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71%</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31%</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56%</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23%</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65%</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46%</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55%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50%</a:t>
                      </a:r>
                    </a:p>
                  </a:txBody>
                  <a:tcPr marL="8313" marR="8313" marT="8313" marB="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14%</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63%</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65%</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100%</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82%</a:t>
                      </a:r>
                    </a:p>
                  </a:txBody>
                  <a:tcPr marL="8313" marR="8313" marT="8313" marB="0">
                    <a:solidFill>
                      <a:srgbClr val="4A93C8"/>
                    </a:solidFill>
                  </a:tcP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bl>
          </a:graphicData>
        </a:graphic>
      </p:graphicFrame>
      <p:sp>
        <p:nvSpPr>
          <p:cNvPr id="10" name="Rectangle 9"/>
          <p:cNvSpPr/>
          <p:nvPr/>
        </p:nvSpPr>
        <p:spPr>
          <a:xfrm>
            <a:off x="173812" y="-27844"/>
            <a:ext cx="4107690" cy="569387"/>
          </a:xfrm>
          <a:prstGeom prst="rect">
            <a:avLst/>
          </a:prstGeom>
        </p:spPr>
        <p:txBody>
          <a:bodyPr wrap="square">
            <a:spAutoFit/>
          </a:bodyPr>
          <a:lstStyle/>
          <a:p>
            <a:r>
              <a:rPr lang="en-GB" sz="1100" i="1" dirty="0">
                <a:solidFill>
                  <a:srgbClr val="3D3D3D"/>
                </a:solidFill>
              </a:rPr>
              <a:t>Being physically active for 30 minutes or more a week is something I do automatically (without thinking about it)</a:t>
            </a:r>
            <a:endParaRPr lang="en-GB" sz="1100" i="1" dirty="0" smtClean="0">
              <a:solidFill>
                <a:srgbClr val="3D3D3D"/>
              </a:solidFill>
            </a:endParaRP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11953085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247226316"/>
              </p:ext>
            </p:extLst>
          </p:nvPr>
        </p:nvGraphicFramePr>
        <p:xfrm>
          <a:off x="173812" y="507923"/>
          <a:ext cx="4107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24000"/>
                <a:gridCol w="324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dirty="0">
                          <a:solidFill>
                            <a:srgbClr val="000000"/>
                          </a:solidFill>
                          <a:effectLst/>
                          <a:latin typeface="Arial" panose="020B0604020202020204" pitchFamily="34" charset="0"/>
                        </a:rPr>
                        <a:t>10%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29%</a:t>
                      </a:r>
                    </a:p>
                  </a:txBody>
                  <a:tcPr marL="8313" marR="8313" marT="8313" marB="0" anchor="ctr">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40%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50%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45%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nchor="ctr"/>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46%</a:t>
                      </a:r>
                    </a:p>
                  </a:txBody>
                  <a:tcPr marL="8313" marR="8313" marT="8313" marB="0" anchor="ctr">
                    <a:noFill/>
                  </a:tcP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41%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nchor="ctr"/>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16%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43%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17%</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20%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43%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20%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48%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47%</a:t>
                      </a:r>
                    </a:p>
                  </a:txBody>
                  <a:tcPr marL="8313" marR="8313" marT="8313" marB="0" anchor="ctr">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28%</a:t>
                      </a:r>
                    </a:p>
                  </a:txBody>
                  <a:tcPr marL="8313" marR="8313" marT="8313" marB="0" anchor="ctr">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nchor="ctr"/>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40%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63%</a:t>
                      </a:r>
                    </a:p>
                  </a:txBody>
                  <a:tcPr marL="8313" marR="8313" marT="8313" marB="0" anchor="ctr">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63%</a:t>
                      </a:r>
                    </a:p>
                  </a:txBody>
                  <a:tcPr marL="8313" marR="8313" marT="8313" marB="0" anchor="ctr">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52%</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nchor="ctr"/>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10%</a:t>
                      </a:r>
                    </a:p>
                  </a:txBody>
                  <a:tcPr marL="8313" marR="8313" marT="8313" marB="0" anchor="ctr">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31%</a:t>
                      </a:r>
                    </a:p>
                  </a:txBody>
                  <a:tcPr marL="8313" marR="8313" marT="8313" marB="0" anchor="ctr">
                    <a:solidFill>
                      <a:schemeClr val="accent4"/>
                    </a:solidFill>
                  </a:tcP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nchor="ctr"/>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35%</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42%</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26%</a:t>
                      </a:r>
                    </a:p>
                  </a:txBody>
                  <a:tcPr marL="8313" marR="8313" marT="8313" marB="0" anchor="ctr">
                    <a:solidFill>
                      <a:schemeClr val="accent4"/>
                    </a:solidFill>
                  </a:tcPr>
                </a:tc>
                <a:tc>
                  <a:txBody>
                    <a:bodyPr/>
                    <a:lstStyle/>
                    <a:p>
                      <a:pPr algn="r" fontAlgn="t"/>
                      <a:r>
                        <a:rPr lang="en-GB" sz="800" b="0" i="0" u="none" strike="noStrike" dirty="0">
                          <a:solidFill>
                            <a:srgbClr val="000000"/>
                          </a:solidFill>
                          <a:effectLst/>
                          <a:latin typeface="Arial" panose="020B0604020202020204" pitchFamily="34" charset="0"/>
                        </a:rPr>
                        <a:t>5%</a:t>
                      </a:r>
                    </a:p>
                  </a:txBody>
                  <a:tcPr marL="8313" marR="8313" marT="8313" marB="0"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536418151"/>
              </p:ext>
            </p:extLst>
          </p:nvPr>
        </p:nvGraphicFramePr>
        <p:xfrm>
          <a:off x="4490134" y="120083"/>
          <a:ext cx="4428000" cy="487584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gridCol w="360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dirty="0">
                          <a:solidFill>
                            <a:srgbClr val="000000"/>
                          </a:solidFill>
                          <a:effectLst/>
                          <a:latin typeface="Arial" panose="020B0604020202020204" pitchFamily="34" charset="0"/>
                        </a:rPr>
                        <a:t>15%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49%</a:t>
                      </a:r>
                    </a:p>
                  </a:txBody>
                  <a:tcPr marL="8313" marR="8313" marT="8313" marB="0" anchor="ctr">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43%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50%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31%</a:t>
                      </a:r>
                    </a:p>
                  </a:txBody>
                  <a:tcPr marL="8313" marR="8313" marT="8313" marB="0" anchor="ctr">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51%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nchor="ctr"/>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19%</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44%</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36%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29%</a:t>
                      </a:r>
                    </a:p>
                  </a:txBody>
                  <a:tcPr marL="8313" marR="8313" marT="8313" marB="0" anchor="ctr">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36%</a:t>
                      </a:r>
                    </a:p>
                  </a:txBody>
                  <a:tcPr marL="8313" marR="8313" marT="8313" marB="0" anchor="ctr">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nchor="ctr"/>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11%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21%</a:t>
                      </a:r>
                    </a:p>
                  </a:txBody>
                  <a:tcPr marL="8313" marR="8313" marT="8313" marB="0" anchor="ctr">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nchor="ctr"/>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16%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52%</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nchor="ctr"/>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nchor="ctr">
                    <a:no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47%</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nchor="ctr"/>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11%</a:t>
                      </a:r>
                    </a:p>
                  </a:txBody>
                  <a:tcPr marL="8313" marR="8313" marT="8313" marB="0" anchor="ctr">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0%</a:t>
                      </a:r>
                    </a:p>
                  </a:txBody>
                  <a:tcPr marL="8313" marR="8313" marT="8313" marB="0" anchor="ctr">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36%</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18%</a:t>
                      </a:r>
                    </a:p>
                  </a:txBody>
                  <a:tcPr marL="8313" marR="8313" marT="8313" marB="0" anchor="ctr">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12%</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47%</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48%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45%</a:t>
                      </a:r>
                    </a:p>
                  </a:txBody>
                  <a:tcPr marL="8313" marR="8313" marT="8313" marB="0" anchor="ct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63%</a:t>
                      </a:r>
                    </a:p>
                  </a:txBody>
                  <a:tcPr marL="8313" marR="8313" marT="8313" marB="0" anchor="ctr">
                    <a:solidFill>
                      <a:srgbClr val="4A93C8"/>
                    </a:solidFill>
                  </a:tcPr>
                </a:tc>
                <a:tc>
                  <a:txBody>
                    <a:bodyPr/>
                    <a:lstStyle/>
                    <a:p>
                      <a:pPr algn="r" fontAlgn="t"/>
                      <a:r>
                        <a:rPr lang="en-GB" sz="800" b="0" i="0" u="none" strike="noStrike" dirty="0">
                          <a:solidFill>
                            <a:srgbClr val="000000"/>
                          </a:solidFill>
                          <a:effectLst/>
                          <a:latin typeface="Arial" panose="020B0604020202020204" pitchFamily="34" charset="0"/>
                        </a:rPr>
                        <a:t>13%</a:t>
                      </a:r>
                    </a:p>
                  </a:txBody>
                  <a:tcPr marL="8313" marR="8313" marT="8313" marB="0" anchor="ctr"/>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nchor="ct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69%</a:t>
                      </a:r>
                    </a:p>
                  </a:txBody>
                  <a:tcPr marL="8313" marR="8313" marT="8313" marB="0" anchor="ctr">
                    <a:solidFill>
                      <a:srgbClr val="4A93C8"/>
                    </a:solidFill>
                  </a:tcP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nchor="ctr"/>
                </a:tc>
              </a:tr>
            </a:tbl>
          </a:graphicData>
        </a:graphic>
      </p:graphicFrame>
      <p:sp>
        <p:nvSpPr>
          <p:cNvPr id="10" name="Rectangle 9"/>
          <p:cNvSpPr/>
          <p:nvPr/>
        </p:nvSpPr>
        <p:spPr>
          <a:xfrm>
            <a:off x="173812" y="139039"/>
            <a:ext cx="3103735" cy="400110"/>
          </a:xfrm>
          <a:prstGeom prst="rect">
            <a:avLst/>
          </a:prstGeom>
        </p:spPr>
        <p:txBody>
          <a:bodyPr wrap="none">
            <a:spAutoFit/>
          </a:bodyPr>
          <a:lstStyle/>
          <a:p>
            <a:r>
              <a:rPr lang="en-GB" sz="1100" i="1" dirty="0" smtClean="0">
                <a:solidFill>
                  <a:srgbClr val="3D3D3D"/>
                </a:solidFill>
              </a:rPr>
              <a:t>I </a:t>
            </a:r>
            <a:r>
              <a:rPr lang="en-GB" sz="1100" i="1" dirty="0">
                <a:solidFill>
                  <a:srgbClr val="3D3D3D"/>
                </a:solidFill>
              </a:rPr>
              <a:t>ensure I regularly take part in physical </a:t>
            </a:r>
            <a:r>
              <a:rPr lang="en-GB" sz="1100" i="1" dirty="0" smtClean="0">
                <a:solidFill>
                  <a:srgbClr val="3D3D3D"/>
                </a:solidFill>
              </a:rPr>
              <a:t>activity</a:t>
            </a: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2232327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147427404"/>
              </p:ext>
            </p:extLst>
          </p:nvPr>
        </p:nvGraphicFramePr>
        <p:xfrm>
          <a:off x="173812" y="507923"/>
          <a:ext cx="4107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24000"/>
                <a:gridCol w="324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42%</a:t>
                      </a:r>
                    </a:p>
                  </a:txBody>
                  <a:tcPr marL="8313" marR="8313" marT="8313" marB="0">
                    <a:noFill/>
                  </a:tcPr>
                </a:tc>
                <a:tc>
                  <a:txBody>
                    <a:bodyPr/>
                    <a:lstStyle/>
                    <a:p>
                      <a:pPr algn="r" fontAlgn="t"/>
                      <a:r>
                        <a:rPr lang="en-GB" sz="800" b="0" i="0" u="none" strike="noStrike" dirty="0">
                          <a:solidFill>
                            <a:srgbClr val="000000"/>
                          </a:solidFill>
                          <a:effectLst/>
                          <a:latin typeface="Arial" panose="020B0604020202020204" pitchFamily="34" charset="0"/>
                        </a:rPr>
                        <a:t>5%</a:t>
                      </a:r>
                    </a:p>
                  </a:txBody>
                  <a:tcPr marL="8313" marR="8313" marT="8313"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312239994"/>
              </p:ext>
            </p:extLst>
          </p:nvPr>
        </p:nvGraphicFramePr>
        <p:xfrm>
          <a:off x="4490134" y="120083"/>
          <a:ext cx="4428000" cy="487584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gridCol w="360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36%</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50%</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50%</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24%</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25%</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16%</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60%</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18%</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48%</a:t>
                      </a:r>
                    </a:p>
                  </a:txBody>
                  <a:tcPr marL="8313" marR="8313" marT="8313" marB="0">
                    <a:solidFill>
                      <a:srgbClr val="4A93C8"/>
                    </a:solidFill>
                  </a:tcP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49%</a:t>
                      </a:r>
                    </a:p>
                  </a:txBody>
                  <a:tcPr marL="8313" marR="8313" marT="8313" marB="0">
                    <a:solidFill>
                      <a:srgbClr val="4A93C8"/>
                    </a:solidFill>
                  </a:tcPr>
                </a:tc>
                <a:tc>
                  <a:txBody>
                    <a:bodyPr/>
                    <a:lstStyle/>
                    <a:p>
                      <a:pPr algn="r" fontAlgn="t"/>
                      <a:r>
                        <a:rPr lang="en-GB" sz="800" b="0" i="0" u="none" strike="noStrike" dirty="0">
                          <a:solidFill>
                            <a:srgbClr val="000000"/>
                          </a:solidFill>
                          <a:effectLst/>
                          <a:latin typeface="Arial" panose="020B0604020202020204" pitchFamily="34" charset="0"/>
                        </a:rPr>
                        <a:t>6%</a:t>
                      </a:r>
                    </a:p>
                  </a:txBody>
                  <a:tcPr marL="8313" marR="8313" marT="8313" marB="0"/>
                </a:tc>
              </a:tr>
            </a:tbl>
          </a:graphicData>
        </a:graphic>
      </p:graphicFrame>
      <p:sp>
        <p:nvSpPr>
          <p:cNvPr id="10" name="Rectangle 9"/>
          <p:cNvSpPr/>
          <p:nvPr/>
        </p:nvSpPr>
        <p:spPr>
          <a:xfrm>
            <a:off x="173812" y="139039"/>
            <a:ext cx="3877985" cy="400110"/>
          </a:xfrm>
          <a:prstGeom prst="rect">
            <a:avLst/>
          </a:prstGeom>
        </p:spPr>
        <p:txBody>
          <a:bodyPr wrap="none">
            <a:spAutoFit/>
          </a:bodyPr>
          <a:lstStyle/>
          <a:p>
            <a:r>
              <a:rPr lang="en-GB" sz="1100" i="1" dirty="0">
                <a:solidFill>
                  <a:srgbClr val="3D3D3D"/>
                </a:solidFill>
              </a:rPr>
              <a:t>Many of my friends and family take part in physical </a:t>
            </a:r>
            <a:r>
              <a:rPr lang="en-GB" sz="1100" i="1" dirty="0" smtClean="0">
                <a:solidFill>
                  <a:srgbClr val="3D3D3D"/>
                </a:solidFill>
              </a:rPr>
              <a:t>activity</a:t>
            </a: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34721783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365355949"/>
              </p:ext>
            </p:extLst>
          </p:nvPr>
        </p:nvGraphicFramePr>
        <p:xfrm>
          <a:off x="173812" y="507923"/>
          <a:ext cx="4107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24000"/>
                <a:gridCol w="324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38%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30%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35%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34%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37%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37%</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23%</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42%</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44%</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16%</a:t>
                      </a:r>
                    </a:p>
                  </a:txBody>
                  <a:tcPr marL="8313" marR="8313" marT="8313" marB="0">
                    <a:solidFill>
                      <a:schemeClr val="accent4"/>
                    </a:solidFill>
                  </a:tcPr>
                </a:tc>
                <a:tc>
                  <a:txBody>
                    <a:bodyPr/>
                    <a:lstStyle/>
                    <a:p>
                      <a:pPr algn="r" fontAlgn="t"/>
                      <a:r>
                        <a:rPr lang="en-GB" sz="800" b="0" i="0" u="none" strike="noStrike" dirty="0">
                          <a:solidFill>
                            <a:srgbClr val="000000"/>
                          </a:solidFill>
                          <a:effectLst/>
                          <a:latin typeface="Arial" panose="020B0604020202020204" pitchFamily="34" charset="0"/>
                        </a:rPr>
                        <a:t>5%</a:t>
                      </a:r>
                    </a:p>
                  </a:txBody>
                  <a:tcPr marL="8313" marR="8313" marT="8313"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222676551"/>
              </p:ext>
            </p:extLst>
          </p:nvPr>
        </p:nvGraphicFramePr>
        <p:xfrm>
          <a:off x="4490134" y="120083"/>
          <a:ext cx="4428000" cy="487584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gridCol w="360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42%</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57%</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46%</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23%</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11%</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47%</a:t>
                      </a:r>
                    </a:p>
                  </a:txBody>
                  <a:tcPr marL="8313" marR="8313" marT="8313" marB="0">
                    <a:solidFill>
                      <a:srgbClr val="4A93C8"/>
                    </a:solidFill>
                  </a:tcPr>
                </a:tc>
                <a:tc>
                  <a:txBody>
                    <a:bodyPr/>
                    <a:lstStyle/>
                    <a:p>
                      <a:pPr algn="r" fontAlgn="t"/>
                      <a:r>
                        <a:rPr lang="en-GB" sz="800" b="0" i="0" u="none" strike="noStrike" dirty="0">
                          <a:solidFill>
                            <a:srgbClr val="000000"/>
                          </a:solidFill>
                          <a:effectLst/>
                          <a:latin typeface="Arial" panose="020B0604020202020204" pitchFamily="34" charset="0"/>
                        </a:rPr>
                        <a:t>4%</a:t>
                      </a:r>
                    </a:p>
                  </a:txBody>
                  <a:tcPr marL="8313" marR="8313" marT="8313" marB="0"/>
                </a:tc>
              </a:tr>
            </a:tbl>
          </a:graphicData>
        </a:graphic>
      </p:graphicFrame>
      <p:sp>
        <p:nvSpPr>
          <p:cNvPr id="10" name="Rectangle 9"/>
          <p:cNvSpPr/>
          <p:nvPr/>
        </p:nvSpPr>
        <p:spPr>
          <a:xfrm>
            <a:off x="173812" y="139039"/>
            <a:ext cx="4166525" cy="400110"/>
          </a:xfrm>
          <a:prstGeom prst="rect">
            <a:avLst/>
          </a:prstGeom>
        </p:spPr>
        <p:txBody>
          <a:bodyPr wrap="none">
            <a:spAutoFit/>
          </a:bodyPr>
          <a:lstStyle/>
          <a:p>
            <a:r>
              <a:rPr lang="en-GB" sz="1100" i="1" dirty="0">
                <a:solidFill>
                  <a:srgbClr val="3D3D3D"/>
                </a:solidFill>
              </a:rPr>
              <a:t>My friends and family support me to take part in physical </a:t>
            </a:r>
            <a:r>
              <a:rPr lang="en-GB" sz="1100" i="1" dirty="0" smtClean="0">
                <a:solidFill>
                  <a:srgbClr val="3D3D3D"/>
                </a:solidFill>
              </a:rPr>
              <a:t>activity</a:t>
            </a: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22707199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294772335"/>
              </p:ext>
            </p:extLst>
          </p:nvPr>
        </p:nvGraphicFramePr>
        <p:xfrm>
          <a:off x="173812" y="507923"/>
          <a:ext cx="4107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24000"/>
                <a:gridCol w="324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57%</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11%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84%</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82%</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58%</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oFill/>
                  </a:tcPr>
                </a:tc>
                <a:tc>
                  <a:txBody>
                    <a:bodyPr/>
                    <a:lstStyle/>
                    <a:p>
                      <a:pPr algn="r" fontAlgn="t"/>
                      <a:r>
                        <a:rPr lang="en-GB" sz="800" b="0" i="0" u="none" strike="noStrike" dirty="0">
                          <a:solidFill>
                            <a:srgbClr val="000000"/>
                          </a:solidFill>
                          <a:effectLst/>
                          <a:latin typeface="Arial" panose="020B0604020202020204" pitchFamily="34" charset="0"/>
                        </a:rPr>
                        <a:t>5%</a:t>
                      </a:r>
                    </a:p>
                  </a:txBody>
                  <a:tcPr marL="8313" marR="8313" marT="8313"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739649144"/>
              </p:ext>
            </p:extLst>
          </p:nvPr>
        </p:nvGraphicFramePr>
        <p:xfrm>
          <a:off x="4490134" y="120083"/>
          <a:ext cx="4428000" cy="487584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gridCol w="360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86%</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85%</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44%</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58%</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88%</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6%</a:t>
                      </a:r>
                    </a:p>
                  </a:txBody>
                  <a:tcPr marL="8313" marR="8313" marT="8313" marB="0"/>
                </a:tc>
              </a:tr>
            </a:tbl>
          </a:graphicData>
        </a:graphic>
      </p:graphicFrame>
      <p:sp>
        <p:nvSpPr>
          <p:cNvPr id="10" name="Rectangle 9"/>
          <p:cNvSpPr/>
          <p:nvPr/>
        </p:nvSpPr>
        <p:spPr>
          <a:xfrm>
            <a:off x="173812" y="-13448"/>
            <a:ext cx="4230100" cy="569387"/>
          </a:xfrm>
          <a:prstGeom prst="rect">
            <a:avLst/>
          </a:prstGeom>
        </p:spPr>
        <p:txBody>
          <a:bodyPr wrap="square">
            <a:spAutoFit/>
          </a:bodyPr>
          <a:lstStyle/>
          <a:p>
            <a:r>
              <a:rPr lang="en-GB" sz="1100" i="1" dirty="0">
                <a:solidFill>
                  <a:srgbClr val="3D3D3D"/>
                </a:solidFill>
              </a:rPr>
              <a:t>I worry about taking part in physical activity as it is not seen as ‘normal</a:t>
            </a:r>
            <a:r>
              <a:rPr lang="en-GB" sz="1100" i="1" dirty="0" smtClean="0">
                <a:solidFill>
                  <a:srgbClr val="3D3D3D"/>
                </a:solidFill>
              </a:rPr>
              <a:t>’</a:t>
            </a:r>
          </a:p>
          <a:p>
            <a:r>
              <a:rPr lang="en-GB" sz="900" i="1" dirty="0" smtClean="0">
                <a:solidFill>
                  <a:srgbClr val="3D3D3D"/>
                </a:solidFill>
              </a:rPr>
              <a:t>Colour coding for </a:t>
            </a:r>
            <a:r>
              <a:rPr lang="en-GB" sz="900" b="1" i="1" dirty="0" smtClean="0">
                <a:solidFill>
                  <a:srgbClr val="3D3D3D"/>
                </a:solidFill>
              </a:rPr>
              <a:t>0-2</a:t>
            </a:r>
            <a:r>
              <a:rPr lang="en-GB" sz="900" i="1" dirty="0" smtClean="0">
                <a:solidFill>
                  <a:srgbClr val="3D3D3D"/>
                </a:solidFill>
              </a:rPr>
              <a:t> only</a:t>
            </a:r>
            <a:endParaRPr lang="en-GB" sz="900" i="1" dirty="0">
              <a:solidFill>
                <a:srgbClr val="3D3D3D"/>
              </a:solidFill>
            </a:endParaRPr>
          </a:p>
        </p:txBody>
      </p:sp>
    </p:spTree>
    <p:extLst>
      <p:ext uri="{BB962C8B-B14F-4D97-AF65-F5344CB8AC3E}">
        <p14:creationId xmlns:p14="http://schemas.microsoft.com/office/powerpoint/2010/main" val="37748707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464140442"/>
              </p:ext>
            </p:extLst>
          </p:nvPr>
        </p:nvGraphicFramePr>
        <p:xfrm>
          <a:off x="173812" y="507923"/>
          <a:ext cx="4107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24000"/>
                <a:gridCol w="324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66%</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15%</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100%</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63%</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85%</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47%</a:t>
                      </a:r>
                    </a:p>
                  </a:txBody>
                  <a:tcPr marL="8313" marR="8313" marT="8313" marB="0">
                    <a:solidFill>
                      <a:schemeClr val="accent4"/>
                    </a:solidFill>
                  </a:tcPr>
                </a:tc>
                <a:tc>
                  <a:txBody>
                    <a:bodyPr/>
                    <a:lstStyle/>
                    <a:p>
                      <a:pPr marL="0" algn="r" defTabSz="685800" rtl="0" eaLnBrk="1" fontAlgn="t" latinLnBrk="0" hangingPunct="1"/>
                      <a:r>
                        <a:rPr lang="en-GB" sz="800" b="0" i="0" u="none" strike="noStrike" kern="1200" dirty="0">
                          <a:solidFill>
                            <a:srgbClr val="000000"/>
                          </a:solidFill>
                          <a:effectLst/>
                          <a:latin typeface="Arial" panose="020B0604020202020204" pitchFamily="34" charset="0"/>
                          <a:ea typeface="+mn-ea"/>
                          <a:cs typeface="+mn-cs"/>
                        </a:rPr>
                        <a:t>16%</a:t>
                      </a:r>
                    </a:p>
                  </a:txBody>
                  <a:tcPr marL="8313" marR="8313" marT="8313" marB="0"/>
                </a:tc>
                <a:tc>
                  <a:txBody>
                    <a:bodyPr/>
                    <a:lstStyle/>
                    <a:p>
                      <a:pPr marL="0" algn="r" defTabSz="685800" rtl="0" eaLnBrk="1" fontAlgn="t" latinLnBrk="0" hangingPunct="1"/>
                      <a:r>
                        <a:rPr lang="en-GB" sz="800" b="0" i="0" u="none" strike="noStrike" kern="1200" dirty="0">
                          <a:solidFill>
                            <a:srgbClr val="000000"/>
                          </a:solidFill>
                          <a:effectLst/>
                          <a:latin typeface="Arial" panose="020B0604020202020204" pitchFamily="34" charset="0"/>
                          <a:ea typeface="+mn-ea"/>
                          <a:cs typeface="+mn-cs"/>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oFill/>
                  </a:tcPr>
                </a:tc>
                <a:tc>
                  <a:txBody>
                    <a:bodyPr/>
                    <a:lstStyle/>
                    <a:p>
                      <a:pPr algn="r" fontAlgn="t"/>
                      <a:r>
                        <a:rPr lang="en-GB" sz="800" b="0" i="0" u="none" strike="noStrike" dirty="0">
                          <a:solidFill>
                            <a:srgbClr val="000000"/>
                          </a:solidFill>
                          <a:effectLst/>
                          <a:latin typeface="Arial" panose="020B0604020202020204" pitchFamily="34" charset="0"/>
                        </a:rPr>
                        <a:t>5%</a:t>
                      </a:r>
                    </a:p>
                  </a:txBody>
                  <a:tcPr marL="8313" marR="8313" marT="8313"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583073010"/>
              </p:ext>
            </p:extLst>
          </p:nvPr>
        </p:nvGraphicFramePr>
        <p:xfrm>
          <a:off x="4490134" y="120083"/>
          <a:ext cx="4428000" cy="487584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gridCol w="360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91%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69%</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64%</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90%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53%</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94%</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100%</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dirty="0">
                          <a:solidFill>
                            <a:srgbClr val="000000"/>
                          </a:solidFill>
                          <a:effectLst/>
                          <a:latin typeface="Arial" panose="020B0604020202020204" pitchFamily="34" charset="0"/>
                        </a:rPr>
                        <a:t>82%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bl>
          </a:graphicData>
        </a:graphic>
      </p:graphicFrame>
      <p:sp>
        <p:nvSpPr>
          <p:cNvPr id="10" name="Rectangle 9"/>
          <p:cNvSpPr/>
          <p:nvPr/>
        </p:nvSpPr>
        <p:spPr>
          <a:xfrm>
            <a:off x="173812" y="139039"/>
            <a:ext cx="2903359" cy="400110"/>
          </a:xfrm>
          <a:prstGeom prst="rect">
            <a:avLst/>
          </a:prstGeom>
        </p:spPr>
        <p:txBody>
          <a:bodyPr wrap="none">
            <a:spAutoFit/>
          </a:bodyPr>
          <a:lstStyle/>
          <a:p>
            <a:r>
              <a:rPr lang="en-GB" sz="1100" i="1" dirty="0" smtClean="0">
                <a:solidFill>
                  <a:srgbClr val="3D3D3D"/>
                </a:solidFill>
              </a:rPr>
              <a:t>I </a:t>
            </a:r>
            <a:r>
              <a:rPr lang="en-GB" sz="1100" i="1" dirty="0">
                <a:solidFill>
                  <a:srgbClr val="3D3D3D"/>
                </a:solidFill>
              </a:rPr>
              <a:t>feel that doing physical activity is </a:t>
            </a:r>
            <a:r>
              <a:rPr lang="en-GB" sz="1100" i="1" dirty="0" smtClean="0">
                <a:solidFill>
                  <a:srgbClr val="3D3D3D"/>
                </a:solidFill>
              </a:rPr>
              <a:t>pointless</a:t>
            </a:r>
          </a:p>
          <a:p>
            <a:r>
              <a:rPr lang="en-GB" sz="900" i="1" dirty="0" smtClean="0">
                <a:solidFill>
                  <a:srgbClr val="3D3D3D"/>
                </a:solidFill>
              </a:rPr>
              <a:t>Colour coding for </a:t>
            </a:r>
            <a:r>
              <a:rPr lang="en-GB" sz="900" b="1" i="1" dirty="0" smtClean="0">
                <a:solidFill>
                  <a:srgbClr val="3D3D3D"/>
                </a:solidFill>
              </a:rPr>
              <a:t>0-2</a:t>
            </a:r>
            <a:r>
              <a:rPr lang="en-GB" sz="900" i="1" dirty="0" smtClean="0">
                <a:solidFill>
                  <a:srgbClr val="3D3D3D"/>
                </a:solidFill>
              </a:rPr>
              <a:t> only</a:t>
            </a:r>
            <a:endParaRPr lang="en-GB" sz="900" i="1" dirty="0">
              <a:solidFill>
                <a:srgbClr val="3D3D3D"/>
              </a:solidFill>
            </a:endParaRPr>
          </a:p>
        </p:txBody>
      </p:sp>
    </p:spTree>
    <p:extLst>
      <p:ext uri="{BB962C8B-B14F-4D97-AF65-F5344CB8AC3E}">
        <p14:creationId xmlns:p14="http://schemas.microsoft.com/office/powerpoint/2010/main" val="34673686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t>To what extent do you agree or disagree with the following statements? </a:t>
            </a:r>
          </a:p>
        </p:txBody>
      </p:sp>
      <p:cxnSp>
        <p:nvCxnSpPr>
          <p:cNvPr id="8" name="Straight Connector 7"/>
          <p:cNvCxnSpPr/>
          <p:nvPr/>
        </p:nvCxnSpPr>
        <p:spPr>
          <a:xfrm flipV="1">
            <a:off x="628650" y="941225"/>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graphicFrame>
        <p:nvGraphicFramePr>
          <p:cNvPr id="7" name="Chart 6"/>
          <p:cNvGraphicFramePr>
            <a:graphicFrameLocks/>
          </p:cNvGraphicFramePr>
          <p:nvPr>
            <p:extLst>
              <p:ext uri="{D42A27DB-BD31-4B8C-83A1-F6EECF244321}">
                <p14:modId xmlns:p14="http://schemas.microsoft.com/office/powerpoint/2010/main" val="2843724275"/>
              </p:ext>
            </p:extLst>
          </p:nvPr>
        </p:nvGraphicFramePr>
        <p:xfrm>
          <a:off x="700424" y="1501485"/>
          <a:ext cx="6151419" cy="2140529"/>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7169150" y="2339019"/>
            <a:ext cx="2042583" cy="769441"/>
          </a:xfrm>
          <a:prstGeom prst="rect">
            <a:avLst/>
          </a:prstGeom>
        </p:spPr>
        <p:txBody>
          <a:bodyPr wrap="square">
            <a:spAutoFit/>
          </a:bodyPr>
          <a:lstStyle/>
          <a:p>
            <a:r>
              <a:rPr lang="en-GB" sz="1100" i="1" dirty="0">
                <a:solidFill>
                  <a:srgbClr val="3D3D3D"/>
                </a:solidFill>
              </a:rPr>
              <a:t>Please rate this on a scale of 0-10, where 0=strongly disagree and 10=strongly agree.</a:t>
            </a:r>
          </a:p>
        </p:txBody>
      </p:sp>
    </p:spTree>
    <p:extLst>
      <p:ext uri="{BB962C8B-B14F-4D97-AF65-F5344CB8AC3E}">
        <p14:creationId xmlns:p14="http://schemas.microsoft.com/office/powerpoint/2010/main" val="3415555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529127407"/>
              </p:ext>
            </p:extLst>
          </p:nvPr>
        </p:nvGraphicFramePr>
        <p:xfrm>
          <a:off x="173812" y="507923"/>
          <a:ext cx="4107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24000"/>
                <a:gridCol w="324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24%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37%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42%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48%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43%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36%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43%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43%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43%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39%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42%</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55%</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10%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26%</a:t>
                      </a:r>
                    </a:p>
                  </a:txBody>
                  <a:tcPr marL="8313" marR="8313" marT="8313" marB="0">
                    <a:solidFill>
                      <a:schemeClr val="accent4"/>
                    </a:solidFill>
                  </a:tcPr>
                </a:tc>
                <a:tc>
                  <a:txBody>
                    <a:bodyPr/>
                    <a:lstStyle/>
                    <a:p>
                      <a:pPr algn="r" fontAlgn="t"/>
                      <a:r>
                        <a:rPr lang="en-GB" sz="800" b="0" i="0" u="none" strike="noStrike" dirty="0">
                          <a:solidFill>
                            <a:srgbClr val="000000"/>
                          </a:solidFill>
                          <a:effectLst/>
                          <a:latin typeface="Arial" panose="020B0604020202020204" pitchFamily="34" charset="0"/>
                        </a:rPr>
                        <a:t>5%</a:t>
                      </a:r>
                    </a:p>
                  </a:txBody>
                  <a:tcPr marL="8313" marR="8313" marT="8313"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64383564"/>
              </p:ext>
            </p:extLst>
          </p:nvPr>
        </p:nvGraphicFramePr>
        <p:xfrm>
          <a:off x="4490134" y="120083"/>
          <a:ext cx="4428000" cy="487584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gridCol w="360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43%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23%</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46%</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25%</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45%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30%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32%</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47%</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8%</a:t>
                      </a:r>
                    </a:p>
                  </a:txBody>
                  <a:tcPr marL="8313" marR="8313" marT="8313" marB="0"/>
                </a:tc>
              </a:tr>
            </a:tbl>
          </a:graphicData>
        </a:graphic>
      </p:graphicFrame>
      <p:sp>
        <p:nvSpPr>
          <p:cNvPr id="10" name="Rectangle 9"/>
          <p:cNvSpPr/>
          <p:nvPr/>
        </p:nvSpPr>
        <p:spPr>
          <a:xfrm>
            <a:off x="98242" y="-8386"/>
            <a:ext cx="4107690" cy="569387"/>
          </a:xfrm>
          <a:prstGeom prst="rect">
            <a:avLst/>
          </a:prstGeom>
        </p:spPr>
        <p:txBody>
          <a:bodyPr wrap="square">
            <a:spAutoFit/>
          </a:bodyPr>
          <a:lstStyle/>
          <a:p>
            <a:r>
              <a:rPr lang="en-GB" sz="1100" i="1" dirty="0" smtClean="0">
                <a:solidFill>
                  <a:srgbClr val="3D3D3D"/>
                </a:solidFill>
              </a:rPr>
              <a:t>There </a:t>
            </a:r>
            <a:r>
              <a:rPr lang="en-GB" sz="1100" i="1" dirty="0">
                <a:solidFill>
                  <a:srgbClr val="3D3D3D"/>
                </a:solidFill>
              </a:rPr>
              <a:t>are plenty of opportunities for me to take part in physical activity in my local area</a:t>
            </a:r>
            <a:endParaRPr lang="en-GB" sz="1100" i="1" dirty="0" smtClean="0">
              <a:solidFill>
                <a:srgbClr val="3D3D3D"/>
              </a:solidFill>
            </a:endParaRP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476921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36959"/>
            <a:ext cx="7886700" cy="1080426"/>
          </a:xfrm>
        </p:spPr>
        <p:txBody>
          <a:bodyPr>
            <a:normAutofit/>
          </a:bodyPr>
          <a:lstStyle/>
          <a:p>
            <a:r>
              <a:rPr lang="en-GB" sz="2000" dirty="0" smtClean="0"/>
              <a:t>Demographics</a:t>
            </a:r>
            <a:endParaRPr lang="en-GB" sz="2000" dirty="0"/>
          </a:p>
        </p:txBody>
      </p:sp>
      <p:cxnSp>
        <p:nvCxnSpPr>
          <p:cNvPr id="8" name="Straight Connector 7"/>
          <p:cNvCxnSpPr/>
          <p:nvPr/>
        </p:nvCxnSpPr>
        <p:spPr>
          <a:xfrm flipV="1">
            <a:off x="628650" y="721092"/>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3657283391"/>
              </p:ext>
            </p:extLst>
          </p:nvPr>
        </p:nvGraphicFramePr>
        <p:xfrm>
          <a:off x="655546" y="919919"/>
          <a:ext cx="2430667" cy="1451770"/>
        </p:xfrm>
        <a:graphic>
          <a:graphicData uri="http://schemas.openxmlformats.org/drawingml/2006/table">
            <a:tbl>
              <a:tblPr>
                <a:tableStyleId>{E8B1032C-EA38-4F05-BA0D-38AFFFC7BED3}</a:tableStyleId>
              </a:tblPr>
              <a:tblGrid>
                <a:gridCol w="846667"/>
                <a:gridCol w="1584000"/>
              </a:tblGrid>
              <a:tr h="290354">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Age</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Number of respondents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r>
              <a:tr h="290354">
                <a:tc>
                  <a:txBody>
                    <a:bodyPr/>
                    <a:lstStyle/>
                    <a:p>
                      <a:pPr algn="r" fontAlgn="t"/>
                      <a:r>
                        <a:rPr lang="en-GB" sz="1000" u="none" strike="noStrike" dirty="0">
                          <a:effectLst/>
                          <a:latin typeface="Arial" panose="020B0604020202020204" pitchFamily="34" charset="0"/>
                          <a:cs typeface="Arial" panose="020B0604020202020204" pitchFamily="34" charset="0"/>
                        </a:rPr>
                        <a:t>16-24</a:t>
                      </a:r>
                      <a:endParaRPr lang="en-GB" sz="1000" b="0" i="0" u="none" strike="noStrike" dirty="0">
                        <a:solidFill>
                          <a:srgbClr val="333399"/>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1000" u="none" strike="noStrike" dirty="0">
                          <a:effectLst/>
                          <a:latin typeface="Arial" panose="020B0604020202020204" pitchFamily="34" charset="0"/>
                          <a:cs typeface="Arial" panose="020B0604020202020204" pitchFamily="34" charset="0"/>
                        </a:rPr>
                        <a:t>21</a:t>
                      </a:r>
                      <a:endParaRPr lang="en-GB" sz="1000" b="0" i="0" u="none" strike="noStrike" dirty="0">
                        <a:solidFill>
                          <a:srgbClr val="993300"/>
                        </a:solidFill>
                        <a:effectLst/>
                        <a:latin typeface="Arial" panose="020B0604020202020204" pitchFamily="34" charset="0"/>
                        <a:cs typeface="Arial" panose="020B0604020202020204" pitchFamily="34" charset="0"/>
                      </a:endParaRPr>
                    </a:p>
                  </a:txBody>
                  <a:tcPr marL="45720" marR="45720" anchor="ctr"/>
                </a:tc>
              </a:tr>
              <a:tr h="290354">
                <a:tc>
                  <a:txBody>
                    <a:bodyPr/>
                    <a:lstStyle/>
                    <a:p>
                      <a:pPr algn="r" fontAlgn="t"/>
                      <a:r>
                        <a:rPr lang="en-GB" sz="1000" u="none" strike="noStrike" dirty="0">
                          <a:effectLst/>
                          <a:latin typeface="Arial" panose="020B0604020202020204" pitchFamily="34" charset="0"/>
                          <a:cs typeface="Arial" panose="020B0604020202020204" pitchFamily="34" charset="0"/>
                        </a:rPr>
                        <a:t>25-44</a:t>
                      </a:r>
                      <a:endParaRPr lang="en-GB" sz="1000" b="0" i="0" u="none" strike="noStrike" dirty="0">
                        <a:solidFill>
                          <a:srgbClr val="333399"/>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1000" u="none" strike="noStrike" dirty="0">
                          <a:effectLst/>
                          <a:latin typeface="Arial" panose="020B0604020202020204" pitchFamily="34" charset="0"/>
                          <a:cs typeface="Arial" panose="020B0604020202020204" pitchFamily="34" charset="0"/>
                        </a:rPr>
                        <a:t>94</a:t>
                      </a:r>
                      <a:endParaRPr lang="en-GB" sz="1000" b="0" i="0" u="none" strike="noStrike" dirty="0">
                        <a:solidFill>
                          <a:srgbClr val="993300"/>
                        </a:solidFill>
                        <a:effectLst/>
                        <a:latin typeface="Arial" panose="020B0604020202020204" pitchFamily="34" charset="0"/>
                        <a:cs typeface="Arial" panose="020B0604020202020204" pitchFamily="34" charset="0"/>
                      </a:endParaRPr>
                    </a:p>
                  </a:txBody>
                  <a:tcPr marL="45720" marR="45720" anchor="ctr"/>
                </a:tc>
              </a:tr>
              <a:tr h="290354">
                <a:tc>
                  <a:txBody>
                    <a:bodyPr/>
                    <a:lstStyle/>
                    <a:p>
                      <a:pPr algn="r" fontAlgn="t"/>
                      <a:r>
                        <a:rPr lang="en-GB" sz="1000" u="none" strike="noStrike" dirty="0">
                          <a:effectLst/>
                          <a:latin typeface="Arial" panose="020B0604020202020204" pitchFamily="34" charset="0"/>
                          <a:cs typeface="Arial" panose="020B0604020202020204" pitchFamily="34" charset="0"/>
                        </a:rPr>
                        <a:t>45-64</a:t>
                      </a:r>
                      <a:endParaRPr lang="en-GB" sz="1000" b="0" i="0" u="none" strike="noStrike" dirty="0">
                        <a:solidFill>
                          <a:srgbClr val="333399"/>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1000" u="none" strike="noStrike" dirty="0">
                          <a:effectLst/>
                          <a:latin typeface="Arial" panose="020B0604020202020204" pitchFamily="34" charset="0"/>
                          <a:cs typeface="Arial" panose="020B0604020202020204" pitchFamily="34" charset="0"/>
                        </a:rPr>
                        <a:t>72</a:t>
                      </a:r>
                      <a:endParaRPr lang="en-GB" sz="1000" b="0" i="0" u="none" strike="noStrike" dirty="0">
                        <a:solidFill>
                          <a:srgbClr val="993300"/>
                        </a:solidFill>
                        <a:effectLst/>
                        <a:latin typeface="Arial" panose="020B0604020202020204" pitchFamily="34" charset="0"/>
                        <a:cs typeface="Arial" panose="020B0604020202020204" pitchFamily="34" charset="0"/>
                      </a:endParaRPr>
                    </a:p>
                  </a:txBody>
                  <a:tcPr marL="45720" marR="45720" anchor="ctr"/>
                </a:tc>
              </a:tr>
              <a:tr h="290354">
                <a:tc>
                  <a:txBody>
                    <a:bodyPr/>
                    <a:lstStyle/>
                    <a:p>
                      <a:pPr algn="r" fontAlgn="t"/>
                      <a:r>
                        <a:rPr lang="en-GB" sz="1000" u="none" strike="noStrike" dirty="0">
                          <a:effectLst/>
                          <a:latin typeface="Arial" panose="020B0604020202020204" pitchFamily="34" charset="0"/>
                          <a:cs typeface="Arial" panose="020B0604020202020204" pitchFamily="34" charset="0"/>
                        </a:rPr>
                        <a:t>65+</a:t>
                      </a:r>
                      <a:endParaRPr lang="en-GB" sz="1000" b="0" i="0" u="none" strike="noStrike" dirty="0">
                        <a:solidFill>
                          <a:srgbClr val="333399"/>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1000" u="none" strike="noStrike" dirty="0">
                          <a:effectLst/>
                          <a:latin typeface="Arial" panose="020B0604020202020204" pitchFamily="34" charset="0"/>
                          <a:cs typeface="Arial" panose="020B0604020202020204" pitchFamily="34" charset="0"/>
                        </a:rPr>
                        <a:t>29</a:t>
                      </a:r>
                      <a:endParaRPr lang="en-GB" sz="1000" b="0" i="0" u="none" strike="noStrike" dirty="0">
                        <a:solidFill>
                          <a:srgbClr val="993300"/>
                        </a:solidFill>
                        <a:effectLst/>
                        <a:latin typeface="Arial" panose="020B0604020202020204" pitchFamily="34" charset="0"/>
                        <a:cs typeface="Arial" panose="020B0604020202020204" pitchFamily="34" charset="0"/>
                      </a:endParaRPr>
                    </a:p>
                  </a:txBody>
                  <a:tcPr marL="45720" marR="45720"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348817894"/>
              </p:ext>
            </p:extLst>
          </p:nvPr>
        </p:nvGraphicFramePr>
        <p:xfrm>
          <a:off x="655546" y="2762219"/>
          <a:ext cx="2430667" cy="871062"/>
        </p:xfrm>
        <a:graphic>
          <a:graphicData uri="http://schemas.openxmlformats.org/drawingml/2006/table">
            <a:tbl>
              <a:tblPr>
                <a:tableStyleId>{E8B1032C-EA38-4F05-BA0D-38AFFFC7BED3}</a:tableStyleId>
              </a:tblPr>
              <a:tblGrid>
                <a:gridCol w="846667"/>
                <a:gridCol w="1584000"/>
              </a:tblGrid>
              <a:tr h="290354">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Gender</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Number of respondents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r>
              <a:tr h="290354">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Male</a:t>
                      </a: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81</a:t>
                      </a:r>
                    </a:p>
                  </a:txBody>
                  <a:tcPr marL="8313" marR="8313" marT="8313" marB="0" anchor="ctr"/>
                </a:tc>
              </a:tr>
              <a:tr h="290354">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Female</a:t>
                      </a: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135</a:t>
                      </a:r>
                    </a:p>
                  </a:txBody>
                  <a:tcPr marL="8313" marR="8313" marT="8313" marB="0"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693893516"/>
              </p:ext>
            </p:extLst>
          </p:nvPr>
        </p:nvGraphicFramePr>
        <p:xfrm>
          <a:off x="655546" y="4037265"/>
          <a:ext cx="2430667" cy="887260"/>
        </p:xfrm>
        <a:graphic>
          <a:graphicData uri="http://schemas.openxmlformats.org/drawingml/2006/table">
            <a:tbl>
              <a:tblPr>
                <a:tableStyleId>{E8B1032C-EA38-4F05-BA0D-38AFFFC7BED3}</a:tableStyleId>
              </a:tblPr>
              <a:tblGrid>
                <a:gridCol w="846667"/>
                <a:gridCol w="1584000"/>
              </a:tblGrid>
              <a:tr h="290354">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Ethnicity</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Number of respondents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r>
              <a:tr h="290354">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White British</a:t>
                      </a: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186</a:t>
                      </a:r>
                    </a:p>
                  </a:txBody>
                  <a:tcPr marL="8313" marR="8313" marT="8313" marB="0" anchor="ctr"/>
                </a:tc>
              </a:tr>
              <a:tr h="306552">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BAME</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30</a:t>
                      </a:r>
                    </a:p>
                  </a:txBody>
                  <a:tcPr marL="8313" marR="8313" marT="8313" marB="0" anchor="ct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858287581"/>
              </p:ext>
            </p:extLst>
          </p:nvPr>
        </p:nvGraphicFramePr>
        <p:xfrm>
          <a:off x="3693583" y="918122"/>
          <a:ext cx="4811682" cy="1325544"/>
        </p:xfrm>
        <a:graphic>
          <a:graphicData uri="http://schemas.openxmlformats.org/drawingml/2006/table">
            <a:tbl>
              <a:tblPr>
                <a:tableStyleId>{E8B1032C-EA38-4F05-BA0D-38AFFFC7BED3}</a:tableStyleId>
              </a:tblPr>
              <a:tblGrid>
                <a:gridCol w="2781176"/>
                <a:gridCol w="2030506"/>
              </a:tblGrid>
              <a:tr h="341523">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Disability</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Number of respondents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r>
              <a:tr h="328007">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No disability, mental health or illness</a:t>
                      </a: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131</a:t>
                      </a:r>
                    </a:p>
                  </a:txBody>
                  <a:tcPr marL="8313" marR="8313" marT="8313" marB="0" anchor="ctr"/>
                </a:tc>
              </a:tr>
              <a:tr h="328007">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Yes, but no substantial </a:t>
                      </a:r>
                      <a:r>
                        <a:rPr lang="en-GB" sz="1000" u="none" strike="noStrike" kern="1200" dirty="0">
                          <a:solidFill>
                            <a:schemeClr val="tx1"/>
                          </a:solidFill>
                          <a:effectLst/>
                          <a:latin typeface="Arial" panose="020B0604020202020204" pitchFamily="34" charset="0"/>
                          <a:ea typeface="+mn-ea"/>
                          <a:cs typeface="Arial" panose="020B0604020202020204" pitchFamily="34" charset="0"/>
                        </a:rPr>
                        <a:t>impact on daily life</a:t>
                      </a: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30</a:t>
                      </a:r>
                    </a:p>
                  </a:txBody>
                  <a:tcPr marL="8313" marR="8313" marT="8313" marB="0" anchor="ctr"/>
                </a:tc>
              </a:tr>
              <a:tr h="328007">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Yes, has substantial impact on daily life</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53</a:t>
                      </a:r>
                    </a:p>
                  </a:txBody>
                  <a:tcPr marL="8313" marR="8313" marT="8313"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778482895"/>
              </p:ext>
            </p:extLst>
          </p:nvPr>
        </p:nvGraphicFramePr>
        <p:xfrm>
          <a:off x="3693583" y="2392144"/>
          <a:ext cx="4798235" cy="2532381"/>
        </p:xfrm>
        <a:graphic>
          <a:graphicData uri="http://schemas.openxmlformats.org/drawingml/2006/table">
            <a:tbl>
              <a:tblPr>
                <a:tableStyleId>{E8B1032C-EA38-4F05-BA0D-38AFFFC7BED3}</a:tableStyleId>
              </a:tblPr>
              <a:tblGrid>
                <a:gridCol w="2801346"/>
                <a:gridCol w="1996889"/>
              </a:tblGrid>
              <a:tr h="260188">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Main employment status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Number of respondents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r>
              <a:tr h="242261">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Employee full-time</a:t>
                      </a: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70</a:t>
                      </a:r>
                    </a:p>
                  </a:txBody>
                  <a:tcPr marL="8313" marR="8313" marT="8313" marB="0" anchor="ctr"/>
                </a:tc>
              </a:tr>
              <a:tr h="242261">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Employee part-time</a:t>
                      </a: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27</a:t>
                      </a:r>
                    </a:p>
                  </a:txBody>
                  <a:tcPr marL="8313" marR="8313" marT="8313" marB="0" anchor="ctr"/>
                </a:tc>
              </a:tr>
              <a:tr h="242261">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Self-employed</a:t>
                      </a: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19</a:t>
                      </a:r>
                    </a:p>
                  </a:txBody>
                  <a:tcPr marL="8313" marR="8313" marT="8313" marB="0" anchor="ctr"/>
                </a:tc>
              </a:tr>
              <a:tr h="242261">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Retired</a:t>
                      </a: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33</a:t>
                      </a:r>
                    </a:p>
                  </a:txBody>
                  <a:tcPr marL="8313" marR="8313" marT="8313" marB="0" anchor="ctr"/>
                </a:tc>
              </a:tr>
              <a:tr h="242261">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Unemployed and seeking work</a:t>
                      </a: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10</a:t>
                      </a:r>
                    </a:p>
                  </a:txBody>
                  <a:tcPr marL="8313" marR="8313" marT="8313" marB="0" anchor="ctr"/>
                </a:tc>
              </a:tr>
              <a:tr h="242261">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Student</a:t>
                      </a: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16</a:t>
                      </a:r>
                    </a:p>
                  </a:txBody>
                  <a:tcPr marL="8313" marR="8313" marT="8313" marB="0" anchor="ctr"/>
                </a:tc>
              </a:tr>
              <a:tr h="334105">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Not in work and looking after home or family</a:t>
                      </a: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20</a:t>
                      </a:r>
                    </a:p>
                  </a:txBody>
                  <a:tcPr marL="8313" marR="8313" marT="8313" marB="0" anchor="ctr"/>
                </a:tc>
              </a:tr>
              <a:tr h="242261">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Long-term sick</a:t>
                      </a: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19</a:t>
                      </a:r>
                    </a:p>
                  </a:txBody>
                  <a:tcPr marL="8313" marR="8313" marT="8313" marB="0" anchor="ctr"/>
                </a:tc>
              </a:tr>
              <a:tr h="242261">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Other economic activity</a:t>
                      </a: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2</a:t>
                      </a:r>
                    </a:p>
                  </a:txBody>
                  <a:tcPr marL="8313" marR="8313" marT="8313" marB="0" anchor="ctr"/>
                </a:tc>
              </a:tr>
            </a:tbl>
          </a:graphicData>
        </a:graphic>
      </p:graphicFrame>
    </p:spTree>
    <p:extLst>
      <p:ext uri="{BB962C8B-B14F-4D97-AF65-F5344CB8AC3E}">
        <p14:creationId xmlns:p14="http://schemas.microsoft.com/office/powerpoint/2010/main" val="16988616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919575836"/>
              </p:ext>
            </p:extLst>
          </p:nvPr>
        </p:nvGraphicFramePr>
        <p:xfrm>
          <a:off x="173812" y="507923"/>
          <a:ext cx="4107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24000"/>
                <a:gridCol w="324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48%</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1" i="0" u="none" strike="noStrike" kern="1200" dirty="0">
                          <a:solidFill>
                            <a:schemeClr val="bg1"/>
                          </a:solidFill>
                          <a:effectLst/>
                          <a:latin typeface="Arial" panose="020B0604020202020204" pitchFamily="34" charset="0"/>
                          <a:ea typeface="+mn-ea"/>
                          <a:cs typeface="+mn-cs"/>
                        </a:rPr>
                        <a:t>53%</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27%</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53%</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55%</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25%</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noFill/>
                  </a:tcP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043326023"/>
              </p:ext>
            </p:extLst>
          </p:nvPr>
        </p:nvGraphicFramePr>
        <p:xfrm>
          <a:off x="4490134" y="120083"/>
          <a:ext cx="4428000" cy="487584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gridCol w="360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26%</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46%</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36%</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26%</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35%</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11%</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48%</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1" i="0" u="none" strike="noStrike" kern="1200" dirty="0">
                          <a:solidFill>
                            <a:schemeClr val="bg1"/>
                          </a:solidFill>
                          <a:effectLst/>
                          <a:latin typeface="Arial" panose="020B0604020202020204" pitchFamily="34" charset="0"/>
                          <a:ea typeface="+mn-ea"/>
                          <a:cs typeface="+mn-cs"/>
                        </a:rPr>
                        <a:t>49%</a:t>
                      </a:r>
                    </a:p>
                  </a:txBody>
                  <a:tcPr marL="8313" marR="8313" marT="8313" marB="0">
                    <a:solidFill>
                      <a:srgbClr val="4A93C8"/>
                    </a:solidFill>
                  </a:tcP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bl>
          </a:graphicData>
        </a:graphic>
      </p:graphicFrame>
      <p:sp>
        <p:nvSpPr>
          <p:cNvPr id="10" name="Rectangle 9"/>
          <p:cNvSpPr/>
          <p:nvPr/>
        </p:nvSpPr>
        <p:spPr>
          <a:xfrm>
            <a:off x="173812" y="139039"/>
            <a:ext cx="4193777" cy="400110"/>
          </a:xfrm>
          <a:prstGeom prst="rect">
            <a:avLst/>
          </a:prstGeom>
        </p:spPr>
        <p:txBody>
          <a:bodyPr wrap="none">
            <a:spAutoFit/>
          </a:bodyPr>
          <a:lstStyle/>
          <a:p>
            <a:r>
              <a:rPr lang="en-GB" sz="1100" i="1" dirty="0">
                <a:solidFill>
                  <a:srgbClr val="3D3D3D"/>
                </a:solidFill>
              </a:rPr>
              <a:t>I often see people in my local area taking part in physical </a:t>
            </a:r>
            <a:r>
              <a:rPr lang="en-GB" sz="1100" i="1" dirty="0" smtClean="0">
                <a:solidFill>
                  <a:srgbClr val="3D3D3D"/>
                </a:solidFill>
              </a:rPr>
              <a:t>activity</a:t>
            </a: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38089944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92088271"/>
              </p:ext>
            </p:extLst>
          </p:nvPr>
        </p:nvGraphicFramePr>
        <p:xfrm>
          <a:off x="173812" y="507923"/>
          <a:ext cx="4107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24000"/>
                <a:gridCol w="324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32%</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noFill/>
                  </a:tcP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935774538"/>
              </p:ext>
            </p:extLst>
          </p:nvPr>
        </p:nvGraphicFramePr>
        <p:xfrm>
          <a:off x="4490134" y="120083"/>
          <a:ext cx="4428000" cy="487584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gridCol w="360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36%</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29%</a:t>
                      </a:r>
                    </a:p>
                  </a:txBody>
                  <a:tcPr marL="8313" marR="8313" marT="8313" marB="0">
                    <a:solidFill>
                      <a:srgbClr val="4A93C8"/>
                    </a:solidFill>
                  </a:tcP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31%</a:t>
                      </a:r>
                    </a:p>
                  </a:txBody>
                  <a:tcPr marL="8313" marR="8313" marT="8313" marB="0">
                    <a:solidFill>
                      <a:srgbClr val="4A93C8"/>
                    </a:solidFill>
                  </a:tcPr>
                </a:tc>
                <a:tc>
                  <a:txBody>
                    <a:bodyPr/>
                    <a:lstStyle/>
                    <a:p>
                      <a:pPr algn="r" fontAlgn="t"/>
                      <a:r>
                        <a:rPr lang="en-GB" sz="800" b="0" i="0" u="none" strike="noStrike" dirty="0">
                          <a:solidFill>
                            <a:srgbClr val="000000"/>
                          </a:solidFill>
                          <a:effectLst/>
                          <a:latin typeface="Arial" panose="020B0604020202020204" pitchFamily="34" charset="0"/>
                        </a:rPr>
                        <a:t>4%</a:t>
                      </a:r>
                    </a:p>
                  </a:txBody>
                  <a:tcPr marL="8313" marR="8313" marT="8313" marB="0"/>
                </a:tc>
              </a:tr>
            </a:tbl>
          </a:graphicData>
        </a:graphic>
      </p:graphicFrame>
      <p:sp>
        <p:nvSpPr>
          <p:cNvPr id="10" name="Rectangle 9"/>
          <p:cNvSpPr/>
          <p:nvPr/>
        </p:nvSpPr>
        <p:spPr>
          <a:xfrm>
            <a:off x="173812" y="-2155"/>
            <a:ext cx="4107690" cy="569387"/>
          </a:xfrm>
          <a:prstGeom prst="rect">
            <a:avLst/>
          </a:prstGeom>
        </p:spPr>
        <p:txBody>
          <a:bodyPr wrap="square">
            <a:spAutoFit/>
          </a:bodyPr>
          <a:lstStyle/>
          <a:p>
            <a:r>
              <a:rPr lang="en-GB" sz="1100" i="1" dirty="0">
                <a:solidFill>
                  <a:srgbClr val="3D3D3D"/>
                </a:solidFill>
              </a:rPr>
              <a:t>I actively support other residents in my local community to take part in physical </a:t>
            </a:r>
            <a:r>
              <a:rPr lang="en-GB" sz="1100" i="1" dirty="0" smtClean="0">
                <a:solidFill>
                  <a:srgbClr val="3D3D3D"/>
                </a:solidFill>
              </a:rPr>
              <a:t>activity</a:t>
            </a: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18381832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848650768"/>
              </p:ext>
            </p:extLst>
          </p:nvPr>
        </p:nvGraphicFramePr>
        <p:xfrm>
          <a:off x="173812" y="507923"/>
          <a:ext cx="4107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24000"/>
                <a:gridCol w="324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26%</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oFill/>
                  </a:tcPr>
                </a:tc>
                <a:tc>
                  <a:txBody>
                    <a:bodyPr/>
                    <a:lstStyle/>
                    <a:p>
                      <a:pPr algn="r" fontAlgn="t"/>
                      <a:r>
                        <a:rPr lang="en-GB" sz="800" b="0" i="0" u="none" strike="noStrike" dirty="0">
                          <a:solidFill>
                            <a:srgbClr val="000000"/>
                          </a:solidFill>
                          <a:effectLst/>
                          <a:latin typeface="Arial" panose="020B0604020202020204" pitchFamily="34" charset="0"/>
                        </a:rPr>
                        <a:t>11%</a:t>
                      </a:r>
                    </a:p>
                  </a:txBody>
                  <a:tcPr marL="8313" marR="8313" marT="8313"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329957950"/>
              </p:ext>
            </p:extLst>
          </p:nvPr>
        </p:nvGraphicFramePr>
        <p:xfrm>
          <a:off x="4490134" y="120083"/>
          <a:ext cx="4428000" cy="487584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gridCol w="360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4%</a:t>
                      </a:r>
                    </a:p>
                  </a:txBody>
                  <a:tcPr marL="8313" marR="8313" marT="8313" marB="0"/>
                </a:tc>
              </a:tr>
            </a:tbl>
          </a:graphicData>
        </a:graphic>
      </p:graphicFrame>
      <p:sp>
        <p:nvSpPr>
          <p:cNvPr id="10" name="Rectangle 9"/>
          <p:cNvSpPr/>
          <p:nvPr/>
        </p:nvSpPr>
        <p:spPr>
          <a:xfrm>
            <a:off x="173813" y="-8879"/>
            <a:ext cx="4107690" cy="569387"/>
          </a:xfrm>
          <a:prstGeom prst="rect">
            <a:avLst/>
          </a:prstGeom>
        </p:spPr>
        <p:txBody>
          <a:bodyPr wrap="square">
            <a:spAutoFit/>
          </a:bodyPr>
          <a:lstStyle/>
          <a:p>
            <a:r>
              <a:rPr lang="en-GB" sz="1100" i="1" dirty="0">
                <a:solidFill>
                  <a:srgbClr val="3D3D3D"/>
                </a:solidFill>
              </a:rPr>
              <a:t>I can help shape the physical activity opportunities available in my local </a:t>
            </a:r>
            <a:r>
              <a:rPr lang="en-GB" sz="1100" i="1" dirty="0" smtClean="0">
                <a:solidFill>
                  <a:srgbClr val="3D3D3D"/>
                </a:solidFill>
              </a:rPr>
              <a:t>area</a:t>
            </a: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39164642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t>To what extent do you agree or disagree with the following statements? </a:t>
            </a:r>
          </a:p>
        </p:txBody>
      </p:sp>
      <p:cxnSp>
        <p:nvCxnSpPr>
          <p:cNvPr id="8" name="Straight Connector 7"/>
          <p:cNvCxnSpPr/>
          <p:nvPr/>
        </p:nvCxnSpPr>
        <p:spPr>
          <a:xfrm flipV="1">
            <a:off x="628650" y="941225"/>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graphicFrame>
        <p:nvGraphicFramePr>
          <p:cNvPr id="6" name="Chart 5"/>
          <p:cNvGraphicFramePr>
            <a:graphicFrameLocks/>
          </p:cNvGraphicFramePr>
          <p:nvPr>
            <p:extLst>
              <p:ext uri="{D42A27DB-BD31-4B8C-83A1-F6EECF244321}">
                <p14:modId xmlns:p14="http://schemas.microsoft.com/office/powerpoint/2010/main" val="1063606559"/>
              </p:ext>
            </p:extLst>
          </p:nvPr>
        </p:nvGraphicFramePr>
        <p:xfrm>
          <a:off x="700423" y="1325457"/>
          <a:ext cx="6151419" cy="3017519"/>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7169150" y="2339019"/>
            <a:ext cx="2042583" cy="769441"/>
          </a:xfrm>
          <a:prstGeom prst="rect">
            <a:avLst/>
          </a:prstGeom>
        </p:spPr>
        <p:txBody>
          <a:bodyPr wrap="square">
            <a:spAutoFit/>
          </a:bodyPr>
          <a:lstStyle/>
          <a:p>
            <a:r>
              <a:rPr lang="en-GB" sz="1100" i="1" dirty="0">
                <a:solidFill>
                  <a:srgbClr val="3D3D3D"/>
                </a:solidFill>
              </a:rPr>
              <a:t>Please rate this on a scale of 0-10, where 0=strongly disagree and 10=strongly agree.</a:t>
            </a:r>
          </a:p>
        </p:txBody>
      </p:sp>
    </p:spTree>
    <p:extLst>
      <p:ext uri="{BB962C8B-B14F-4D97-AF65-F5344CB8AC3E}">
        <p14:creationId xmlns:p14="http://schemas.microsoft.com/office/powerpoint/2010/main" val="16150151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640095350"/>
              </p:ext>
            </p:extLst>
          </p:nvPr>
        </p:nvGraphicFramePr>
        <p:xfrm>
          <a:off x="173812" y="507923"/>
          <a:ext cx="4107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24000"/>
                <a:gridCol w="324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1" i="0" u="none" strike="noStrike" dirty="0">
                          <a:solidFill>
                            <a:schemeClr val="bg1"/>
                          </a:solidFill>
                          <a:effectLst/>
                          <a:latin typeface="Arial" panose="020B0604020202020204" pitchFamily="34" charset="0"/>
                        </a:rPr>
                        <a:t>29%</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51%</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53%</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26%</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63%</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25%</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30%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21%</a:t>
                      </a:r>
                    </a:p>
                  </a:txBody>
                  <a:tcPr marL="8313" marR="8313" marT="8313" marB="0">
                    <a:solidFill>
                      <a:schemeClr val="accent4"/>
                    </a:solidFill>
                  </a:tcPr>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977032688"/>
              </p:ext>
            </p:extLst>
          </p:nvPr>
        </p:nvGraphicFramePr>
        <p:xfrm>
          <a:off x="4490134" y="120083"/>
          <a:ext cx="4428000" cy="487584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gridCol w="360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51%</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52%</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50%</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24%</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25%</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11%</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59%</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25%</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51%</a:t>
                      </a:r>
                    </a:p>
                  </a:txBody>
                  <a:tcPr marL="8313" marR="8313" marT="8313" marB="0">
                    <a:solidFill>
                      <a:srgbClr val="4A93C8"/>
                    </a:solidFill>
                  </a:tcPr>
                </a:tc>
                <a:tc>
                  <a:txBody>
                    <a:bodyPr/>
                    <a:lstStyle/>
                    <a:p>
                      <a:pPr algn="r" fontAlgn="t"/>
                      <a:r>
                        <a:rPr lang="en-GB" sz="800" b="0" i="0" u="none" strike="noStrike" dirty="0">
                          <a:solidFill>
                            <a:srgbClr val="000000"/>
                          </a:solidFill>
                          <a:effectLst/>
                          <a:latin typeface="Arial" panose="020B0604020202020204" pitchFamily="34" charset="0"/>
                        </a:rPr>
                        <a:t>4%</a:t>
                      </a:r>
                    </a:p>
                  </a:txBody>
                  <a:tcPr marL="8313" marR="8313" marT="8313" marB="0"/>
                </a:tc>
              </a:tr>
            </a:tbl>
          </a:graphicData>
        </a:graphic>
      </p:graphicFrame>
      <p:sp>
        <p:nvSpPr>
          <p:cNvPr id="10" name="Rectangle 9"/>
          <p:cNvSpPr/>
          <p:nvPr/>
        </p:nvSpPr>
        <p:spPr>
          <a:xfrm>
            <a:off x="92655" y="85487"/>
            <a:ext cx="4293163" cy="400110"/>
          </a:xfrm>
          <a:prstGeom prst="rect">
            <a:avLst/>
          </a:prstGeom>
        </p:spPr>
        <p:txBody>
          <a:bodyPr wrap="none">
            <a:spAutoFit/>
          </a:bodyPr>
          <a:lstStyle/>
          <a:p>
            <a:r>
              <a:rPr lang="en-GB" sz="1100" i="1" dirty="0">
                <a:solidFill>
                  <a:srgbClr val="3D3D3D"/>
                </a:solidFill>
              </a:rPr>
              <a:t>I actively support friends and family to take part in physical </a:t>
            </a:r>
            <a:r>
              <a:rPr lang="en-GB" sz="1100" i="1" dirty="0" smtClean="0">
                <a:solidFill>
                  <a:srgbClr val="3D3D3D"/>
                </a:solidFill>
              </a:rPr>
              <a:t>activity</a:t>
            </a: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37114213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t>To what extent do you agree or disagree with the following statements? </a:t>
            </a:r>
          </a:p>
        </p:txBody>
      </p:sp>
      <p:cxnSp>
        <p:nvCxnSpPr>
          <p:cNvPr id="8" name="Straight Connector 7"/>
          <p:cNvCxnSpPr/>
          <p:nvPr/>
        </p:nvCxnSpPr>
        <p:spPr>
          <a:xfrm flipV="1">
            <a:off x="628650" y="941225"/>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graphicFrame>
        <p:nvGraphicFramePr>
          <p:cNvPr id="6" name="Chart 5"/>
          <p:cNvGraphicFramePr>
            <a:graphicFrameLocks/>
          </p:cNvGraphicFramePr>
          <p:nvPr>
            <p:extLst>
              <p:ext uri="{D42A27DB-BD31-4B8C-83A1-F6EECF244321}">
                <p14:modId xmlns:p14="http://schemas.microsoft.com/office/powerpoint/2010/main" val="1156442592"/>
              </p:ext>
            </p:extLst>
          </p:nvPr>
        </p:nvGraphicFramePr>
        <p:xfrm>
          <a:off x="628650" y="1367726"/>
          <a:ext cx="6369627" cy="2712025"/>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7169150" y="2339019"/>
            <a:ext cx="2042583" cy="769441"/>
          </a:xfrm>
          <a:prstGeom prst="rect">
            <a:avLst/>
          </a:prstGeom>
        </p:spPr>
        <p:txBody>
          <a:bodyPr wrap="square">
            <a:spAutoFit/>
          </a:bodyPr>
          <a:lstStyle/>
          <a:p>
            <a:r>
              <a:rPr lang="en-GB" sz="1100" i="1" dirty="0">
                <a:solidFill>
                  <a:srgbClr val="3D3D3D"/>
                </a:solidFill>
              </a:rPr>
              <a:t>Please rate this on a scale of 0-10, where 0=strongly disagree and 10=strongly agree.</a:t>
            </a:r>
          </a:p>
        </p:txBody>
      </p:sp>
    </p:spTree>
    <p:extLst>
      <p:ext uri="{BB962C8B-B14F-4D97-AF65-F5344CB8AC3E}">
        <p14:creationId xmlns:p14="http://schemas.microsoft.com/office/powerpoint/2010/main" val="2211671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872734356"/>
              </p:ext>
            </p:extLst>
          </p:nvPr>
        </p:nvGraphicFramePr>
        <p:xfrm>
          <a:off x="173812" y="507923"/>
          <a:ext cx="4122526" cy="4609920"/>
        </p:xfrm>
        <a:graphic>
          <a:graphicData uri="http://schemas.openxmlformats.org/drawingml/2006/table">
            <a:tbl>
              <a:tblPr>
                <a:tableStyleId>{E8B1032C-EA38-4F05-BA0D-38AFFFC7BED3}</a:tableStyleId>
              </a:tblPr>
              <a:tblGrid>
                <a:gridCol w="693699"/>
                <a:gridCol w="1248659"/>
                <a:gridCol w="307178"/>
                <a:gridCol w="312165"/>
                <a:gridCol w="312165"/>
                <a:gridCol w="312165"/>
                <a:gridCol w="312165"/>
                <a:gridCol w="312165"/>
                <a:gridCol w="312165"/>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u="none" strike="noStrike" kern="1200" dirty="0" smtClean="0">
                          <a:solidFill>
                            <a:schemeClr val="tx1"/>
                          </a:solidFill>
                          <a:effectLst/>
                          <a:latin typeface="+mn-lt"/>
                          <a:ea typeface="+mn-ea"/>
                          <a:cs typeface="+mn-cs"/>
                        </a:rPr>
                        <a:t>Not one</a:t>
                      </a: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52%</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67%</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57%</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67%</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58%</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1" i="0" u="none" strike="noStrike" kern="1200" dirty="0">
                          <a:solidFill>
                            <a:schemeClr val="bg1"/>
                          </a:solidFill>
                          <a:effectLst/>
                          <a:latin typeface="Arial" panose="020B0604020202020204" pitchFamily="34" charset="0"/>
                          <a:ea typeface="+mn-ea"/>
                          <a:cs typeface="+mn-cs"/>
                        </a:rPr>
                        <a:t>38%</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37%</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340000086"/>
              </p:ext>
            </p:extLst>
          </p:nvPr>
        </p:nvGraphicFramePr>
        <p:xfrm>
          <a:off x="4490134" y="120083"/>
          <a:ext cx="4569086" cy="4997760"/>
        </p:xfrm>
        <a:graphic>
          <a:graphicData uri="http://schemas.openxmlformats.org/drawingml/2006/table">
            <a:tbl>
              <a:tblPr>
                <a:tableStyleId>{E8B1032C-EA38-4F05-BA0D-38AFFFC7BED3}</a:tableStyleId>
              </a:tblPr>
              <a:tblGrid>
                <a:gridCol w="684000"/>
                <a:gridCol w="1440000"/>
                <a:gridCol w="349298"/>
                <a:gridCol w="349298"/>
                <a:gridCol w="349298"/>
                <a:gridCol w="349298"/>
                <a:gridCol w="349298"/>
                <a:gridCol w="349298"/>
                <a:gridCol w="349298"/>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u="none" strike="noStrike" kern="1200" dirty="0" smtClean="0">
                          <a:solidFill>
                            <a:schemeClr val="tx1"/>
                          </a:solidFill>
                          <a:effectLst/>
                          <a:latin typeface="+mn-lt"/>
                          <a:ea typeface="+mn-ea"/>
                          <a:cs typeface="+mn-cs"/>
                        </a:rPr>
                        <a:t>Not one</a:t>
                      </a: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37%</a:t>
                      </a:r>
                    </a:p>
                  </a:txBody>
                  <a:tcPr marL="8313" marR="8313" marT="8313" marB="0">
                    <a:solidFill>
                      <a:schemeClr val="accent4"/>
                    </a:solidFill>
                  </a:tcPr>
                </a:tc>
                <a:tc>
                  <a:txBody>
                    <a:bodyPr/>
                    <a:lstStyle/>
                    <a:p>
                      <a:pPr algn="r" fontAlgn="t"/>
                      <a:r>
                        <a:rPr lang="en-GB" sz="800" b="0" i="0" u="none" strike="noStrike" dirty="0">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46%</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67%</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36%</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32%</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30%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bl>
          </a:graphicData>
        </a:graphic>
      </p:graphicFrame>
      <p:sp>
        <p:nvSpPr>
          <p:cNvPr id="10" name="Rectangle 9"/>
          <p:cNvSpPr/>
          <p:nvPr/>
        </p:nvSpPr>
        <p:spPr>
          <a:xfrm>
            <a:off x="173812" y="139039"/>
            <a:ext cx="3793026" cy="400110"/>
          </a:xfrm>
          <a:prstGeom prst="rect">
            <a:avLst/>
          </a:prstGeom>
        </p:spPr>
        <p:txBody>
          <a:bodyPr wrap="none">
            <a:spAutoFit/>
          </a:bodyPr>
          <a:lstStyle/>
          <a:p>
            <a:r>
              <a:rPr lang="en-GB" sz="1100" i="1" dirty="0">
                <a:solidFill>
                  <a:srgbClr val="3D3D3D"/>
                </a:solidFill>
              </a:rPr>
              <a:t>I feel able to use/access the local park for physical </a:t>
            </a:r>
            <a:r>
              <a:rPr lang="en-GB" sz="1100" i="1" dirty="0" smtClean="0">
                <a:solidFill>
                  <a:srgbClr val="3D3D3D"/>
                </a:solidFill>
              </a:rPr>
              <a:t>activity</a:t>
            </a: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21416253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39950056"/>
              </p:ext>
            </p:extLst>
          </p:nvPr>
        </p:nvGraphicFramePr>
        <p:xfrm>
          <a:off x="173812" y="507923"/>
          <a:ext cx="4122526" cy="4609920"/>
        </p:xfrm>
        <a:graphic>
          <a:graphicData uri="http://schemas.openxmlformats.org/drawingml/2006/table">
            <a:tbl>
              <a:tblPr>
                <a:tableStyleId>{E8B1032C-EA38-4F05-BA0D-38AFFFC7BED3}</a:tableStyleId>
              </a:tblPr>
              <a:tblGrid>
                <a:gridCol w="693699"/>
                <a:gridCol w="1248659"/>
                <a:gridCol w="307178"/>
                <a:gridCol w="312165"/>
                <a:gridCol w="312165"/>
                <a:gridCol w="312165"/>
                <a:gridCol w="312165"/>
                <a:gridCol w="312165"/>
                <a:gridCol w="312165"/>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u="none" strike="noStrike" kern="1200" dirty="0" smtClean="0">
                          <a:solidFill>
                            <a:schemeClr val="tx1"/>
                          </a:solidFill>
                          <a:effectLst/>
                          <a:latin typeface="+mn-lt"/>
                          <a:ea typeface="+mn-ea"/>
                          <a:cs typeface="+mn-cs"/>
                        </a:rPr>
                        <a:t>Not one</a:t>
                      </a: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29%</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43%</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47%</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10%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25%</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53%</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5%</a:t>
                      </a:r>
                    </a:p>
                  </a:txBody>
                  <a:tcPr marL="8313" marR="8313" marT="8313"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159125256"/>
              </p:ext>
            </p:extLst>
          </p:nvPr>
        </p:nvGraphicFramePr>
        <p:xfrm>
          <a:off x="4490134" y="120083"/>
          <a:ext cx="4569086" cy="4997760"/>
        </p:xfrm>
        <a:graphic>
          <a:graphicData uri="http://schemas.openxmlformats.org/drawingml/2006/table">
            <a:tbl>
              <a:tblPr>
                <a:tableStyleId>{E8B1032C-EA38-4F05-BA0D-38AFFFC7BED3}</a:tableStyleId>
              </a:tblPr>
              <a:tblGrid>
                <a:gridCol w="684000"/>
                <a:gridCol w="1440000"/>
                <a:gridCol w="349298"/>
                <a:gridCol w="349298"/>
                <a:gridCol w="349298"/>
                <a:gridCol w="349298"/>
                <a:gridCol w="349298"/>
                <a:gridCol w="349298"/>
                <a:gridCol w="349298"/>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u="none" strike="noStrike" kern="1200" dirty="0" smtClean="0">
                          <a:solidFill>
                            <a:schemeClr val="tx1"/>
                          </a:solidFill>
                          <a:effectLst/>
                          <a:latin typeface="+mn-lt"/>
                          <a:ea typeface="+mn-ea"/>
                          <a:cs typeface="+mn-cs"/>
                        </a:rPr>
                        <a:t>Not one</a:t>
                      </a: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21%</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39%</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39%</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bl>
          </a:graphicData>
        </a:graphic>
      </p:graphicFrame>
      <p:sp>
        <p:nvSpPr>
          <p:cNvPr id="10" name="Rectangle 9"/>
          <p:cNvSpPr/>
          <p:nvPr/>
        </p:nvSpPr>
        <p:spPr>
          <a:xfrm>
            <a:off x="173813" y="-8879"/>
            <a:ext cx="4122526" cy="569387"/>
          </a:xfrm>
          <a:prstGeom prst="rect">
            <a:avLst/>
          </a:prstGeom>
        </p:spPr>
        <p:txBody>
          <a:bodyPr wrap="square">
            <a:spAutoFit/>
          </a:bodyPr>
          <a:lstStyle/>
          <a:p>
            <a:r>
              <a:rPr lang="en-GB" sz="1100" i="1" dirty="0">
                <a:solidFill>
                  <a:srgbClr val="3D3D3D"/>
                </a:solidFill>
              </a:rPr>
              <a:t>I would be happy to use the local park for physical activity in its current </a:t>
            </a:r>
            <a:r>
              <a:rPr lang="en-GB" sz="1100" i="1" dirty="0" smtClean="0">
                <a:solidFill>
                  <a:srgbClr val="3D3D3D"/>
                </a:solidFill>
              </a:rPr>
              <a:t>condition</a:t>
            </a: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26749007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260426352"/>
              </p:ext>
            </p:extLst>
          </p:nvPr>
        </p:nvGraphicFramePr>
        <p:xfrm>
          <a:off x="173812" y="507923"/>
          <a:ext cx="4122526" cy="4609920"/>
        </p:xfrm>
        <a:graphic>
          <a:graphicData uri="http://schemas.openxmlformats.org/drawingml/2006/table">
            <a:tbl>
              <a:tblPr>
                <a:tableStyleId>{E8B1032C-EA38-4F05-BA0D-38AFFFC7BED3}</a:tableStyleId>
              </a:tblPr>
              <a:tblGrid>
                <a:gridCol w="693699"/>
                <a:gridCol w="1248659"/>
                <a:gridCol w="307178"/>
                <a:gridCol w="312165"/>
                <a:gridCol w="312165"/>
                <a:gridCol w="312165"/>
                <a:gridCol w="312165"/>
                <a:gridCol w="312165"/>
                <a:gridCol w="312165"/>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u="none" strike="noStrike" kern="1200" dirty="0" smtClean="0">
                          <a:solidFill>
                            <a:schemeClr val="tx1"/>
                          </a:solidFill>
                          <a:effectLst/>
                          <a:latin typeface="+mn-lt"/>
                          <a:ea typeface="+mn-ea"/>
                          <a:cs typeface="+mn-cs"/>
                        </a:rPr>
                        <a:t>Not one</a:t>
                      </a: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48%</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47%</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47%</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45%</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21%</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0%</a:t>
                      </a:r>
                    </a:p>
                  </a:txBody>
                  <a:tcPr marL="8313" marR="8313" marT="8313"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04241737"/>
              </p:ext>
            </p:extLst>
          </p:nvPr>
        </p:nvGraphicFramePr>
        <p:xfrm>
          <a:off x="4490134" y="120083"/>
          <a:ext cx="4569086" cy="4997760"/>
        </p:xfrm>
        <a:graphic>
          <a:graphicData uri="http://schemas.openxmlformats.org/drawingml/2006/table">
            <a:tbl>
              <a:tblPr>
                <a:tableStyleId>{E8B1032C-EA38-4F05-BA0D-38AFFFC7BED3}</a:tableStyleId>
              </a:tblPr>
              <a:tblGrid>
                <a:gridCol w="684000"/>
                <a:gridCol w="1440000"/>
                <a:gridCol w="349298"/>
                <a:gridCol w="349298"/>
                <a:gridCol w="349298"/>
                <a:gridCol w="349298"/>
                <a:gridCol w="349298"/>
                <a:gridCol w="349298"/>
                <a:gridCol w="349298"/>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u="none" strike="noStrike" kern="1200" dirty="0" smtClean="0">
                          <a:solidFill>
                            <a:schemeClr val="tx1"/>
                          </a:solidFill>
                          <a:effectLst/>
                          <a:latin typeface="+mn-lt"/>
                          <a:ea typeface="+mn-ea"/>
                          <a:cs typeface="+mn-cs"/>
                        </a:rPr>
                        <a:t>Not one</a:t>
                      </a: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71%</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39%</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11%</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10%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4%</a:t>
                      </a:r>
                    </a:p>
                  </a:txBody>
                  <a:tcPr marL="8313" marR="8313" marT="8313" marB="0"/>
                </a:tc>
              </a:tr>
            </a:tbl>
          </a:graphicData>
        </a:graphic>
      </p:graphicFrame>
      <p:sp>
        <p:nvSpPr>
          <p:cNvPr id="10" name="Rectangle 9"/>
          <p:cNvSpPr/>
          <p:nvPr/>
        </p:nvSpPr>
        <p:spPr>
          <a:xfrm>
            <a:off x="173812" y="-29049"/>
            <a:ext cx="4122526" cy="569387"/>
          </a:xfrm>
          <a:prstGeom prst="rect">
            <a:avLst/>
          </a:prstGeom>
        </p:spPr>
        <p:txBody>
          <a:bodyPr wrap="square">
            <a:spAutoFit/>
          </a:bodyPr>
          <a:lstStyle/>
          <a:p>
            <a:r>
              <a:rPr lang="en-GB" sz="1100" i="1" dirty="0">
                <a:solidFill>
                  <a:srgbClr val="3D3D3D"/>
                </a:solidFill>
              </a:rPr>
              <a:t>I would be happy to use the footpaths in my local area for walking or running in their current </a:t>
            </a:r>
            <a:r>
              <a:rPr lang="en-GB" sz="1100" i="1" dirty="0" smtClean="0">
                <a:solidFill>
                  <a:srgbClr val="3D3D3D"/>
                </a:solidFill>
              </a:rPr>
              <a:t>condition</a:t>
            </a: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105573051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52590129"/>
              </p:ext>
            </p:extLst>
          </p:nvPr>
        </p:nvGraphicFramePr>
        <p:xfrm>
          <a:off x="173812" y="507923"/>
          <a:ext cx="4122526" cy="4609920"/>
        </p:xfrm>
        <a:graphic>
          <a:graphicData uri="http://schemas.openxmlformats.org/drawingml/2006/table">
            <a:tbl>
              <a:tblPr>
                <a:tableStyleId>{E8B1032C-EA38-4F05-BA0D-38AFFFC7BED3}</a:tableStyleId>
              </a:tblPr>
              <a:tblGrid>
                <a:gridCol w="693699"/>
                <a:gridCol w="1248659"/>
                <a:gridCol w="307178"/>
                <a:gridCol w="312165"/>
                <a:gridCol w="312165"/>
                <a:gridCol w="312165"/>
                <a:gridCol w="312165"/>
                <a:gridCol w="312165"/>
                <a:gridCol w="312165"/>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u="none" strike="noStrike" kern="1200" dirty="0" smtClean="0">
                          <a:solidFill>
                            <a:schemeClr val="tx1"/>
                          </a:solidFill>
                          <a:effectLst/>
                          <a:latin typeface="+mn-lt"/>
                          <a:ea typeface="+mn-ea"/>
                          <a:cs typeface="+mn-cs"/>
                        </a:rPr>
                        <a:t>Not one</a:t>
                      </a: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24%</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22%</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27%</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27%</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38%</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16%</a:t>
                      </a:r>
                    </a:p>
                  </a:txBody>
                  <a:tcPr marL="8313" marR="8313" marT="8313"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148554930"/>
              </p:ext>
            </p:extLst>
          </p:nvPr>
        </p:nvGraphicFramePr>
        <p:xfrm>
          <a:off x="4490134" y="120083"/>
          <a:ext cx="4569086" cy="4997760"/>
        </p:xfrm>
        <a:graphic>
          <a:graphicData uri="http://schemas.openxmlformats.org/drawingml/2006/table">
            <a:tbl>
              <a:tblPr>
                <a:tableStyleId>{E8B1032C-EA38-4F05-BA0D-38AFFFC7BED3}</a:tableStyleId>
              </a:tblPr>
              <a:tblGrid>
                <a:gridCol w="684000"/>
                <a:gridCol w="1440000"/>
                <a:gridCol w="349298"/>
                <a:gridCol w="349298"/>
                <a:gridCol w="349298"/>
                <a:gridCol w="349298"/>
                <a:gridCol w="349298"/>
                <a:gridCol w="349298"/>
                <a:gridCol w="349298"/>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u="none" strike="noStrike" kern="1200" dirty="0" smtClean="0">
                          <a:solidFill>
                            <a:schemeClr val="tx1"/>
                          </a:solidFill>
                          <a:effectLst/>
                          <a:latin typeface="+mn-lt"/>
                          <a:ea typeface="+mn-ea"/>
                          <a:cs typeface="+mn-cs"/>
                        </a:rPr>
                        <a:t>Not one</a:t>
                      </a:r>
                    </a:p>
                  </a:txBody>
                  <a:tcPr marL="36000" marR="36000" marT="36000" marB="36000" anchor="b"/>
                </a:tc>
                <a:tc>
                  <a:txBody>
                    <a:bodyPr/>
                    <a:lstStyle/>
                    <a:p>
                      <a:pPr marL="0" algn="l" defTabSz="685800" rtl="0" eaLnBrk="1" fontAlgn="t" latinLnBrk="0" hangingPunct="1"/>
                      <a:r>
                        <a:rPr lang="en-GB" sz="800" u="none" strike="noStrike" kern="1200" dirty="0" smtClean="0">
                          <a:effectLst/>
                        </a:rPr>
                        <a:t>d/k</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36%</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29%</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noFill/>
                  </a:tcPr>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r>
              <a:tr h="0">
                <a:tc rowSpan="8">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Typical activity</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0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3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26%</a:t>
                      </a:r>
                    </a:p>
                  </a:txBody>
                  <a:tcPr marL="8313" marR="8313" marT="8313" marB="0">
                    <a:solidFill>
                      <a:srgbClr val="4A93C8"/>
                    </a:solidFill>
                  </a:tcPr>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5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0%</a:t>
                      </a:r>
                    </a:p>
                  </a:txBody>
                  <a:tcPr marL="8313" marR="8313" marT="8313" marB="0">
                    <a:solidFill>
                      <a:schemeClr val="accent4"/>
                    </a:solidFill>
                  </a:tcPr>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r>
              <a:tr h="14400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7 days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16%</a:t>
                      </a:r>
                    </a:p>
                  </a:txBody>
                  <a:tcPr marL="8313" marR="8313" marT="8313" marB="0"/>
                </a:tc>
              </a:tr>
            </a:tbl>
          </a:graphicData>
        </a:graphic>
      </p:graphicFrame>
      <p:sp>
        <p:nvSpPr>
          <p:cNvPr id="10" name="Rectangle 9"/>
          <p:cNvSpPr/>
          <p:nvPr/>
        </p:nvSpPr>
        <p:spPr>
          <a:xfrm>
            <a:off x="173813" y="0"/>
            <a:ext cx="4122526" cy="569387"/>
          </a:xfrm>
          <a:prstGeom prst="rect">
            <a:avLst/>
          </a:prstGeom>
        </p:spPr>
        <p:txBody>
          <a:bodyPr wrap="square">
            <a:spAutoFit/>
          </a:bodyPr>
          <a:lstStyle/>
          <a:p>
            <a:r>
              <a:rPr lang="en-GB" sz="1100" i="1" dirty="0">
                <a:solidFill>
                  <a:srgbClr val="3D3D3D"/>
                </a:solidFill>
              </a:rPr>
              <a:t>I would be happy to use the cycle paths in my local area in their current condition</a:t>
            </a:r>
          </a:p>
          <a:p>
            <a:r>
              <a:rPr lang="en-GB" sz="900" i="1" dirty="0">
                <a:solidFill>
                  <a:srgbClr val="3D3D3D"/>
                </a:solidFill>
              </a:rPr>
              <a:t>Colour coding for 8-10 only</a:t>
            </a:r>
          </a:p>
        </p:txBody>
      </p:sp>
    </p:spTree>
    <p:extLst>
      <p:ext uri="{BB962C8B-B14F-4D97-AF65-F5344CB8AC3E}">
        <p14:creationId xmlns:p14="http://schemas.microsoft.com/office/powerpoint/2010/main" val="1844419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36959"/>
            <a:ext cx="7886700" cy="1080426"/>
          </a:xfrm>
        </p:spPr>
        <p:txBody>
          <a:bodyPr>
            <a:normAutofit/>
          </a:bodyPr>
          <a:lstStyle/>
          <a:p>
            <a:r>
              <a:rPr lang="en-GB" sz="2000" dirty="0" smtClean="0"/>
              <a:t>Demographics</a:t>
            </a:r>
            <a:endParaRPr lang="en-GB" sz="2000" dirty="0"/>
          </a:p>
        </p:txBody>
      </p:sp>
      <p:cxnSp>
        <p:nvCxnSpPr>
          <p:cNvPr id="8" name="Straight Connector 7"/>
          <p:cNvCxnSpPr/>
          <p:nvPr/>
        </p:nvCxnSpPr>
        <p:spPr>
          <a:xfrm flipV="1">
            <a:off x="628650" y="721092"/>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2490904263"/>
              </p:ext>
            </p:extLst>
          </p:nvPr>
        </p:nvGraphicFramePr>
        <p:xfrm>
          <a:off x="682441" y="876732"/>
          <a:ext cx="2859617" cy="1290061"/>
        </p:xfrm>
        <a:graphic>
          <a:graphicData uri="http://schemas.openxmlformats.org/drawingml/2006/table">
            <a:tbl>
              <a:tblPr>
                <a:tableStyleId>{E8B1032C-EA38-4F05-BA0D-38AFFFC7BED3}</a:tableStyleId>
              </a:tblPr>
              <a:tblGrid>
                <a:gridCol w="1428750"/>
                <a:gridCol w="1430867"/>
              </a:tblGrid>
              <a:tr h="290354">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Income</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Number of respondents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r>
              <a:tr h="290354">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Low income</a:t>
                      </a: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124</a:t>
                      </a:r>
                    </a:p>
                  </a:txBody>
                  <a:tcPr marL="8313" marR="8313" marT="8313" marB="0" anchor="ctr"/>
                </a:tc>
              </a:tr>
              <a:tr h="290354">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Other income</a:t>
                      </a: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85</a:t>
                      </a:r>
                    </a:p>
                  </a:txBody>
                  <a:tcPr marL="8313" marR="8313" marT="8313" marB="0" anchor="ctr"/>
                </a:tc>
              </a:tr>
              <a:tr h="290354">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Unknown/prefer not to say</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7</a:t>
                      </a:r>
                    </a:p>
                  </a:txBody>
                  <a:tcPr marL="8313" marR="8313" marT="8313" marB="0"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723660328"/>
              </p:ext>
            </p:extLst>
          </p:nvPr>
        </p:nvGraphicFramePr>
        <p:xfrm>
          <a:off x="682441" y="2400610"/>
          <a:ext cx="2859617" cy="976948"/>
        </p:xfrm>
        <a:graphic>
          <a:graphicData uri="http://schemas.openxmlformats.org/drawingml/2006/table">
            <a:tbl>
              <a:tblPr>
                <a:tableStyleId>{E8B1032C-EA38-4F05-BA0D-38AFFFC7BED3}</a:tableStyleId>
              </a:tblPr>
              <a:tblGrid>
                <a:gridCol w="1419354"/>
                <a:gridCol w="1440263"/>
              </a:tblGrid>
              <a:tr h="372926">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In an</a:t>
                      </a:r>
                      <a:r>
                        <a:rPr lang="en-GB" sz="1000" b="1" u="none" strike="noStrike" kern="1200" baseline="0" dirty="0" smtClean="0">
                          <a:solidFill>
                            <a:srgbClr val="1B3F59"/>
                          </a:solidFill>
                          <a:effectLst/>
                          <a:latin typeface="Arial" panose="020B0604020202020204" pitchFamily="34" charset="0"/>
                          <a:ea typeface="+mn-ea"/>
                          <a:cs typeface="Arial" panose="020B0604020202020204" pitchFamily="34" charset="0"/>
                        </a:rPr>
                        <a:t> Active Communities area</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Number of respondents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r>
              <a:tr h="290354">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Yes</a:t>
                      </a:r>
                    </a:p>
                  </a:txBody>
                  <a:tcPr marL="8313" marR="8313" marT="8313" marB="0" anchor="ctr"/>
                </a:tc>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57</a:t>
                      </a:r>
                    </a:p>
                  </a:txBody>
                  <a:tcPr marL="8313" marR="8313" marT="8313" marB="0" anchor="ctr"/>
                </a:tc>
              </a:tr>
              <a:tr h="290354">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No</a:t>
                      </a: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159</a:t>
                      </a:r>
                    </a:p>
                  </a:txBody>
                  <a:tcPr marL="8313" marR="8313" marT="8313" marB="0"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542401510"/>
              </p:ext>
            </p:extLst>
          </p:nvPr>
        </p:nvGraphicFramePr>
        <p:xfrm>
          <a:off x="682441" y="3730265"/>
          <a:ext cx="2859617" cy="1152107"/>
        </p:xfrm>
        <a:graphic>
          <a:graphicData uri="http://schemas.openxmlformats.org/drawingml/2006/table">
            <a:tbl>
              <a:tblPr>
                <a:tableStyleId>{E8B1032C-EA38-4F05-BA0D-38AFFFC7BED3}</a:tableStyleId>
              </a:tblPr>
              <a:tblGrid>
                <a:gridCol w="1403350"/>
                <a:gridCol w="1456267"/>
              </a:tblGrid>
              <a:tr h="290354">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Physical activity level when joined the panel</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Number of respondents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r>
              <a:tr h="290354">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Physically inactive</a:t>
                      </a: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61</a:t>
                      </a:r>
                    </a:p>
                  </a:txBody>
                  <a:tcPr marL="8313" marR="8313" marT="8313" marB="0" anchor="ctr"/>
                </a:tc>
              </a:tr>
              <a:tr h="306552">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Physically active at least once a week</a:t>
                      </a: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155</a:t>
                      </a:r>
                    </a:p>
                  </a:txBody>
                  <a:tcPr marL="8313" marR="8313" marT="8313"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787458964"/>
              </p:ext>
            </p:extLst>
          </p:nvPr>
        </p:nvGraphicFramePr>
        <p:xfrm>
          <a:off x="3972983" y="881623"/>
          <a:ext cx="4498664" cy="2189563"/>
        </p:xfrm>
        <a:graphic>
          <a:graphicData uri="http://schemas.openxmlformats.org/drawingml/2006/table">
            <a:tbl>
              <a:tblPr>
                <a:tableStyleId>{E8B1032C-EA38-4F05-BA0D-38AFFFC7BED3}</a:tableStyleId>
              </a:tblPr>
              <a:tblGrid>
                <a:gridCol w="2535393"/>
                <a:gridCol w="1963271"/>
              </a:tblGrid>
              <a:tr h="260188">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Household</a:t>
                      </a:r>
                      <a:r>
                        <a:rPr lang="en-GB" sz="1000" b="1" u="none" strike="noStrike" kern="1200" baseline="0" dirty="0" smtClean="0">
                          <a:solidFill>
                            <a:srgbClr val="1B3F59"/>
                          </a:solidFill>
                          <a:effectLst/>
                          <a:latin typeface="Arial" panose="020B0604020202020204" pitchFamily="34" charset="0"/>
                          <a:ea typeface="+mn-ea"/>
                          <a:cs typeface="Arial" panose="020B0604020202020204" pitchFamily="34" charset="0"/>
                        </a:rPr>
                        <a:t> composition</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Number of respondents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r>
              <a:tr h="242261">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One adult and no children</a:t>
                      </a:r>
                    </a:p>
                  </a:txBody>
                  <a:tcPr marL="8313" marR="8313" marT="8313" marB="0" anchor="ctr"/>
                </a:tc>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35</a:t>
                      </a:r>
                    </a:p>
                  </a:txBody>
                  <a:tcPr marL="8313" marR="8313" marT="8313" marB="0" anchor="ctr"/>
                </a:tc>
              </a:tr>
              <a:tr h="242261">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One adult and one child aged 18 or under</a:t>
                      </a:r>
                    </a:p>
                  </a:txBody>
                  <a:tcPr marL="8313" marR="8313" marT="8313" marB="0" anchor="ctr"/>
                </a:tc>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14</a:t>
                      </a:r>
                    </a:p>
                  </a:txBody>
                  <a:tcPr marL="8313" marR="8313" marT="8313" marB="0" anchor="ctr"/>
                </a:tc>
              </a:tr>
              <a:tr h="242261">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One adult and two or more children aged 18 or under</a:t>
                      </a:r>
                    </a:p>
                  </a:txBody>
                  <a:tcPr marL="8313" marR="8313" marT="8313" marB="0" anchor="ctr"/>
                </a:tc>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13</a:t>
                      </a:r>
                    </a:p>
                  </a:txBody>
                  <a:tcPr marL="8313" marR="8313" marT="8313" marB="0" anchor="ctr"/>
                </a:tc>
              </a:tr>
              <a:tr h="242261">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Two adults and no children</a:t>
                      </a:r>
                    </a:p>
                  </a:txBody>
                  <a:tcPr marL="8313" marR="8313" marT="8313" marB="0" anchor="ctr"/>
                </a:tc>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74</a:t>
                      </a:r>
                    </a:p>
                  </a:txBody>
                  <a:tcPr marL="8313" marR="8313" marT="8313" marB="0" anchor="ctr"/>
                </a:tc>
              </a:tr>
              <a:tr h="242261">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Two adults and one child aged 18 or under</a:t>
                      </a:r>
                    </a:p>
                  </a:txBody>
                  <a:tcPr marL="8313" marR="8313" marT="8313" marB="0" anchor="ctr"/>
                </a:tc>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27</a:t>
                      </a:r>
                    </a:p>
                  </a:txBody>
                  <a:tcPr marL="8313" marR="8313" marT="8313" marB="0" anchor="ctr"/>
                </a:tc>
              </a:tr>
              <a:tr h="242261">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Two adults and two or more children aged 18 or under</a:t>
                      </a:r>
                    </a:p>
                  </a:txBody>
                  <a:tcPr marL="8313" marR="8313" marT="8313" marB="0" anchor="ctr"/>
                </a:tc>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28</a:t>
                      </a:r>
                    </a:p>
                  </a:txBody>
                  <a:tcPr marL="8313" marR="8313" marT="8313" marB="0" anchor="ctr"/>
                </a:tc>
              </a:tr>
              <a:tr h="334105">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Other</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25</a:t>
                      </a:r>
                    </a:p>
                  </a:txBody>
                  <a:tcPr marL="8313" marR="8313" marT="8313" marB="0" anchor="ctr"/>
                </a:tc>
              </a:tr>
            </a:tbl>
          </a:graphicData>
        </a:graphic>
      </p:graphicFrame>
    </p:spTree>
    <p:extLst>
      <p:ext uri="{BB962C8B-B14F-4D97-AF65-F5344CB8AC3E}">
        <p14:creationId xmlns:p14="http://schemas.microsoft.com/office/powerpoint/2010/main" val="8342648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normAutofit/>
          </a:bodyPr>
          <a:lstStyle/>
          <a:p>
            <a:r>
              <a:rPr lang="en-GB" sz="3600" dirty="0"/>
              <a:t>Residents </a:t>
            </a:r>
            <a:r>
              <a:rPr lang="en-GB" sz="3600" dirty="0" smtClean="0"/>
              <a:t>panel</a:t>
            </a:r>
            <a:endParaRPr lang="en-GB" sz="3600" dirty="0"/>
          </a:p>
          <a:p>
            <a:r>
              <a:rPr lang="en-GB" sz="3600" dirty="0" smtClean="0"/>
              <a:t>poll</a:t>
            </a:r>
            <a:endParaRPr lang="en-GB" sz="3600" dirty="0"/>
          </a:p>
        </p:txBody>
      </p:sp>
    </p:spTree>
    <p:extLst>
      <p:ext uri="{BB962C8B-B14F-4D97-AF65-F5344CB8AC3E}">
        <p14:creationId xmlns:p14="http://schemas.microsoft.com/office/powerpoint/2010/main" val="25911810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36959"/>
            <a:ext cx="7886700" cy="1080426"/>
          </a:xfrm>
        </p:spPr>
        <p:txBody>
          <a:bodyPr>
            <a:normAutofit/>
          </a:bodyPr>
          <a:lstStyle/>
          <a:p>
            <a:r>
              <a:rPr lang="en-GB" sz="2000" dirty="0" smtClean="0"/>
              <a:t>Demographics</a:t>
            </a:r>
            <a:endParaRPr lang="en-GB" sz="2000" dirty="0"/>
          </a:p>
        </p:txBody>
      </p:sp>
      <p:cxnSp>
        <p:nvCxnSpPr>
          <p:cNvPr id="8" name="Straight Connector 7"/>
          <p:cNvCxnSpPr/>
          <p:nvPr/>
        </p:nvCxnSpPr>
        <p:spPr>
          <a:xfrm flipV="1">
            <a:off x="628650" y="721092"/>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892871962"/>
              </p:ext>
            </p:extLst>
          </p:nvPr>
        </p:nvGraphicFramePr>
        <p:xfrm>
          <a:off x="655546" y="919919"/>
          <a:ext cx="2430667" cy="1451770"/>
        </p:xfrm>
        <a:graphic>
          <a:graphicData uri="http://schemas.openxmlformats.org/drawingml/2006/table">
            <a:tbl>
              <a:tblPr>
                <a:tableStyleId>{E8B1032C-EA38-4F05-BA0D-38AFFFC7BED3}</a:tableStyleId>
              </a:tblPr>
              <a:tblGrid>
                <a:gridCol w="846667"/>
                <a:gridCol w="1584000"/>
              </a:tblGrid>
              <a:tr h="290354">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Age</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Number of respondents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r>
              <a:tr h="290354">
                <a:tc>
                  <a:txBody>
                    <a:bodyPr/>
                    <a:lstStyle/>
                    <a:p>
                      <a:pPr algn="r" fontAlgn="t"/>
                      <a:r>
                        <a:rPr lang="en-GB" sz="1000" u="none" strike="noStrike" dirty="0">
                          <a:effectLst/>
                          <a:latin typeface="Arial" panose="020B0604020202020204" pitchFamily="34" charset="0"/>
                          <a:cs typeface="Arial" panose="020B0604020202020204" pitchFamily="34" charset="0"/>
                        </a:rPr>
                        <a:t>16-24</a:t>
                      </a:r>
                      <a:endParaRPr lang="en-GB" sz="1000" b="0" i="0" u="none" strike="noStrike" dirty="0">
                        <a:solidFill>
                          <a:srgbClr val="333399"/>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19</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45720" marR="45720" anchor="ctr"/>
                </a:tc>
              </a:tr>
              <a:tr h="290354">
                <a:tc>
                  <a:txBody>
                    <a:bodyPr/>
                    <a:lstStyle/>
                    <a:p>
                      <a:pPr algn="r" fontAlgn="t"/>
                      <a:r>
                        <a:rPr lang="en-GB" sz="1000" u="none" strike="noStrike" dirty="0">
                          <a:effectLst/>
                          <a:latin typeface="Arial" panose="020B0604020202020204" pitchFamily="34" charset="0"/>
                          <a:cs typeface="Arial" panose="020B0604020202020204" pitchFamily="34" charset="0"/>
                        </a:rPr>
                        <a:t>25-44</a:t>
                      </a:r>
                      <a:endParaRPr lang="en-GB" sz="1000" b="0" i="0" u="none" strike="noStrike" dirty="0">
                        <a:solidFill>
                          <a:srgbClr val="333399"/>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81</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45720" marR="45720" anchor="ctr"/>
                </a:tc>
              </a:tr>
              <a:tr h="290354">
                <a:tc>
                  <a:txBody>
                    <a:bodyPr/>
                    <a:lstStyle/>
                    <a:p>
                      <a:pPr algn="r" fontAlgn="t"/>
                      <a:r>
                        <a:rPr lang="en-GB" sz="1000" u="none" strike="noStrike" dirty="0">
                          <a:effectLst/>
                          <a:latin typeface="Arial" panose="020B0604020202020204" pitchFamily="34" charset="0"/>
                          <a:cs typeface="Arial" panose="020B0604020202020204" pitchFamily="34" charset="0"/>
                        </a:rPr>
                        <a:t>45-64</a:t>
                      </a:r>
                      <a:endParaRPr lang="en-GB" sz="1000" b="0" i="0" u="none" strike="noStrike" dirty="0">
                        <a:solidFill>
                          <a:srgbClr val="333399"/>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69</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45720" marR="45720" anchor="ctr"/>
                </a:tc>
              </a:tr>
              <a:tr h="290354">
                <a:tc>
                  <a:txBody>
                    <a:bodyPr/>
                    <a:lstStyle/>
                    <a:p>
                      <a:pPr algn="r" fontAlgn="t"/>
                      <a:r>
                        <a:rPr lang="en-GB" sz="1000" u="none" strike="noStrike" dirty="0">
                          <a:effectLst/>
                          <a:latin typeface="Arial" panose="020B0604020202020204" pitchFamily="34" charset="0"/>
                          <a:cs typeface="Arial" panose="020B0604020202020204" pitchFamily="34" charset="0"/>
                        </a:rPr>
                        <a:t>65+</a:t>
                      </a:r>
                      <a:endParaRPr lang="en-GB" sz="1000" b="0" i="0" u="none" strike="noStrike" dirty="0">
                        <a:solidFill>
                          <a:srgbClr val="333399"/>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27</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45720" marR="45720"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18226750"/>
              </p:ext>
            </p:extLst>
          </p:nvPr>
        </p:nvGraphicFramePr>
        <p:xfrm>
          <a:off x="655546" y="2762219"/>
          <a:ext cx="2430667" cy="871062"/>
        </p:xfrm>
        <a:graphic>
          <a:graphicData uri="http://schemas.openxmlformats.org/drawingml/2006/table">
            <a:tbl>
              <a:tblPr>
                <a:tableStyleId>{E8B1032C-EA38-4F05-BA0D-38AFFFC7BED3}</a:tableStyleId>
              </a:tblPr>
              <a:tblGrid>
                <a:gridCol w="846667"/>
                <a:gridCol w="1584000"/>
              </a:tblGrid>
              <a:tr h="290354">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Gender</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Number of respondents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r>
              <a:tr h="290354">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Male</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76</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290354">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Female</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120</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565505846"/>
              </p:ext>
            </p:extLst>
          </p:nvPr>
        </p:nvGraphicFramePr>
        <p:xfrm>
          <a:off x="655546" y="4037265"/>
          <a:ext cx="2430667" cy="887260"/>
        </p:xfrm>
        <a:graphic>
          <a:graphicData uri="http://schemas.openxmlformats.org/drawingml/2006/table">
            <a:tbl>
              <a:tblPr>
                <a:tableStyleId>{E8B1032C-EA38-4F05-BA0D-38AFFFC7BED3}</a:tableStyleId>
              </a:tblPr>
              <a:tblGrid>
                <a:gridCol w="846667"/>
                <a:gridCol w="1584000"/>
              </a:tblGrid>
              <a:tr h="290354">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Ethnicity</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Number of respondents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r>
              <a:tr h="290354">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White British</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171</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306552">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BAME</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25</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757400778"/>
              </p:ext>
            </p:extLst>
          </p:nvPr>
        </p:nvGraphicFramePr>
        <p:xfrm>
          <a:off x="3693583" y="918122"/>
          <a:ext cx="4811682" cy="1325544"/>
        </p:xfrm>
        <a:graphic>
          <a:graphicData uri="http://schemas.openxmlformats.org/drawingml/2006/table">
            <a:tbl>
              <a:tblPr>
                <a:tableStyleId>{E8B1032C-EA38-4F05-BA0D-38AFFFC7BED3}</a:tableStyleId>
              </a:tblPr>
              <a:tblGrid>
                <a:gridCol w="2781176"/>
                <a:gridCol w="2030506"/>
              </a:tblGrid>
              <a:tr h="341523">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Disability</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Number of respondents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r>
              <a:tr h="328007">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No disability, mental health or illness</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114</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328007">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Yes, but no substantial </a:t>
                      </a:r>
                      <a:r>
                        <a:rPr lang="en-GB" sz="1000" u="none" strike="noStrike" kern="1200" dirty="0">
                          <a:solidFill>
                            <a:schemeClr val="tx1"/>
                          </a:solidFill>
                          <a:effectLst/>
                          <a:latin typeface="Arial" panose="020B0604020202020204" pitchFamily="34" charset="0"/>
                          <a:ea typeface="+mn-ea"/>
                          <a:cs typeface="Arial" panose="020B0604020202020204" pitchFamily="34" charset="0"/>
                        </a:rPr>
                        <a:t>impact on daily life</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31</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328007">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Yes, has substantial impact on daily life</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50</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472332028"/>
              </p:ext>
            </p:extLst>
          </p:nvPr>
        </p:nvGraphicFramePr>
        <p:xfrm>
          <a:off x="3693583" y="2392144"/>
          <a:ext cx="4798235" cy="2532381"/>
        </p:xfrm>
        <a:graphic>
          <a:graphicData uri="http://schemas.openxmlformats.org/drawingml/2006/table">
            <a:tbl>
              <a:tblPr>
                <a:tableStyleId>{E8B1032C-EA38-4F05-BA0D-38AFFFC7BED3}</a:tableStyleId>
              </a:tblPr>
              <a:tblGrid>
                <a:gridCol w="2801346"/>
                <a:gridCol w="1996889"/>
              </a:tblGrid>
              <a:tr h="260188">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Main employment status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Number of respondents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r>
              <a:tr h="242261">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Employee full-time</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64</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242261">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Employee part-time</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27</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242261">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Self-employed</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17</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242261">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Retired</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31</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242261">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Unemployed and seeking work</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8</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242261">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Student</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13</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334105">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Not in work and looking after home or family</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15</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242261">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Long-term sick</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19</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242261">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Other economic activity</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2</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bl>
          </a:graphicData>
        </a:graphic>
      </p:graphicFrame>
    </p:spTree>
    <p:extLst>
      <p:ext uri="{BB962C8B-B14F-4D97-AF65-F5344CB8AC3E}">
        <p14:creationId xmlns:p14="http://schemas.microsoft.com/office/powerpoint/2010/main" val="348073247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36959"/>
            <a:ext cx="7886700" cy="1080426"/>
          </a:xfrm>
        </p:spPr>
        <p:txBody>
          <a:bodyPr>
            <a:normAutofit/>
          </a:bodyPr>
          <a:lstStyle/>
          <a:p>
            <a:r>
              <a:rPr lang="en-GB" sz="2000" dirty="0" smtClean="0"/>
              <a:t>Demographics</a:t>
            </a:r>
            <a:endParaRPr lang="en-GB" sz="2000" dirty="0"/>
          </a:p>
        </p:txBody>
      </p:sp>
      <p:cxnSp>
        <p:nvCxnSpPr>
          <p:cNvPr id="8" name="Straight Connector 7"/>
          <p:cNvCxnSpPr/>
          <p:nvPr/>
        </p:nvCxnSpPr>
        <p:spPr>
          <a:xfrm flipV="1">
            <a:off x="628650" y="721092"/>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3679541989"/>
              </p:ext>
            </p:extLst>
          </p:nvPr>
        </p:nvGraphicFramePr>
        <p:xfrm>
          <a:off x="682441" y="876732"/>
          <a:ext cx="2859617" cy="1290061"/>
        </p:xfrm>
        <a:graphic>
          <a:graphicData uri="http://schemas.openxmlformats.org/drawingml/2006/table">
            <a:tbl>
              <a:tblPr>
                <a:tableStyleId>{E8B1032C-EA38-4F05-BA0D-38AFFFC7BED3}</a:tableStyleId>
              </a:tblPr>
              <a:tblGrid>
                <a:gridCol w="1428750"/>
                <a:gridCol w="1430867"/>
              </a:tblGrid>
              <a:tr h="290354">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Income</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Number of respondents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r>
              <a:tr h="290354">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Low income</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109</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290354">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Other income</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80</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290354">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Unknown/prefer not to say</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7</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60321968"/>
              </p:ext>
            </p:extLst>
          </p:nvPr>
        </p:nvGraphicFramePr>
        <p:xfrm>
          <a:off x="682441" y="2400610"/>
          <a:ext cx="2859617" cy="976948"/>
        </p:xfrm>
        <a:graphic>
          <a:graphicData uri="http://schemas.openxmlformats.org/drawingml/2006/table">
            <a:tbl>
              <a:tblPr>
                <a:tableStyleId>{E8B1032C-EA38-4F05-BA0D-38AFFFC7BED3}</a:tableStyleId>
              </a:tblPr>
              <a:tblGrid>
                <a:gridCol w="1419354"/>
                <a:gridCol w="1440263"/>
              </a:tblGrid>
              <a:tr h="372926">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In an</a:t>
                      </a:r>
                      <a:r>
                        <a:rPr lang="en-GB" sz="1000" b="1" u="none" strike="noStrike" kern="1200" baseline="0" dirty="0" smtClean="0">
                          <a:solidFill>
                            <a:srgbClr val="1B3F59"/>
                          </a:solidFill>
                          <a:effectLst/>
                          <a:latin typeface="Arial" panose="020B0604020202020204" pitchFamily="34" charset="0"/>
                          <a:ea typeface="+mn-ea"/>
                          <a:cs typeface="Arial" panose="020B0604020202020204" pitchFamily="34" charset="0"/>
                        </a:rPr>
                        <a:t> Active Communities area</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Number of respondents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r>
              <a:tr h="290354">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Yes</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50</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290354">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No</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146</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61350952"/>
              </p:ext>
            </p:extLst>
          </p:nvPr>
        </p:nvGraphicFramePr>
        <p:xfrm>
          <a:off x="682441" y="3730265"/>
          <a:ext cx="2859617" cy="1152107"/>
        </p:xfrm>
        <a:graphic>
          <a:graphicData uri="http://schemas.openxmlformats.org/drawingml/2006/table">
            <a:tbl>
              <a:tblPr>
                <a:tableStyleId>{E8B1032C-EA38-4F05-BA0D-38AFFFC7BED3}</a:tableStyleId>
              </a:tblPr>
              <a:tblGrid>
                <a:gridCol w="1403350"/>
                <a:gridCol w="1456267"/>
              </a:tblGrid>
              <a:tr h="290354">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Physical activity level when joined the panel</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Number of respondents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r>
              <a:tr h="290354">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Physically inactive</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53</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306552">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Physically active at least once a week</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143</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22554572"/>
              </p:ext>
            </p:extLst>
          </p:nvPr>
        </p:nvGraphicFramePr>
        <p:xfrm>
          <a:off x="3972983" y="881623"/>
          <a:ext cx="4498664" cy="2189563"/>
        </p:xfrm>
        <a:graphic>
          <a:graphicData uri="http://schemas.openxmlformats.org/drawingml/2006/table">
            <a:tbl>
              <a:tblPr>
                <a:tableStyleId>{E8B1032C-EA38-4F05-BA0D-38AFFFC7BED3}</a:tableStyleId>
              </a:tblPr>
              <a:tblGrid>
                <a:gridCol w="2535393"/>
                <a:gridCol w="1963271"/>
              </a:tblGrid>
              <a:tr h="260188">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Household</a:t>
                      </a:r>
                      <a:r>
                        <a:rPr lang="en-GB" sz="1000" b="1" u="none" strike="noStrike" kern="1200" baseline="0" dirty="0" smtClean="0">
                          <a:solidFill>
                            <a:srgbClr val="1B3F59"/>
                          </a:solidFill>
                          <a:effectLst/>
                          <a:latin typeface="Arial" panose="020B0604020202020204" pitchFamily="34" charset="0"/>
                          <a:ea typeface="+mn-ea"/>
                          <a:cs typeface="Arial" panose="020B0604020202020204" pitchFamily="34" charset="0"/>
                        </a:rPr>
                        <a:t> composition</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c>
                  <a:txBody>
                    <a:bodyPr/>
                    <a:lstStyle/>
                    <a:p>
                      <a:pPr algn="r" fontAlgn="t"/>
                      <a:r>
                        <a:rPr lang="en-GB" sz="1000" b="1" u="none" strike="noStrike" kern="1200" dirty="0" smtClean="0">
                          <a:solidFill>
                            <a:srgbClr val="1B3F59"/>
                          </a:solidFill>
                          <a:effectLst/>
                          <a:latin typeface="Arial" panose="020B0604020202020204" pitchFamily="34" charset="0"/>
                          <a:ea typeface="+mn-ea"/>
                          <a:cs typeface="Arial" panose="020B0604020202020204" pitchFamily="34" charset="0"/>
                        </a:rPr>
                        <a:t>Number of respondents</a:t>
                      </a:r>
                      <a:endParaRPr lang="en-GB" sz="1000" b="1" u="none" strike="noStrike" kern="1200" dirty="0">
                        <a:solidFill>
                          <a:srgbClr val="1B3F59"/>
                        </a:solidFill>
                        <a:effectLst/>
                        <a:latin typeface="Arial" panose="020B0604020202020204" pitchFamily="34" charset="0"/>
                        <a:ea typeface="+mn-ea"/>
                        <a:cs typeface="Arial" panose="020B0604020202020204" pitchFamily="34" charset="0"/>
                      </a:endParaRPr>
                    </a:p>
                  </a:txBody>
                  <a:tcPr marL="45720" marR="45720" anchor="ctr"/>
                </a:tc>
              </a:tr>
              <a:tr h="242261">
                <a:tc>
                  <a:txBody>
                    <a:bodyPr/>
                    <a:lstStyle/>
                    <a:p>
                      <a:pPr marL="0" algn="r" defTabSz="685800" rtl="0" eaLnBrk="1" fontAlgn="t" latinLnBrk="0" hangingPunct="1"/>
                      <a:r>
                        <a:rPr lang="en-GB" sz="1000" u="none" strike="noStrike" kern="1200" dirty="0">
                          <a:solidFill>
                            <a:schemeClr val="tx1"/>
                          </a:solidFill>
                          <a:effectLst/>
                          <a:latin typeface="Arial" panose="020B0604020202020204" pitchFamily="34" charset="0"/>
                          <a:ea typeface="+mn-ea"/>
                          <a:cs typeface="Arial" panose="020B0604020202020204" pitchFamily="34" charset="0"/>
                        </a:rPr>
                        <a:t>One adult and no children</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31</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242261">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One adult and one child aged 18 or under</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12</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242261">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One adult and two or more children aged 18 or under</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9</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242261">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Two adults and no children</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69</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242261">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Two adults and one child aged 18 or under</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24</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242261">
                <a:tc>
                  <a:txBody>
                    <a:bodyPr/>
                    <a:lstStyle/>
                    <a:p>
                      <a:pPr marL="0" algn="r" defTabSz="685800" rtl="0" eaLnBrk="1" fontAlgn="t" latinLnBrk="0" hangingPunct="1"/>
                      <a:r>
                        <a:rPr lang="en-GB" sz="1000" u="none" strike="noStrike" kern="1200">
                          <a:solidFill>
                            <a:schemeClr val="tx1"/>
                          </a:solidFill>
                          <a:effectLst/>
                          <a:latin typeface="Arial" panose="020B0604020202020204" pitchFamily="34" charset="0"/>
                          <a:ea typeface="+mn-ea"/>
                          <a:cs typeface="Arial" panose="020B0604020202020204" pitchFamily="34" charset="0"/>
                        </a:rPr>
                        <a:t>Two adults and two or more children aged 18 or under</a:t>
                      </a: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26</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r h="334105">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Other</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c>
                  <a:txBody>
                    <a:bodyPr/>
                    <a:lstStyle/>
                    <a:p>
                      <a:pPr marL="0" algn="r" defTabSz="685800" rtl="0" eaLnBrk="1" fontAlgn="t" latinLnBrk="0" hangingPunct="1"/>
                      <a:r>
                        <a:rPr lang="en-GB" sz="1000" u="none" strike="noStrike" kern="1200" dirty="0" smtClean="0">
                          <a:solidFill>
                            <a:schemeClr val="tx1"/>
                          </a:solidFill>
                          <a:effectLst/>
                          <a:latin typeface="Arial" panose="020B0604020202020204" pitchFamily="34" charset="0"/>
                          <a:ea typeface="+mn-ea"/>
                          <a:cs typeface="Arial" panose="020B0604020202020204" pitchFamily="34" charset="0"/>
                        </a:rPr>
                        <a:t>25</a:t>
                      </a:r>
                      <a:endParaRPr lang="en-GB" sz="10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313" marR="8313" marT="8313" marB="0" anchor="ctr"/>
                </a:tc>
              </a:tr>
            </a:tbl>
          </a:graphicData>
        </a:graphic>
      </p:graphicFrame>
    </p:spTree>
    <p:extLst>
      <p:ext uri="{BB962C8B-B14F-4D97-AF65-F5344CB8AC3E}">
        <p14:creationId xmlns:p14="http://schemas.microsoft.com/office/powerpoint/2010/main" val="77836413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83"/>
            <a:ext cx="7886700" cy="1080426"/>
          </a:xfrm>
        </p:spPr>
        <p:txBody>
          <a:bodyPr>
            <a:normAutofit/>
          </a:bodyPr>
          <a:lstStyle/>
          <a:p>
            <a:r>
              <a:rPr lang="en-GB" sz="2000" dirty="0"/>
              <a:t>Are you aware that Doncaster has hosted major sporting events in the last 12 months (e.g. Tour de Yorkshire, UCI Road World Championships, Women’s Six Nations Rugby</a:t>
            </a:r>
            <a:r>
              <a:rPr lang="en-GB" sz="2000" dirty="0" smtClean="0"/>
              <a:t>)?</a:t>
            </a:r>
            <a:endParaRPr lang="en-GB" sz="2000" dirty="0"/>
          </a:p>
        </p:txBody>
      </p:sp>
      <p:cxnSp>
        <p:nvCxnSpPr>
          <p:cNvPr id="8" name="Straight Connector 7"/>
          <p:cNvCxnSpPr/>
          <p:nvPr/>
        </p:nvCxnSpPr>
        <p:spPr>
          <a:xfrm flipV="1">
            <a:off x="628650" y="1157568"/>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graphicFrame>
        <p:nvGraphicFramePr>
          <p:cNvPr id="6" name="Chart 5"/>
          <p:cNvGraphicFramePr>
            <a:graphicFrameLocks/>
          </p:cNvGraphicFramePr>
          <p:nvPr>
            <p:extLst>
              <p:ext uri="{D42A27DB-BD31-4B8C-83A1-F6EECF244321}">
                <p14:modId xmlns:p14="http://schemas.microsoft.com/office/powerpoint/2010/main" val="1230270791"/>
              </p:ext>
            </p:extLst>
          </p:nvPr>
        </p:nvGraphicFramePr>
        <p:xfrm>
          <a:off x="628650" y="1790110"/>
          <a:ext cx="3133899" cy="16126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349314818"/>
              </p:ext>
            </p:extLst>
          </p:nvPr>
        </p:nvGraphicFramePr>
        <p:xfrm>
          <a:off x="4867835" y="2428430"/>
          <a:ext cx="3133899" cy="1097280"/>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angle 2"/>
          <p:cNvSpPr/>
          <p:nvPr/>
        </p:nvSpPr>
        <p:spPr>
          <a:xfrm>
            <a:off x="4867835" y="1839267"/>
            <a:ext cx="4572000" cy="461665"/>
          </a:xfrm>
          <a:prstGeom prst="rect">
            <a:avLst/>
          </a:prstGeom>
        </p:spPr>
        <p:txBody>
          <a:bodyPr>
            <a:spAutoFit/>
          </a:bodyPr>
          <a:lstStyle/>
          <a:p>
            <a:r>
              <a:rPr lang="en-GB" sz="1200" i="1" spc="50" dirty="0">
                <a:solidFill>
                  <a:schemeClr val="tx2"/>
                </a:solidFill>
                <a:latin typeface="Playfair Display" charset="0"/>
                <a:ea typeface="Playfair Display" charset="0"/>
                <a:cs typeface="Playfair Display" charset="0"/>
              </a:rPr>
              <a:t>Have you attended a major sporting event held in Doncaster in the last 12 months</a:t>
            </a:r>
          </a:p>
        </p:txBody>
      </p:sp>
      <p:cxnSp>
        <p:nvCxnSpPr>
          <p:cNvPr id="9" name="Elbow Connector 8"/>
          <p:cNvCxnSpPr>
            <a:endCxn id="3" idx="1"/>
          </p:cNvCxnSpPr>
          <p:nvPr/>
        </p:nvCxnSpPr>
        <p:spPr>
          <a:xfrm>
            <a:off x="3704665" y="2070100"/>
            <a:ext cx="1163170" cy="0"/>
          </a:xfrm>
          <a:prstGeom prst="bentConnector3">
            <a:avLst>
              <a:gd name="adj1" fmla="val 867"/>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3988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521311851"/>
              </p:ext>
            </p:extLst>
          </p:nvPr>
        </p:nvGraphicFramePr>
        <p:xfrm>
          <a:off x="324144" y="498134"/>
          <a:ext cx="4104000" cy="3894705"/>
        </p:xfrm>
        <a:graphic>
          <a:graphicData uri="http://schemas.openxmlformats.org/drawingml/2006/table">
            <a:tbl>
              <a:tblPr>
                <a:tableStyleId>{E8B1032C-EA38-4F05-BA0D-38AFFFC7BED3}</a:tableStyleId>
              </a:tblPr>
              <a:tblGrid>
                <a:gridCol w="972000"/>
                <a:gridCol w="2657291"/>
                <a:gridCol w="474709"/>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Yes </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28%</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1" i="0" u="none" strike="noStrike" dirty="0">
                          <a:solidFill>
                            <a:schemeClr val="bg1"/>
                          </a:solidFill>
                          <a:effectLst/>
                          <a:latin typeface="Arial" panose="020B0604020202020204" pitchFamily="34" charset="0"/>
                        </a:rPr>
                        <a:t>13%</a:t>
                      </a:r>
                    </a:p>
                  </a:txBody>
                  <a:tcPr marL="8313" marR="8313" marT="8313" marB="0">
                    <a:solidFill>
                      <a:schemeClr val="accent4"/>
                    </a:solidFill>
                  </a:tcPr>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28%</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1" i="0" u="none" strike="noStrike" dirty="0">
                          <a:solidFill>
                            <a:schemeClr val="bg1"/>
                          </a:solidFill>
                          <a:effectLst/>
                          <a:latin typeface="Arial" panose="020B0604020202020204" pitchFamily="34" charset="0"/>
                        </a:rPr>
                        <a:t>11%</a:t>
                      </a:r>
                    </a:p>
                  </a:txBody>
                  <a:tcPr marL="8313" marR="8313" marT="8313" marB="0">
                    <a:solidFill>
                      <a:schemeClr val="accent4"/>
                    </a:solidFill>
                  </a:tcPr>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dirty="0">
                          <a:solidFill>
                            <a:srgbClr val="000000"/>
                          </a:solidFill>
                          <a:effectLst/>
                          <a:latin typeface="Arial" panose="020B0604020202020204" pitchFamily="34" charset="0"/>
                        </a:rPr>
                        <a:t>24%</a:t>
                      </a:r>
                    </a:p>
                  </a:txBody>
                  <a:tcPr marL="8313" marR="8313" marT="8313"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660620487"/>
              </p:ext>
            </p:extLst>
          </p:nvPr>
        </p:nvGraphicFramePr>
        <p:xfrm>
          <a:off x="4664947" y="498134"/>
          <a:ext cx="4104000" cy="2927465"/>
        </p:xfrm>
        <a:graphic>
          <a:graphicData uri="http://schemas.openxmlformats.org/drawingml/2006/table">
            <a:tbl>
              <a:tblPr>
                <a:tableStyleId>{E8B1032C-EA38-4F05-BA0D-38AFFFC7BED3}</a:tableStyleId>
              </a:tblPr>
              <a:tblGrid>
                <a:gridCol w="972000"/>
                <a:gridCol w="2700229"/>
                <a:gridCol w="431771"/>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smtClean="0">
                          <a:effectLst/>
                        </a:rPr>
                        <a:t>Yes</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dirty="0">
                          <a:solidFill>
                            <a:srgbClr val="000000"/>
                          </a:solidFill>
                          <a:effectLst/>
                          <a:latin typeface="Arial" panose="020B0604020202020204" pitchFamily="34" charset="0"/>
                        </a:rPr>
                        <a:t>23%</a:t>
                      </a:r>
                    </a:p>
                  </a:txBody>
                  <a:tcPr marL="8313" marR="8313" marT="8313" marB="0"/>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1" i="0" u="none" strike="noStrike" dirty="0">
                          <a:solidFill>
                            <a:schemeClr val="bg1"/>
                          </a:solidFill>
                          <a:effectLst/>
                          <a:latin typeface="Arial" panose="020B0604020202020204" pitchFamily="34" charset="0"/>
                        </a:rPr>
                        <a:t>14%</a:t>
                      </a:r>
                    </a:p>
                  </a:txBody>
                  <a:tcPr marL="8313" marR="8313" marT="8313" marB="0">
                    <a:solidFill>
                      <a:schemeClr val="accent4"/>
                    </a:solidFill>
                  </a:tcPr>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dirty="0">
                          <a:solidFill>
                            <a:srgbClr val="000000"/>
                          </a:solidFill>
                          <a:effectLst/>
                          <a:latin typeface="Arial" panose="020B0604020202020204" pitchFamily="34" charset="0"/>
                        </a:rPr>
                        <a:t>29%</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1" i="0" u="none" strike="noStrike" dirty="0">
                          <a:solidFill>
                            <a:schemeClr val="bg1"/>
                          </a:solidFill>
                          <a:effectLst/>
                          <a:latin typeface="Arial" panose="020B0604020202020204" pitchFamily="34" charset="0"/>
                        </a:rPr>
                        <a:t>39%</a:t>
                      </a:r>
                    </a:p>
                  </a:txBody>
                  <a:tcPr marL="8313" marR="8313" marT="8313" marB="0">
                    <a:solidFill>
                      <a:srgbClr val="4A93C8"/>
                    </a:solid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dirty="0">
                          <a:solidFill>
                            <a:srgbClr val="000000"/>
                          </a:solidFill>
                          <a:effectLst/>
                          <a:latin typeface="Arial" panose="020B0604020202020204" pitchFamily="34" charset="0"/>
                        </a:rPr>
                        <a:t>25%</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dirty="0">
                          <a:solidFill>
                            <a:srgbClr val="000000"/>
                          </a:solidFill>
                          <a:effectLst/>
                          <a:latin typeface="Arial" panose="020B0604020202020204" pitchFamily="34" charset="0"/>
                        </a:rPr>
                        <a:t>24%</a:t>
                      </a:r>
                    </a:p>
                  </a:txBody>
                  <a:tcPr marL="8313" marR="8313" marT="8313" marB="0"/>
                </a:tc>
              </a:tr>
            </a:tbl>
          </a:graphicData>
        </a:graphic>
      </p:graphicFrame>
      <p:sp>
        <p:nvSpPr>
          <p:cNvPr id="10" name="Rectangle 9"/>
          <p:cNvSpPr/>
          <p:nvPr/>
        </p:nvSpPr>
        <p:spPr>
          <a:xfrm>
            <a:off x="173812" y="139039"/>
            <a:ext cx="4692310" cy="261610"/>
          </a:xfrm>
          <a:prstGeom prst="rect">
            <a:avLst/>
          </a:prstGeom>
        </p:spPr>
        <p:txBody>
          <a:bodyPr wrap="none">
            <a:spAutoFit/>
          </a:bodyPr>
          <a:lstStyle/>
          <a:p>
            <a:r>
              <a:rPr lang="en-GB" sz="1100" i="1" dirty="0">
                <a:solidFill>
                  <a:srgbClr val="3D3D3D"/>
                </a:solidFill>
              </a:rPr>
              <a:t> </a:t>
            </a:r>
            <a:r>
              <a:rPr lang="en-GB" sz="1100" i="1" dirty="0" smtClean="0">
                <a:solidFill>
                  <a:srgbClr val="3D3D3D"/>
                </a:solidFill>
              </a:rPr>
              <a:t>Attended </a:t>
            </a:r>
            <a:r>
              <a:rPr lang="en-GB" sz="1100" i="1" dirty="0">
                <a:solidFill>
                  <a:srgbClr val="3D3D3D"/>
                </a:solidFill>
              </a:rPr>
              <a:t>a major sporting event held in Doncaster in the last </a:t>
            </a:r>
            <a:r>
              <a:rPr lang="en-GB" sz="1100" i="1" dirty="0" smtClean="0">
                <a:solidFill>
                  <a:srgbClr val="3D3D3D"/>
                </a:solidFill>
              </a:rPr>
              <a:t>12 months</a:t>
            </a:r>
            <a:endParaRPr lang="en-GB" sz="900" i="1" dirty="0">
              <a:solidFill>
                <a:srgbClr val="3D3D3D"/>
              </a:solidFill>
            </a:endParaRPr>
          </a:p>
        </p:txBody>
      </p:sp>
    </p:spTree>
    <p:extLst>
      <p:ext uri="{BB962C8B-B14F-4D97-AF65-F5344CB8AC3E}">
        <p14:creationId xmlns:p14="http://schemas.microsoft.com/office/powerpoint/2010/main" val="36202245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37192" y="-293721"/>
            <a:ext cx="7886700" cy="1080426"/>
          </a:xfrm>
        </p:spPr>
        <p:txBody>
          <a:bodyPr>
            <a:normAutofit/>
          </a:bodyPr>
          <a:lstStyle/>
          <a:p>
            <a:r>
              <a:rPr lang="en-GB" sz="2000" dirty="0" smtClean="0"/>
              <a:t>To </a:t>
            </a:r>
            <a:r>
              <a:rPr lang="en-GB" sz="2000" dirty="0"/>
              <a:t>what extent do you agree or disagree with the following statements about major sporting events held in </a:t>
            </a:r>
            <a:r>
              <a:rPr lang="en-GB" sz="2000" dirty="0" smtClean="0"/>
              <a:t>Doncaster</a:t>
            </a:r>
            <a:endParaRPr lang="en-GB" sz="2000" dirty="0"/>
          </a:p>
        </p:txBody>
      </p:sp>
      <p:cxnSp>
        <p:nvCxnSpPr>
          <p:cNvPr id="8" name="Straight Connector 7"/>
          <p:cNvCxnSpPr/>
          <p:nvPr/>
        </p:nvCxnSpPr>
        <p:spPr>
          <a:xfrm flipV="1">
            <a:off x="737192" y="864330"/>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graphicFrame>
        <p:nvGraphicFramePr>
          <p:cNvPr id="10" name="Chart 9"/>
          <p:cNvGraphicFramePr>
            <a:graphicFrameLocks/>
          </p:cNvGraphicFramePr>
          <p:nvPr>
            <p:extLst>
              <p:ext uri="{D42A27DB-BD31-4B8C-83A1-F6EECF244321}">
                <p14:modId xmlns:p14="http://schemas.microsoft.com/office/powerpoint/2010/main" val="928325851"/>
              </p:ext>
            </p:extLst>
          </p:nvPr>
        </p:nvGraphicFramePr>
        <p:xfrm>
          <a:off x="411097" y="1007015"/>
          <a:ext cx="4104000" cy="1872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p:cNvSpPr/>
          <p:nvPr/>
        </p:nvSpPr>
        <p:spPr>
          <a:xfrm>
            <a:off x="5710204" y="3702541"/>
            <a:ext cx="2668279" cy="600164"/>
          </a:xfrm>
          <a:prstGeom prst="rect">
            <a:avLst/>
          </a:prstGeom>
        </p:spPr>
        <p:txBody>
          <a:bodyPr wrap="square">
            <a:spAutoFit/>
          </a:bodyPr>
          <a:lstStyle/>
          <a:p>
            <a:r>
              <a:rPr lang="en-GB" sz="1100" i="1" dirty="0">
                <a:solidFill>
                  <a:srgbClr val="3D3D3D"/>
                </a:solidFill>
              </a:rPr>
              <a:t>Please rate this on a scale of 0-10, where 0=strongly disagree and 10=strongly agree.</a:t>
            </a:r>
          </a:p>
        </p:txBody>
      </p:sp>
      <p:graphicFrame>
        <p:nvGraphicFramePr>
          <p:cNvPr id="12" name="Chart 11"/>
          <p:cNvGraphicFramePr>
            <a:graphicFrameLocks/>
          </p:cNvGraphicFramePr>
          <p:nvPr>
            <p:extLst>
              <p:ext uri="{D42A27DB-BD31-4B8C-83A1-F6EECF244321}">
                <p14:modId xmlns:p14="http://schemas.microsoft.com/office/powerpoint/2010/main" val="2543343475"/>
              </p:ext>
            </p:extLst>
          </p:nvPr>
        </p:nvGraphicFramePr>
        <p:xfrm>
          <a:off x="4467066" y="980304"/>
          <a:ext cx="4104000" cy="1872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a:graphicFrameLocks/>
          </p:cNvGraphicFramePr>
          <p:nvPr>
            <p:extLst>
              <p:ext uri="{D42A27DB-BD31-4B8C-83A1-F6EECF244321}">
                <p14:modId xmlns:p14="http://schemas.microsoft.com/office/powerpoint/2010/main" val="2035512132"/>
              </p:ext>
            </p:extLst>
          </p:nvPr>
        </p:nvGraphicFramePr>
        <p:xfrm>
          <a:off x="363066" y="3099325"/>
          <a:ext cx="4104000" cy="1944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250907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341551531"/>
              </p:ext>
            </p:extLst>
          </p:nvPr>
        </p:nvGraphicFramePr>
        <p:xfrm>
          <a:off x="173812" y="507923"/>
          <a:ext cx="3783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24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27%</a:t>
                      </a:r>
                    </a:p>
                  </a:txBody>
                  <a:tcPr marL="8313" marR="8313" marT="8313" marB="0">
                    <a:no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28%</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37%</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32%</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1" i="0" u="none" strike="noStrike" dirty="0">
                          <a:solidFill>
                            <a:schemeClr val="bg1"/>
                          </a:solidFill>
                          <a:effectLst/>
                          <a:latin typeface="Arial" panose="020B0604020202020204" pitchFamily="34" charset="0"/>
                        </a:rPr>
                        <a:t>44%</a:t>
                      </a:r>
                    </a:p>
                  </a:txBody>
                  <a:tcPr marL="8313" marR="8313" marT="8313" marB="0">
                    <a:solidFill>
                      <a:srgbClr val="4A93C8"/>
                    </a:solid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25%</a:t>
                      </a:r>
                    </a:p>
                  </a:txBody>
                  <a:tcPr marL="8313" marR="8313" marT="8313" marB="0">
                    <a:noFill/>
                  </a:tcPr>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36%</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34%</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noFill/>
                  </a:tcPr>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noFill/>
                  </a:tcPr>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28%</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63%</a:t>
                      </a:r>
                    </a:p>
                  </a:txBody>
                  <a:tcPr marL="8313" marR="8313" marT="8313" marB="0">
                    <a:solidFill>
                      <a:srgbClr val="4A93C8"/>
                    </a:solid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39%</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marL="0" algn="r" defTabSz="685800" rtl="0" eaLnBrk="1" fontAlgn="t" latinLnBrk="0" hangingPunct="1"/>
                      <a:r>
                        <a:rPr lang="en-GB" sz="800" b="1" i="0" u="none" strike="noStrike" kern="1200">
                          <a:solidFill>
                            <a:schemeClr val="bg1"/>
                          </a:solidFill>
                          <a:effectLst/>
                          <a:latin typeface="Arial" panose="020B0604020202020204" pitchFamily="34" charset="0"/>
                          <a:ea typeface="+mn-ea"/>
                          <a:cs typeface="+mn-cs"/>
                        </a:rPr>
                        <a:t>17%</a:t>
                      </a:r>
                    </a:p>
                  </a:txBody>
                  <a:tcPr marL="8313" marR="8313" marT="8313" marB="0">
                    <a:solidFill>
                      <a:schemeClr val="accent4"/>
                    </a:solid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marL="0" algn="r" defTabSz="685800" rtl="0" eaLnBrk="1" fontAlgn="t" latinLnBrk="0" hangingPunct="1"/>
                      <a:r>
                        <a:rPr lang="en-GB" sz="800" b="1" i="0" u="none" strike="noStrike" kern="1200">
                          <a:solidFill>
                            <a:schemeClr val="bg1"/>
                          </a:solidFill>
                          <a:effectLst/>
                          <a:latin typeface="Arial" panose="020B0604020202020204" pitchFamily="34" charset="0"/>
                          <a:ea typeface="+mn-ea"/>
                          <a:cs typeface="+mn-cs"/>
                        </a:rPr>
                        <a:t>17%</a:t>
                      </a:r>
                    </a:p>
                  </a:txBody>
                  <a:tcPr marL="8313" marR="8313" marT="8313" marB="0">
                    <a:solidFill>
                      <a:schemeClr val="accent4"/>
                    </a:solidFill>
                  </a:tcPr>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56%</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22%</a:t>
                      </a:r>
                    </a:p>
                  </a:txBody>
                  <a:tcPr marL="8313" marR="8313" marT="8313" marB="0">
                    <a:solidFill>
                      <a:schemeClr val="accent4"/>
                    </a:solid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31%</a:t>
                      </a:r>
                    </a:p>
                  </a:txBody>
                  <a:tcPr marL="8313" marR="8313" marT="8313" marB="0">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602937179"/>
              </p:ext>
            </p:extLst>
          </p:nvPr>
        </p:nvGraphicFramePr>
        <p:xfrm>
          <a:off x="4490134" y="507923"/>
          <a:ext cx="4068000" cy="332448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tblGrid>
              <a:tr h="191324">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noFill/>
                  </a:tcPr>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21%</a:t>
                      </a:r>
                    </a:p>
                  </a:txBody>
                  <a:tcPr marL="8313" marR="8313" marT="8313" marB="0">
                    <a:solidFill>
                      <a:schemeClr val="accent4"/>
                    </a:solidFill>
                  </a:tcPr>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43%</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29%</a:t>
                      </a:r>
                    </a:p>
                  </a:txBody>
                  <a:tcPr marL="8313" marR="8313" marT="8313" marB="0">
                    <a:noFill/>
                  </a:tcPr>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noFill/>
                  </a:tcPr>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50%</a:t>
                      </a:r>
                    </a:p>
                  </a:txBody>
                  <a:tcPr marL="8313" marR="8313" marT="8313" marB="0">
                    <a:no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noFill/>
                  </a:tcPr>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24%</a:t>
                      </a:r>
                    </a:p>
                  </a:txBody>
                  <a:tcPr marL="8313" marR="8313" marT="8313" marB="0">
                    <a:noFill/>
                  </a:tcPr>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35%</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43%</a:t>
                      </a:r>
                    </a:p>
                  </a:txBody>
                  <a:tcPr marL="8313" marR="8313" marT="8313" marB="0">
                    <a:solidFill>
                      <a:srgbClr val="4A93C8"/>
                    </a:solid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28%</a:t>
                      </a:r>
                    </a:p>
                  </a:txBody>
                  <a:tcPr marL="8313" marR="8313" marT="8313" marB="0"/>
                </a:tc>
              </a:tr>
            </a:tbl>
          </a:graphicData>
        </a:graphic>
      </p:graphicFrame>
      <p:sp>
        <p:nvSpPr>
          <p:cNvPr id="10" name="Rectangle 9"/>
          <p:cNvSpPr/>
          <p:nvPr/>
        </p:nvSpPr>
        <p:spPr>
          <a:xfrm>
            <a:off x="173812" y="139039"/>
            <a:ext cx="3433953" cy="400110"/>
          </a:xfrm>
          <a:prstGeom prst="rect">
            <a:avLst/>
          </a:prstGeom>
        </p:spPr>
        <p:txBody>
          <a:bodyPr wrap="none">
            <a:spAutoFit/>
          </a:bodyPr>
          <a:lstStyle/>
          <a:p>
            <a:r>
              <a:rPr lang="en-GB" sz="1100" i="1" dirty="0">
                <a:solidFill>
                  <a:srgbClr val="3D3D3D"/>
                </a:solidFill>
              </a:rPr>
              <a:t>I enjoy attending major sporting events in </a:t>
            </a:r>
            <a:r>
              <a:rPr lang="en-GB" sz="1100" i="1" dirty="0" smtClean="0">
                <a:solidFill>
                  <a:srgbClr val="3D3D3D"/>
                </a:solidFill>
              </a:rPr>
              <a:t>Doncaster</a:t>
            </a: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26266003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446829850"/>
              </p:ext>
            </p:extLst>
          </p:nvPr>
        </p:nvGraphicFramePr>
        <p:xfrm>
          <a:off x="173812" y="507923"/>
          <a:ext cx="3783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24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no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no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noFill/>
                  </a:tcPr>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noFill/>
                  </a:tcPr>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25%</a:t>
                      </a:r>
                    </a:p>
                  </a:txBody>
                  <a:tcPr marL="8313" marR="8313" marT="8313" marB="0">
                    <a:solidFill>
                      <a:srgbClr val="4A93C8"/>
                    </a:solid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no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0%</a:t>
                      </a:r>
                    </a:p>
                  </a:txBody>
                  <a:tcPr marL="8313" marR="8313" marT="8313" marB="0">
                    <a:solidFill>
                      <a:schemeClr val="accent4"/>
                    </a:solid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oFill/>
                  </a:tcPr>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0%</a:t>
                      </a:r>
                    </a:p>
                  </a:txBody>
                  <a:tcPr marL="8313" marR="8313" marT="8313" marB="0">
                    <a:solidFill>
                      <a:schemeClr val="accent4"/>
                    </a:solid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12%</a:t>
                      </a:r>
                    </a:p>
                  </a:txBody>
                  <a:tcPr marL="8313" marR="8313" marT="8313" marB="0">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586690138"/>
              </p:ext>
            </p:extLst>
          </p:nvPr>
        </p:nvGraphicFramePr>
        <p:xfrm>
          <a:off x="4490134" y="507923"/>
          <a:ext cx="4068000" cy="332448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noFill/>
                  </a:tcPr>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30%</a:t>
                      </a:r>
                    </a:p>
                  </a:txBody>
                  <a:tcPr marL="8313" marR="8313" marT="8313" marB="0">
                    <a:solidFill>
                      <a:srgbClr val="4A93C8"/>
                    </a:solidFill>
                  </a:tcPr>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0%</a:t>
                      </a:r>
                    </a:p>
                  </a:txBody>
                  <a:tcPr marL="8313" marR="8313" marT="8313" marB="0">
                    <a:solidFill>
                      <a:schemeClr val="accent4"/>
                    </a:solidFill>
                  </a:tcPr>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no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4%</a:t>
                      </a:r>
                    </a:p>
                  </a:txBody>
                  <a:tcPr marL="8313" marR="8313" marT="8313" marB="0">
                    <a:solidFill>
                      <a:schemeClr val="accent4"/>
                    </a:solidFill>
                  </a:tcPr>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noFill/>
                  </a:tcPr>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no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13%</a:t>
                      </a:r>
                    </a:p>
                  </a:txBody>
                  <a:tcPr marL="8313" marR="8313" marT="8313" marB="0"/>
                </a:tc>
              </a:tr>
            </a:tbl>
          </a:graphicData>
        </a:graphic>
      </p:graphicFrame>
      <p:sp>
        <p:nvSpPr>
          <p:cNvPr id="10" name="Rectangle 9"/>
          <p:cNvSpPr/>
          <p:nvPr/>
        </p:nvSpPr>
        <p:spPr>
          <a:xfrm>
            <a:off x="173812" y="139039"/>
            <a:ext cx="6215163" cy="400110"/>
          </a:xfrm>
          <a:prstGeom prst="rect">
            <a:avLst/>
          </a:prstGeom>
        </p:spPr>
        <p:txBody>
          <a:bodyPr wrap="none">
            <a:spAutoFit/>
          </a:bodyPr>
          <a:lstStyle/>
          <a:p>
            <a:r>
              <a:rPr lang="en-GB" sz="1100" i="1" dirty="0">
                <a:solidFill>
                  <a:srgbClr val="3D3D3D"/>
                </a:solidFill>
              </a:rPr>
              <a:t>I have been inspired to take part in physical activity following a major sporting event in </a:t>
            </a:r>
            <a:r>
              <a:rPr lang="en-GB" sz="1100" i="1" dirty="0" smtClean="0">
                <a:solidFill>
                  <a:srgbClr val="3D3D3D"/>
                </a:solidFill>
              </a:rPr>
              <a:t>Doncaster</a:t>
            </a: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37947596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705293374"/>
              </p:ext>
            </p:extLst>
          </p:nvPr>
        </p:nvGraphicFramePr>
        <p:xfrm>
          <a:off x="173812" y="507923"/>
          <a:ext cx="3783690" cy="4488000"/>
        </p:xfrm>
        <a:graphic>
          <a:graphicData uri="http://schemas.openxmlformats.org/drawingml/2006/table">
            <a:tbl>
              <a:tblPr>
                <a:tableStyleId>{E8B1032C-EA38-4F05-BA0D-38AFFFC7BED3}</a:tableStyleId>
              </a:tblPr>
              <a:tblGrid>
                <a:gridCol w="795690"/>
                <a:gridCol w="1373176"/>
                <a:gridCol w="318824"/>
                <a:gridCol w="324000"/>
                <a:gridCol w="324000"/>
                <a:gridCol w="324000"/>
                <a:gridCol w="324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4">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Age</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16-24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no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25-44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45-64</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65+</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Gender</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11%</a:t>
                      </a:r>
                    </a:p>
                  </a:txBody>
                  <a:tcPr marL="8313" marR="8313" marT="8313" marB="0">
                    <a:no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Female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Ethnicity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White British</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smtClean="0">
                          <a:solidFill>
                            <a:srgbClr val="1B3F59"/>
                          </a:solidFill>
                          <a:effectLst/>
                          <a:latin typeface="+mn-lt"/>
                          <a:ea typeface="+mn-ea"/>
                          <a:cs typeface="+mn-cs"/>
                        </a:rPr>
                        <a:t>BAME</a:t>
                      </a:r>
                      <a:endParaRPr lang="en-GB" sz="800" b="1" u="none" strike="noStrike" kern="1200" dirty="0">
                        <a:solidFill>
                          <a:srgbClr val="1B3F59"/>
                        </a:solidFill>
                        <a:effectLst/>
                        <a:latin typeface="+mn-lt"/>
                        <a:ea typeface="+mn-ea"/>
                        <a:cs typeface="+mn-cs"/>
                      </a:endParaRP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r>
              <a:tr h="189723">
                <a:tc rowSpan="3">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Disability</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 disability, mental health or illness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 but no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noFill/>
                  </a:tcPr>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Yes, has substantial impact on daily life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noFill/>
                  </a:tcPr>
                </a:tc>
              </a:tr>
              <a:tr h="0">
                <a:tc rowSpan="8">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Employment status</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part-time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o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a:t>
                      </a:r>
                    </a:p>
                  </a:txBody>
                  <a:tcPr marL="8313" marR="8313" marT="8313" marB="0"/>
                </a:tc>
              </a:tr>
              <a:tr h="142406">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o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Student</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oFill/>
                  </a:tcPr>
                </a:tc>
              </a:tr>
              <a:tr h="21022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Not in work and looking after home or family</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73%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Long-term sick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12%</a:t>
                      </a:r>
                    </a:p>
                  </a:txBody>
                  <a:tcPr marL="8313" marR="8313" marT="8313" marB="0">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696497657"/>
              </p:ext>
            </p:extLst>
          </p:nvPr>
        </p:nvGraphicFramePr>
        <p:xfrm>
          <a:off x="4490134" y="507923"/>
          <a:ext cx="4068000" cy="3324480"/>
        </p:xfrm>
        <a:graphic>
          <a:graphicData uri="http://schemas.openxmlformats.org/drawingml/2006/table">
            <a:tbl>
              <a:tblPr>
                <a:tableStyleId>{E8B1032C-EA38-4F05-BA0D-38AFFFC7BED3}</a:tableStyleId>
              </a:tblPr>
              <a:tblGrid>
                <a:gridCol w="720000"/>
                <a:gridCol w="1548000"/>
                <a:gridCol w="360000"/>
                <a:gridCol w="360000"/>
                <a:gridCol w="360000"/>
                <a:gridCol w="360000"/>
                <a:gridCol w="360000"/>
              </a:tblGrid>
              <a:tr h="0">
                <a:tc>
                  <a:txBody>
                    <a:bodyPr/>
                    <a:lstStyle/>
                    <a:p>
                      <a:pPr algn="l" fontAlgn="b"/>
                      <a:endParaRPr lang="en-GB" sz="200" b="0" i="0" u="none" strike="noStrike" dirty="0">
                        <a:solidFill>
                          <a:srgbClr val="993300"/>
                        </a:solidFill>
                        <a:effectLst/>
                        <a:latin typeface="Arial" panose="020B0604020202020204" pitchFamily="34" charset="0"/>
                      </a:endParaRPr>
                    </a:p>
                  </a:txBody>
                  <a:tcPr marL="36000" marR="36000" marT="36000" marB="36000" anchor="b"/>
                </a:tc>
                <a:tc>
                  <a:txBody>
                    <a:bodyPr/>
                    <a:lstStyle/>
                    <a:p>
                      <a:pPr algn="l" fontAlgn="b"/>
                      <a:endParaRPr lang="en-GB" sz="200" b="0" i="0" u="none" strike="noStrike">
                        <a:solidFill>
                          <a:srgbClr val="993300"/>
                        </a:solidFill>
                        <a:effectLst/>
                        <a:latin typeface="Arial" panose="020B0604020202020204" pitchFamily="34" charset="0"/>
                      </a:endParaRPr>
                    </a:p>
                  </a:txBody>
                  <a:tcPr marL="36000" marR="36000" marT="36000" marB="36000" anchor="b"/>
                </a:tc>
                <a:tc>
                  <a:txBody>
                    <a:bodyPr/>
                    <a:lstStyle/>
                    <a:p>
                      <a:pPr marL="0" algn="l" defTabSz="685800" rtl="0" eaLnBrk="1" fontAlgn="t" latinLnBrk="0" hangingPunct="1"/>
                      <a:r>
                        <a:rPr lang="en-GB" sz="800" u="none" strike="noStrike" kern="1200" dirty="0">
                          <a:effectLst/>
                        </a:rPr>
                        <a:t>0-2</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3-4</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5</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6-7</a:t>
                      </a:r>
                      <a:endParaRPr lang="en-GB" sz="800" b="1" u="none" strike="noStrike" kern="1200" dirty="0">
                        <a:solidFill>
                          <a:srgbClr val="1B3F59"/>
                        </a:solidFill>
                        <a:effectLst/>
                        <a:latin typeface="+mn-lt"/>
                        <a:ea typeface="+mn-ea"/>
                        <a:cs typeface="+mn-cs"/>
                      </a:endParaRPr>
                    </a:p>
                  </a:txBody>
                  <a:tcPr marL="36000" marR="36000" marT="36000" marB="36000" anchor="b"/>
                </a:tc>
                <a:tc>
                  <a:txBody>
                    <a:bodyPr/>
                    <a:lstStyle/>
                    <a:p>
                      <a:pPr marL="0" algn="l" defTabSz="685800" rtl="0" eaLnBrk="1" fontAlgn="t" latinLnBrk="0" hangingPunct="1"/>
                      <a:r>
                        <a:rPr lang="en-GB" sz="800" u="none" strike="noStrike" kern="1200" dirty="0">
                          <a:effectLst/>
                        </a:rPr>
                        <a:t>8-10</a:t>
                      </a:r>
                      <a:endParaRPr lang="en-GB" sz="800" b="1" u="none" strike="noStrike" kern="1200" dirty="0">
                        <a:solidFill>
                          <a:srgbClr val="1B3F59"/>
                        </a:solidFill>
                        <a:effectLst/>
                        <a:latin typeface="+mn-lt"/>
                        <a:ea typeface="+mn-ea"/>
                        <a:cs typeface="+mn-cs"/>
                      </a:endParaRPr>
                    </a:p>
                  </a:txBody>
                  <a:tcPr marL="36000" marR="36000" marT="36000" marB="36000" anchor="b"/>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Low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 income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51%</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noFill/>
                  </a:tcPr>
                </a:tc>
              </a:tr>
              <a:tr h="142406">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marL="0" algn="r" defTabSz="685800" rtl="0" eaLnBrk="1" fontAlgn="t" latinLnBrk="0" hangingPunct="1"/>
                      <a:r>
                        <a:rPr lang="en-GB" sz="800" b="1" i="0" u="none" strike="noStrike" kern="1200" dirty="0">
                          <a:solidFill>
                            <a:schemeClr val="bg1"/>
                          </a:solidFill>
                          <a:effectLst/>
                          <a:latin typeface="Arial" panose="020B0604020202020204" pitchFamily="34" charset="0"/>
                          <a:ea typeface="+mn-ea"/>
                          <a:cs typeface="+mn-cs"/>
                        </a:rPr>
                        <a:t>30%</a:t>
                      </a:r>
                    </a:p>
                  </a:txBody>
                  <a:tcPr marL="8313" marR="8313" marT="8313" marB="0">
                    <a:solidFill>
                      <a:srgbClr val="4A93C8"/>
                    </a:solidFill>
                  </a:tcPr>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100%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oFill/>
                  </a:tcPr>
                </a:tc>
              </a:tr>
              <a:tr h="142406">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one child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6%</a:t>
                      </a:r>
                    </a:p>
                  </a:txBody>
                  <a:tcPr marL="8313" marR="8313" marT="8313" marB="0"/>
                </a:tc>
              </a:tr>
              <a:tr h="284585">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32%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9%</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o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Other</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0%</a:t>
                      </a:r>
                    </a:p>
                  </a:txBody>
                  <a:tcPr marL="8313" marR="8313" marT="8313" marB="0">
                    <a:noFill/>
                  </a:tcPr>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a:t>
                      </a:r>
                    </a:p>
                  </a:txBody>
                  <a:tcPr marL="36000" marR="36000" marT="36000" marB="36000"/>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inactive</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64%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17%</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noFill/>
                  </a:tcPr>
                </a:tc>
              </a:tr>
              <a:tr h="189723">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Physically active at least once a week</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20%</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16%</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8%</a:t>
                      </a:r>
                    </a:p>
                  </a:txBody>
                  <a:tcPr marL="8313" marR="8313" marT="8313" marB="0"/>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36000" marR="36000" marT="36000" marB="36000"/>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44%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23%</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10%</a:t>
                      </a:r>
                    </a:p>
                  </a:txBody>
                  <a:tcPr marL="8313" marR="8313" marT="8313" marB="0">
                    <a:no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36000" marR="36000" marT="36000" marB="36000"/>
                </a:tc>
                <a:tc>
                  <a:txBody>
                    <a:bodyPr/>
                    <a:lstStyle/>
                    <a:p>
                      <a:pPr algn="r" fontAlgn="t"/>
                      <a:r>
                        <a:rPr lang="en-GB" sz="800" b="0" i="0" u="none" strike="noStrike">
                          <a:solidFill>
                            <a:srgbClr val="000000"/>
                          </a:solidFill>
                          <a:effectLst/>
                          <a:latin typeface="Arial" panose="020B0604020202020204" pitchFamily="34" charset="0"/>
                        </a:rPr>
                        <a:t>55%</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18%</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14%</a:t>
                      </a:r>
                    </a:p>
                  </a:txBody>
                  <a:tcPr marL="8313" marR="8313" marT="8313" marB="0"/>
                </a:tc>
                <a:tc>
                  <a:txBody>
                    <a:bodyPr/>
                    <a:lstStyle/>
                    <a:p>
                      <a:pPr algn="r" fontAlgn="t"/>
                      <a:r>
                        <a:rPr lang="en-GB" sz="800" b="0" i="0" u="none" strike="noStrike">
                          <a:solidFill>
                            <a:srgbClr val="000000"/>
                          </a:solidFill>
                          <a:effectLst/>
                          <a:latin typeface="Arial" panose="020B0604020202020204" pitchFamily="34" charset="0"/>
                        </a:rPr>
                        <a:t>7%</a:t>
                      </a:r>
                    </a:p>
                  </a:txBody>
                  <a:tcPr marL="8313" marR="8313" marT="8313" marB="0"/>
                </a:tc>
                <a:tc>
                  <a:txBody>
                    <a:bodyPr/>
                    <a:lstStyle/>
                    <a:p>
                      <a:pPr algn="r" fontAlgn="t"/>
                      <a:r>
                        <a:rPr lang="en-GB" sz="800" b="0" i="0" u="none" strike="noStrike" dirty="0">
                          <a:solidFill>
                            <a:srgbClr val="000000"/>
                          </a:solidFill>
                          <a:effectLst/>
                          <a:latin typeface="Arial" panose="020B0604020202020204" pitchFamily="34" charset="0"/>
                        </a:rPr>
                        <a:t>6%</a:t>
                      </a:r>
                    </a:p>
                  </a:txBody>
                  <a:tcPr marL="8313" marR="8313" marT="8313" marB="0"/>
                </a:tc>
              </a:tr>
            </a:tbl>
          </a:graphicData>
        </a:graphic>
      </p:graphicFrame>
      <p:sp>
        <p:nvSpPr>
          <p:cNvPr id="10" name="Rectangle 9"/>
          <p:cNvSpPr/>
          <p:nvPr/>
        </p:nvSpPr>
        <p:spPr>
          <a:xfrm>
            <a:off x="173812" y="139039"/>
            <a:ext cx="6219972" cy="400110"/>
          </a:xfrm>
          <a:prstGeom prst="rect">
            <a:avLst/>
          </a:prstGeom>
        </p:spPr>
        <p:txBody>
          <a:bodyPr wrap="none">
            <a:spAutoFit/>
          </a:bodyPr>
          <a:lstStyle/>
          <a:p>
            <a:r>
              <a:rPr lang="en-GB" sz="1100" i="1" dirty="0">
                <a:solidFill>
                  <a:srgbClr val="3D3D3D"/>
                </a:solidFill>
              </a:rPr>
              <a:t>I have started/tried a new physical activity or sport following a major sporting event in </a:t>
            </a:r>
            <a:r>
              <a:rPr lang="en-GB" sz="1100" i="1" dirty="0" smtClean="0">
                <a:solidFill>
                  <a:srgbClr val="3D3D3D"/>
                </a:solidFill>
              </a:rPr>
              <a:t>Doncaster</a:t>
            </a:r>
          </a:p>
          <a:p>
            <a:r>
              <a:rPr lang="en-GB" sz="900" i="1" dirty="0" smtClean="0">
                <a:solidFill>
                  <a:srgbClr val="3D3D3D"/>
                </a:solidFill>
              </a:rPr>
              <a:t>Colour coding for 8-10 only</a:t>
            </a:r>
            <a:endParaRPr lang="en-GB" sz="900" i="1" dirty="0">
              <a:solidFill>
                <a:srgbClr val="3D3D3D"/>
              </a:solidFill>
            </a:endParaRPr>
          </a:p>
        </p:txBody>
      </p:sp>
    </p:spTree>
    <p:extLst>
      <p:ext uri="{BB962C8B-B14F-4D97-AF65-F5344CB8AC3E}">
        <p14:creationId xmlns:p14="http://schemas.microsoft.com/office/powerpoint/2010/main" val="243028698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normAutofit/>
          </a:bodyPr>
          <a:lstStyle/>
          <a:p>
            <a:r>
              <a:rPr lang="en-GB" sz="3600" dirty="0" smtClean="0"/>
              <a:t>Key quotes for Parks and messaging</a:t>
            </a:r>
            <a:endParaRPr lang="en-GB" sz="3600" dirty="0"/>
          </a:p>
        </p:txBody>
      </p:sp>
    </p:spTree>
    <p:extLst>
      <p:ext uri="{BB962C8B-B14F-4D97-AF65-F5344CB8AC3E}">
        <p14:creationId xmlns:p14="http://schemas.microsoft.com/office/powerpoint/2010/main" val="1107845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16826"/>
            <a:ext cx="7886700" cy="1080426"/>
          </a:xfrm>
        </p:spPr>
        <p:txBody>
          <a:bodyPr>
            <a:normAutofit/>
          </a:bodyPr>
          <a:lstStyle/>
          <a:p>
            <a:r>
              <a:rPr lang="en-GB" sz="2000" dirty="0"/>
              <a:t>Which of the following do you consider to be ‘physical activity’?</a:t>
            </a:r>
          </a:p>
        </p:txBody>
      </p:sp>
      <p:cxnSp>
        <p:nvCxnSpPr>
          <p:cNvPr id="8" name="Straight Connector 7"/>
          <p:cNvCxnSpPr/>
          <p:nvPr/>
        </p:nvCxnSpPr>
        <p:spPr>
          <a:xfrm flipV="1">
            <a:off x="628650" y="941225"/>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graphicFrame>
        <p:nvGraphicFramePr>
          <p:cNvPr id="5" name="Chart 4"/>
          <p:cNvGraphicFramePr>
            <a:graphicFrameLocks/>
          </p:cNvGraphicFramePr>
          <p:nvPr>
            <p:extLst>
              <p:ext uri="{D42A27DB-BD31-4B8C-83A1-F6EECF244321}">
                <p14:modId xmlns:p14="http://schemas.microsoft.com/office/powerpoint/2010/main" val="1325204625"/>
              </p:ext>
            </p:extLst>
          </p:nvPr>
        </p:nvGraphicFramePr>
        <p:xfrm>
          <a:off x="728595" y="1118042"/>
          <a:ext cx="6823672" cy="38772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25978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Qualitative views on overarching barriers</a:t>
            </a:r>
            <a:endParaRPr lang="en-GB" sz="2000" dirty="0"/>
          </a:p>
        </p:txBody>
      </p:sp>
      <p:cxnSp>
        <p:nvCxnSpPr>
          <p:cNvPr id="8" name="Straight Connector 7"/>
          <p:cNvCxnSpPr/>
          <p:nvPr/>
        </p:nvCxnSpPr>
        <p:spPr>
          <a:xfrm flipV="1">
            <a:off x="628650" y="941225"/>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sp>
        <p:nvSpPr>
          <p:cNvPr id="3" name="Rectangle 2"/>
          <p:cNvSpPr/>
          <p:nvPr/>
        </p:nvSpPr>
        <p:spPr>
          <a:xfrm>
            <a:off x="628649" y="1253312"/>
            <a:ext cx="2934821" cy="1377300"/>
          </a:xfrm>
          <a:prstGeom prst="rect">
            <a:avLst/>
          </a:prstGeom>
        </p:spPr>
        <p:txBody>
          <a:bodyPr wrap="square">
            <a:spAutoFit/>
          </a:bodyPr>
          <a:lstStyle/>
          <a:p>
            <a:pPr>
              <a:lnSpc>
                <a:spcPct val="107000"/>
              </a:lnSpc>
              <a:spcAft>
                <a:spcPts val="800"/>
              </a:spcAft>
            </a:pPr>
            <a:r>
              <a:rPr lang="en-GB" sz="1000" i="1" dirty="0" smtClean="0">
                <a:ea typeface="Calibri" panose="020F0502020204030204" pitchFamily="34" charset="0"/>
                <a:cs typeface="Times New Roman" panose="02020603050405020304" pitchFamily="18" charset="0"/>
              </a:rPr>
              <a:t>Unless </a:t>
            </a:r>
            <a:r>
              <a:rPr lang="en-GB" sz="1000" i="1" dirty="0">
                <a:ea typeface="Calibri" panose="020F0502020204030204" pitchFamily="34" charset="0"/>
                <a:cs typeface="Times New Roman" panose="02020603050405020304" pitchFamily="18" charset="0"/>
              </a:rPr>
              <a:t>somebody puts anything on, there's never really anything </a:t>
            </a:r>
            <a:r>
              <a:rPr lang="en-GB" sz="1000" i="1" dirty="0" smtClean="0">
                <a:ea typeface="Calibri" panose="020F0502020204030204" pitchFamily="34" charset="0"/>
                <a:cs typeface="Times New Roman" panose="02020603050405020304" pitchFamily="18" charset="0"/>
              </a:rPr>
              <a:t>on. </a:t>
            </a:r>
            <a:endParaRPr lang="en-GB" sz="1000" dirty="0">
              <a:ea typeface="Calibri" panose="020F0502020204030204" pitchFamily="34" charset="0"/>
              <a:cs typeface="Times New Roman" panose="02020603050405020304" pitchFamily="18" charset="0"/>
            </a:endParaRPr>
          </a:p>
          <a:p>
            <a:pPr>
              <a:lnSpc>
                <a:spcPct val="107000"/>
              </a:lnSpc>
              <a:spcAft>
                <a:spcPts val="800"/>
              </a:spcAft>
            </a:pPr>
            <a:r>
              <a:rPr lang="en-GB" sz="1000" i="1" u="sng" dirty="0">
                <a:ea typeface="Calibri" panose="020F0502020204030204" pitchFamily="34" charset="0"/>
                <a:cs typeface="Times New Roman" panose="02020603050405020304" pitchFamily="18" charset="0"/>
              </a:rPr>
              <a:t>Okay. So, you'd prefer to have something that was on then rather than doing it by yourself? </a:t>
            </a:r>
            <a:endParaRPr lang="en-GB" sz="1000" u="sng" dirty="0">
              <a:ea typeface="Calibri" panose="020F0502020204030204" pitchFamily="34" charset="0"/>
              <a:cs typeface="Times New Roman" panose="02020603050405020304" pitchFamily="18" charset="0"/>
            </a:endParaRPr>
          </a:p>
          <a:p>
            <a:pPr>
              <a:lnSpc>
                <a:spcPct val="107000"/>
              </a:lnSpc>
              <a:spcAft>
                <a:spcPts val="800"/>
              </a:spcAft>
            </a:pPr>
            <a:r>
              <a:rPr lang="en-GB" sz="1000" i="1" dirty="0">
                <a:ea typeface="Calibri" panose="020F0502020204030204" pitchFamily="34" charset="0"/>
                <a:cs typeface="Times New Roman" panose="02020603050405020304" pitchFamily="18" charset="0"/>
              </a:rPr>
              <a:t>Yes […] it feels </a:t>
            </a:r>
            <a:r>
              <a:rPr lang="en-GB" sz="1000" i="1" dirty="0" smtClean="0">
                <a:ea typeface="Calibri" panose="020F0502020204030204" pitchFamily="34" charset="0"/>
                <a:cs typeface="Times New Roman" panose="02020603050405020304" pitchFamily="18" charset="0"/>
              </a:rPr>
              <a:t>safer</a:t>
            </a:r>
            <a:endParaRPr lang="en-GB" sz="1000" dirty="0">
              <a:ea typeface="Calibri" panose="020F0502020204030204" pitchFamily="34" charset="0"/>
              <a:cs typeface="Times New Roman" panose="02020603050405020304" pitchFamily="18" charset="0"/>
            </a:endParaRPr>
          </a:p>
          <a:p>
            <a:r>
              <a:rPr lang="en-GB" sz="1000" dirty="0" smtClean="0">
                <a:ea typeface="Calibri" panose="020F0502020204030204" pitchFamily="34" charset="0"/>
                <a:cs typeface="Times New Roman" panose="02020603050405020304" pitchFamily="18" charset="0"/>
              </a:rPr>
              <a:t>(Resident</a:t>
            </a:r>
            <a:r>
              <a:rPr lang="en-GB" sz="1000" dirty="0">
                <a:ea typeface="Calibri" panose="020F0502020204030204" pitchFamily="34" charset="0"/>
                <a:cs typeface="Times New Roman" panose="02020603050405020304" pitchFamily="18" charset="0"/>
              </a:rPr>
              <a:t>, </a:t>
            </a:r>
            <a:r>
              <a:rPr lang="en-GB" sz="1000" dirty="0" err="1" smtClean="0">
                <a:ea typeface="Calibri" panose="020F0502020204030204" pitchFamily="34" charset="0"/>
                <a:cs typeface="Times New Roman" panose="02020603050405020304" pitchFamily="18" charset="0"/>
              </a:rPr>
              <a:t>Edlington</a:t>
            </a:r>
            <a:r>
              <a:rPr lang="en-GB" sz="1000" dirty="0" smtClean="0">
                <a:ea typeface="Calibri" panose="020F0502020204030204" pitchFamily="34" charset="0"/>
                <a:cs typeface="Times New Roman" panose="02020603050405020304" pitchFamily="18" charset="0"/>
              </a:rPr>
              <a:t>)</a:t>
            </a:r>
            <a:endParaRPr lang="en-GB" sz="1000" dirty="0"/>
          </a:p>
        </p:txBody>
      </p:sp>
      <p:sp>
        <p:nvSpPr>
          <p:cNvPr id="4" name="Rectangle 3"/>
          <p:cNvSpPr/>
          <p:nvPr/>
        </p:nvSpPr>
        <p:spPr>
          <a:xfrm>
            <a:off x="4854388" y="2735783"/>
            <a:ext cx="3210486" cy="1500219"/>
          </a:xfrm>
          <a:prstGeom prst="rect">
            <a:avLst/>
          </a:prstGeom>
        </p:spPr>
        <p:txBody>
          <a:bodyPr wrap="square">
            <a:spAutoFit/>
          </a:bodyPr>
          <a:lstStyle/>
          <a:p>
            <a:pPr>
              <a:lnSpc>
                <a:spcPct val="107000"/>
              </a:lnSpc>
              <a:spcAft>
                <a:spcPts val="800"/>
              </a:spcAft>
            </a:pPr>
            <a:r>
              <a:rPr lang="en-GB" sz="1000" i="1" dirty="0" smtClean="0">
                <a:ea typeface="Calibri" panose="020F0502020204030204" pitchFamily="34" charset="0"/>
                <a:cs typeface="Times New Roman" panose="02020603050405020304" pitchFamily="18" charset="0"/>
              </a:rPr>
              <a:t>Most buses </a:t>
            </a:r>
            <a:r>
              <a:rPr lang="en-GB" sz="1000" i="1" dirty="0">
                <a:ea typeface="Calibri" panose="020F0502020204030204" pitchFamily="34" charset="0"/>
                <a:cs typeface="Times New Roman" panose="02020603050405020304" pitchFamily="18" charset="0"/>
              </a:rPr>
              <a:t>into town are between £2 and £4 each, so that becomes a big amount of money, so most people don't. And I think a lot of people got a bit insular, like, 'I'm staying in my spot, this is my space, and you're not allowed to be in my space, and I don't want to do anything except get up, do my thing and I don't want to be involved</a:t>
            </a:r>
            <a:r>
              <a:rPr lang="en-GB" sz="1000" i="1" dirty="0" smtClean="0">
                <a:ea typeface="Calibri" panose="020F0502020204030204" pitchFamily="34" charset="0"/>
                <a:cs typeface="Times New Roman" panose="02020603050405020304" pitchFamily="18" charset="0"/>
              </a:rPr>
              <a:t>.'</a:t>
            </a:r>
            <a:endParaRPr lang="en-GB" sz="1000" dirty="0">
              <a:ea typeface="Calibri" panose="020F0502020204030204" pitchFamily="34" charset="0"/>
              <a:cs typeface="Times New Roman" panose="02020603050405020304" pitchFamily="18" charset="0"/>
            </a:endParaRPr>
          </a:p>
          <a:p>
            <a:pPr>
              <a:lnSpc>
                <a:spcPct val="107000"/>
              </a:lnSpc>
              <a:spcAft>
                <a:spcPts val="800"/>
              </a:spcAft>
            </a:pPr>
            <a:r>
              <a:rPr lang="en-GB" sz="1000" dirty="0" smtClean="0">
                <a:ea typeface="Calibri" panose="020F0502020204030204" pitchFamily="34" charset="0"/>
                <a:cs typeface="Times New Roman" panose="02020603050405020304" pitchFamily="18" charset="0"/>
              </a:rPr>
              <a:t>(Resident</a:t>
            </a:r>
            <a:r>
              <a:rPr lang="en-GB" sz="1000" dirty="0">
                <a:ea typeface="Calibri" panose="020F0502020204030204" pitchFamily="34" charset="0"/>
                <a:cs typeface="Times New Roman" panose="02020603050405020304" pitchFamily="18" charset="0"/>
              </a:rPr>
              <a:t>, </a:t>
            </a:r>
            <a:r>
              <a:rPr lang="en-GB" sz="1000" dirty="0" smtClean="0">
                <a:ea typeface="Calibri" panose="020F0502020204030204" pitchFamily="34" charset="0"/>
                <a:cs typeface="Times New Roman" panose="02020603050405020304" pitchFamily="18" charset="0"/>
              </a:rPr>
              <a:t>Bentley)</a:t>
            </a:r>
            <a:endParaRPr lang="en-GB" sz="1000" dirty="0">
              <a:effectLst/>
              <a:ea typeface="Calibri" panose="020F0502020204030204" pitchFamily="34" charset="0"/>
              <a:cs typeface="Times New Roman" panose="02020603050405020304" pitchFamily="18" charset="0"/>
            </a:endParaRPr>
          </a:p>
        </p:txBody>
      </p:sp>
      <p:sp>
        <p:nvSpPr>
          <p:cNvPr id="6" name="Rectangle 5"/>
          <p:cNvSpPr/>
          <p:nvPr/>
        </p:nvSpPr>
        <p:spPr>
          <a:xfrm>
            <a:off x="4854388" y="1253312"/>
            <a:ext cx="3660962" cy="1018227"/>
          </a:xfrm>
          <a:prstGeom prst="rect">
            <a:avLst/>
          </a:prstGeom>
        </p:spPr>
        <p:txBody>
          <a:bodyPr wrap="square">
            <a:spAutoFit/>
          </a:bodyPr>
          <a:lstStyle/>
          <a:p>
            <a:pPr>
              <a:lnSpc>
                <a:spcPct val="107000"/>
              </a:lnSpc>
              <a:spcAft>
                <a:spcPts val="800"/>
              </a:spcAft>
            </a:pPr>
            <a:r>
              <a:rPr lang="en-GB" sz="1000" i="1" dirty="0" smtClean="0">
                <a:ea typeface="Calibri" panose="020F0502020204030204" pitchFamily="34" charset="0"/>
                <a:cs typeface="Times New Roman" panose="02020603050405020304" pitchFamily="18" charset="0"/>
              </a:rPr>
              <a:t>Money </a:t>
            </a:r>
            <a:r>
              <a:rPr lang="en-GB" sz="1000" i="1" dirty="0">
                <a:ea typeface="Calibri" panose="020F0502020204030204" pitchFamily="34" charset="0"/>
                <a:cs typeface="Times New Roman" panose="02020603050405020304" pitchFamily="18" charset="0"/>
              </a:rPr>
              <a:t>is probably one of the main aspects in our village because people don't seem to have money to have, like, gym memberships and take the kids swimming and do stuff out the village. </a:t>
            </a:r>
            <a:endParaRPr lang="en-GB" sz="1000" i="1" dirty="0" smtClean="0">
              <a:ea typeface="Calibri" panose="020F0502020204030204" pitchFamily="34" charset="0"/>
              <a:cs typeface="Times New Roman" panose="02020603050405020304" pitchFamily="18" charset="0"/>
            </a:endParaRPr>
          </a:p>
          <a:p>
            <a:pPr>
              <a:lnSpc>
                <a:spcPct val="107000"/>
              </a:lnSpc>
              <a:spcAft>
                <a:spcPts val="800"/>
              </a:spcAft>
            </a:pPr>
            <a:r>
              <a:rPr lang="en-GB" sz="1000" dirty="0" smtClean="0">
                <a:ea typeface="Calibri" panose="020F0502020204030204" pitchFamily="34" charset="0"/>
                <a:cs typeface="Times New Roman" panose="02020603050405020304" pitchFamily="18" charset="0"/>
              </a:rPr>
              <a:t>(Community </a:t>
            </a:r>
            <a:r>
              <a:rPr lang="en-GB" sz="1000" dirty="0">
                <a:ea typeface="Calibri" panose="020F0502020204030204" pitchFamily="34" charset="0"/>
                <a:cs typeface="Times New Roman" panose="02020603050405020304" pitchFamily="18" charset="0"/>
              </a:rPr>
              <a:t>Explorer, </a:t>
            </a:r>
            <a:r>
              <a:rPr lang="en-GB" sz="1000" dirty="0" err="1" smtClean="0">
                <a:ea typeface="Calibri" panose="020F0502020204030204" pitchFamily="34" charset="0"/>
                <a:cs typeface="Times New Roman" panose="02020603050405020304" pitchFamily="18" charset="0"/>
              </a:rPr>
              <a:t>Stainforth</a:t>
            </a:r>
            <a:r>
              <a:rPr lang="en-GB" sz="1000" dirty="0" smtClean="0">
                <a:ea typeface="Calibri" panose="020F0502020204030204" pitchFamily="34" charset="0"/>
                <a:cs typeface="Times New Roman" panose="02020603050405020304" pitchFamily="18" charset="0"/>
              </a:rPr>
              <a:t>)</a:t>
            </a:r>
            <a:endParaRPr lang="en-GB" sz="1000" dirty="0">
              <a:ea typeface="Calibri" panose="020F0502020204030204" pitchFamily="34" charset="0"/>
              <a:cs typeface="Times New Roman" panose="02020603050405020304" pitchFamily="18" charset="0"/>
            </a:endParaRPr>
          </a:p>
        </p:txBody>
      </p:sp>
      <p:sp>
        <p:nvSpPr>
          <p:cNvPr id="9" name="Rectangle 8"/>
          <p:cNvSpPr/>
          <p:nvPr/>
        </p:nvSpPr>
        <p:spPr>
          <a:xfrm>
            <a:off x="628650" y="3059704"/>
            <a:ext cx="2729753" cy="1182888"/>
          </a:xfrm>
          <a:prstGeom prst="rect">
            <a:avLst/>
          </a:prstGeom>
        </p:spPr>
        <p:txBody>
          <a:bodyPr wrap="square">
            <a:spAutoFit/>
          </a:bodyPr>
          <a:lstStyle/>
          <a:p>
            <a:pPr>
              <a:lnSpc>
                <a:spcPct val="107000"/>
              </a:lnSpc>
              <a:spcAft>
                <a:spcPts val="800"/>
              </a:spcAft>
            </a:pPr>
            <a:r>
              <a:rPr lang="en-GB" sz="1000" i="1" dirty="0" smtClean="0">
                <a:ea typeface="Calibri" panose="020F0502020204030204" pitchFamily="34" charset="0"/>
                <a:cs typeface="Times New Roman" panose="02020603050405020304" pitchFamily="18" charset="0"/>
              </a:rPr>
              <a:t>I </a:t>
            </a:r>
            <a:r>
              <a:rPr lang="en-GB" sz="1000" i="1" dirty="0">
                <a:ea typeface="Calibri" panose="020F0502020204030204" pitchFamily="34" charset="0"/>
                <a:cs typeface="Times New Roman" panose="02020603050405020304" pitchFamily="18" charset="0"/>
              </a:rPr>
              <a:t>know some activities do happen in the local schools but some people don't want to walk from one end of the village to the other, especially if it's raining or windy or anything like that</a:t>
            </a:r>
            <a:r>
              <a:rPr lang="en-GB" sz="1000" i="1" dirty="0" smtClean="0">
                <a:ea typeface="Calibri" panose="020F0502020204030204" pitchFamily="34" charset="0"/>
                <a:cs typeface="Times New Roman" panose="02020603050405020304" pitchFamily="18" charset="0"/>
              </a:rPr>
              <a:t>.</a:t>
            </a:r>
            <a:endParaRPr lang="en-GB" sz="1000" dirty="0">
              <a:ea typeface="Calibri" panose="020F0502020204030204" pitchFamily="34" charset="0"/>
              <a:cs typeface="Times New Roman" panose="02020603050405020304" pitchFamily="18" charset="0"/>
            </a:endParaRPr>
          </a:p>
          <a:p>
            <a:pPr>
              <a:lnSpc>
                <a:spcPct val="107000"/>
              </a:lnSpc>
              <a:spcAft>
                <a:spcPts val="800"/>
              </a:spcAft>
            </a:pPr>
            <a:r>
              <a:rPr lang="en-GB" sz="1000" dirty="0" smtClean="0">
                <a:ea typeface="Calibri" panose="020F0502020204030204" pitchFamily="34" charset="0"/>
                <a:cs typeface="Times New Roman" panose="02020603050405020304" pitchFamily="18" charset="0"/>
              </a:rPr>
              <a:t>(Resident</a:t>
            </a:r>
            <a:r>
              <a:rPr lang="en-GB" sz="1000" dirty="0">
                <a:ea typeface="Calibri" panose="020F0502020204030204" pitchFamily="34" charset="0"/>
                <a:cs typeface="Times New Roman" panose="02020603050405020304" pitchFamily="18" charset="0"/>
              </a:rPr>
              <a:t>, </a:t>
            </a:r>
            <a:r>
              <a:rPr lang="en-GB" sz="1000" dirty="0" err="1" smtClean="0">
                <a:ea typeface="Calibri" panose="020F0502020204030204" pitchFamily="34" charset="0"/>
                <a:cs typeface="Times New Roman" panose="02020603050405020304" pitchFamily="18" charset="0"/>
              </a:rPr>
              <a:t>Edlington</a:t>
            </a:r>
            <a:r>
              <a:rPr lang="en-GB" sz="1000" dirty="0">
                <a:ea typeface="Calibri" panose="020F0502020204030204" pitchFamily="34" charset="0"/>
                <a:cs typeface="Times New Roman" panose="02020603050405020304" pitchFamily="18" charset="0"/>
              </a:rPr>
              <a:t>)</a:t>
            </a:r>
            <a:endParaRPr lang="en-GB" sz="1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277072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Qualitative views on overarching barriers</a:t>
            </a:r>
            <a:endParaRPr lang="en-GB" sz="2000" dirty="0"/>
          </a:p>
        </p:txBody>
      </p:sp>
      <p:cxnSp>
        <p:nvCxnSpPr>
          <p:cNvPr id="8" name="Straight Connector 7"/>
          <p:cNvCxnSpPr/>
          <p:nvPr/>
        </p:nvCxnSpPr>
        <p:spPr>
          <a:xfrm flipV="1">
            <a:off x="628650" y="941225"/>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sp>
        <p:nvSpPr>
          <p:cNvPr id="5" name="Rectangle 4"/>
          <p:cNvSpPr/>
          <p:nvPr/>
        </p:nvSpPr>
        <p:spPr>
          <a:xfrm>
            <a:off x="628650" y="1310406"/>
            <a:ext cx="3282763" cy="1182888"/>
          </a:xfrm>
          <a:prstGeom prst="rect">
            <a:avLst/>
          </a:prstGeom>
        </p:spPr>
        <p:txBody>
          <a:bodyPr wrap="square">
            <a:spAutoFit/>
          </a:bodyPr>
          <a:lstStyle/>
          <a:p>
            <a:pPr>
              <a:lnSpc>
                <a:spcPct val="107000"/>
              </a:lnSpc>
              <a:spcAft>
                <a:spcPts val="800"/>
              </a:spcAft>
            </a:pPr>
            <a:r>
              <a:rPr lang="en-GB" sz="1000" i="1" dirty="0" smtClean="0">
                <a:ea typeface="Calibri" panose="020F0502020204030204" pitchFamily="34" charset="0"/>
                <a:cs typeface="Times New Roman" panose="02020603050405020304" pitchFamily="18" charset="0"/>
              </a:rPr>
              <a:t>You </a:t>
            </a:r>
            <a:r>
              <a:rPr lang="en-GB" sz="1000" i="1" dirty="0">
                <a:ea typeface="Calibri" panose="020F0502020204030204" pitchFamily="34" charset="0"/>
                <a:cs typeface="Times New Roman" panose="02020603050405020304" pitchFamily="18" charset="0"/>
              </a:rPr>
              <a:t>need money to do anything, and even if it's just to hire the hall, say it was twenty quid a week, and then provide free drink, or even, sort of, taxi to someone who was less able to get there, you know, it needs to be built in, and you need to have that kind of support</a:t>
            </a:r>
            <a:r>
              <a:rPr lang="en-GB" sz="1000" i="1" dirty="0" smtClean="0">
                <a:ea typeface="Calibri" panose="020F0502020204030204" pitchFamily="34" charset="0"/>
                <a:cs typeface="Times New Roman" panose="02020603050405020304" pitchFamily="18" charset="0"/>
              </a:rPr>
              <a:t>.</a:t>
            </a:r>
            <a:endParaRPr lang="en-GB" sz="1000" dirty="0">
              <a:ea typeface="Calibri" panose="020F0502020204030204" pitchFamily="34" charset="0"/>
              <a:cs typeface="Times New Roman" panose="02020603050405020304" pitchFamily="18" charset="0"/>
            </a:endParaRPr>
          </a:p>
          <a:p>
            <a:pPr>
              <a:lnSpc>
                <a:spcPct val="107000"/>
              </a:lnSpc>
              <a:spcAft>
                <a:spcPts val="800"/>
              </a:spcAft>
            </a:pPr>
            <a:r>
              <a:rPr lang="en-GB" sz="1000" dirty="0" smtClean="0">
                <a:ea typeface="Calibri" panose="020F0502020204030204" pitchFamily="34" charset="0"/>
                <a:cs typeface="Times New Roman" panose="02020603050405020304" pitchFamily="18" charset="0"/>
              </a:rPr>
              <a:t>(Resident</a:t>
            </a:r>
            <a:r>
              <a:rPr lang="en-GB" sz="1000" dirty="0">
                <a:ea typeface="Calibri" panose="020F0502020204030204" pitchFamily="34" charset="0"/>
                <a:cs typeface="Times New Roman" panose="02020603050405020304" pitchFamily="18" charset="0"/>
              </a:rPr>
              <a:t>, </a:t>
            </a:r>
            <a:r>
              <a:rPr lang="en-GB" sz="1000" dirty="0" smtClean="0">
                <a:ea typeface="Calibri" panose="020F0502020204030204" pitchFamily="34" charset="0"/>
                <a:cs typeface="Times New Roman" panose="02020603050405020304" pitchFamily="18" charset="0"/>
              </a:rPr>
              <a:t>Bentley)</a:t>
            </a:r>
            <a:endParaRPr lang="en-GB" sz="1000" dirty="0">
              <a:ea typeface="Calibri" panose="020F0502020204030204" pitchFamily="34" charset="0"/>
              <a:cs typeface="Times New Roman" panose="02020603050405020304" pitchFamily="18" charset="0"/>
            </a:endParaRPr>
          </a:p>
        </p:txBody>
      </p:sp>
      <p:sp>
        <p:nvSpPr>
          <p:cNvPr id="9" name="Rectangle 8"/>
          <p:cNvSpPr/>
          <p:nvPr/>
        </p:nvSpPr>
        <p:spPr>
          <a:xfrm>
            <a:off x="628650" y="3147389"/>
            <a:ext cx="3321424" cy="688907"/>
          </a:xfrm>
          <a:prstGeom prst="rect">
            <a:avLst/>
          </a:prstGeom>
        </p:spPr>
        <p:txBody>
          <a:bodyPr wrap="square">
            <a:spAutoFit/>
          </a:bodyPr>
          <a:lstStyle/>
          <a:p>
            <a:pPr>
              <a:lnSpc>
                <a:spcPct val="107000"/>
              </a:lnSpc>
              <a:spcAft>
                <a:spcPts val="800"/>
              </a:spcAft>
            </a:pPr>
            <a:r>
              <a:rPr lang="en-GB" sz="1000" i="1" dirty="0" smtClean="0">
                <a:ea typeface="Calibri" panose="020F0502020204030204" pitchFamily="34" charset="0"/>
                <a:cs typeface="Times New Roman" panose="02020603050405020304" pitchFamily="18" charset="0"/>
              </a:rPr>
              <a:t>Everybody </a:t>
            </a:r>
            <a:r>
              <a:rPr lang="en-GB" sz="1000" i="1" dirty="0">
                <a:ea typeface="Calibri" panose="020F0502020204030204" pitchFamily="34" charset="0"/>
                <a:cs typeface="Times New Roman" panose="02020603050405020304" pitchFamily="18" charset="0"/>
              </a:rPr>
              <a:t>struggles with money around here and stuff. So, everybody wants something that's cheap</a:t>
            </a:r>
            <a:r>
              <a:rPr lang="en-GB" sz="1000" i="1" dirty="0" smtClean="0">
                <a:ea typeface="Calibri" panose="020F0502020204030204" pitchFamily="34" charset="0"/>
                <a:cs typeface="Times New Roman" panose="02020603050405020304" pitchFamily="18" charset="0"/>
              </a:rPr>
              <a:t>.</a:t>
            </a:r>
            <a:endParaRPr lang="en-GB" sz="1000" dirty="0">
              <a:ea typeface="Calibri" panose="020F0502020204030204" pitchFamily="34" charset="0"/>
              <a:cs typeface="Times New Roman" panose="02020603050405020304" pitchFamily="18" charset="0"/>
            </a:endParaRPr>
          </a:p>
          <a:p>
            <a:pPr>
              <a:lnSpc>
                <a:spcPct val="107000"/>
              </a:lnSpc>
              <a:spcAft>
                <a:spcPts val="800"/>
              </a:spcAft>
            </a:pPr>
            <a:r>
              <a:rPr lang="en-GB" sz="1000" dirty="0" smtClean="0">
                <a:ea typeface="Calibri" panose="020F0502020204030204" pitchFamily="34" charset="0"/>
                <a:cs typeface="Times New Roman" panose="02020603050405020304" pitchFamily="18" charset="0"/>
              </a:rPr>
              <a:t>(Community </a:t>
            </a:r>
            <a:r>
              <a:rPr lang="en-GB" sz="1000" dirty="0">
                <a:ea typeface="Calibri" panose="020F0502020204030204" pitchFamily="34" charset="0"/>
                <a:cs typeface="Times New Roman" panose="02020603050405020304" pitchFamily="18" charset="0"/>
              </a:rPr>
              <a:t>Explorer, </a:t>
            </a:r>
            <a:r>
              <a:rPr lang="en-GB" sz="1000" dirty="0" err="1" smtClean="0">
                <a:ea typeface="Calibri" panose="020F0502020204030204" pitchFamily="34" charset="0"/>
                <a:cs typeface="Times New Roman" panose="02020603050405020304" pitchFamily="18" charset="0"/>
              </a:rPr>
              <a:t>Stainforth</a:t>
            </a:r>
            <a:r>
              <a:rPr lang="en-GB" sz="1000" dirty="0" smtClean="0">
                <a:ea typeface="Calibri" panose="020F0502020204030204" pitchFamily="34" charset="0"/>
                <a:cs typeface="Times New Roman" panose="02020603050405020304" pitchFamily="18" charset="0"/>
              </a:rPr>
              <a:t>)</a:t>
            </a:r>
            <a:endParaRPr lang="en-GB" sz="1000" dirty="0">
              <a:ea typeface="Calibri" panose="020F0502020204030204" pitchFamily="34" charset="0"/>
              <a:cs typeface="Times New Roman" panose="02020603050405020304" pitchFamily="18" charset="0"/>
            </a:endParaRPr>
          </a:p>
        </p:txBody>
      </p:sp>
      <p:sp>
        <p:nvSpPr>
          <p:cNvPr id="10" name="Rectangle 9"/>
          <p:cNvSpPr/>
          <p:nvPr/>
        </p:nvSpPr>
        <p:spPr>
          <a:xfrm>
            <a:off x="5133414" y="3231178"/>
            <a:ext cx="3025589" cy="688907"/>
          </a:xfrm>
          <a:prstGeom prst="rect">
            <a:avLst/>
          </a:prstGeom>
        </p:spPr>
        <p:txBody>
          <a:bodyPr wrap="square">
            <a:spAutoFit/>
          </a:bodyPr>
          <a:lstStyle/>
          <a:p>
            <a:pPr>
              <a:lnSpc>
                <a:spcPct val="107000"/>
              </a:lnSpc>
              <a:spcAft>
                <a:spcPts val="800"/>
              </a:spcAft>
            </a:pPr>
            <a:r>
              <a:rPr lang="en-GB" sz="1000" i="1" dirty="0" smtClean="0">
                <a:ea typeface="Calibri" panose="020F0502020204030204" pitchFamily="34" charset="0"/>
                <a:cs typeface="Times New Roman" panose="02020603050405020304" pitchFamily="18" charset="0"/>
              </a:rPr>
              <a:t>If </a:t>
            </a:r>
            <a:r>
              <a:rPr lang="en-GB" sz="1000" i="1" dirty="0">
                <a:ea typeface="Calibri" panose="020F0502020204030204" pitchFamily="34" charset="0"/>
                <a:cs typeface="Times New Roman" panose="02020603050405020304" pitchFamily="18" charset="0"/>
              </a:rPr>
              <a:t>there's, like, gyms and stuff here, or groups and stuff, people can't necessarily afford to go to them</a:t>
            </a:r>
            <a:r>
              <a:rPr lang="en-GB" sz="1000" i="1" dirty="0" smtClean="0">
                <a:ea typeface="Calibri" panose="020F0502020204030204" pitchFamily="34" charset="0"/>
                <a:cs typeface="Times New Roman" panose="02020603050405020304" pitchFamily="18" charset="0"/>
              </a:rPr>
              <a:t>.</a:t>
            </a:r>
            <a:endParaRPr lang="en-GB" sz="1000" dirty="0">
              <a:ea typeface="Calibri" panose="020F0502020204030204" pitchFamily="34" charset="0"/>
              <a:cs typeface="Times New Roman" panose="02020603050405020304" pitchFamily="18" charset="0"/>
            </a:endParaRPr>
          </a:p>
          <a:p>
            <a:pPr>
              <a:lnSpc>
                <a:spcPct val="107000"/>
              </a:lnSpc>
              <a:spcAft>
                <a:spcPts val="800"/>
              </a:spcAft>
            </a:pPr>
            <a:r>
              <a:rPr lang="en-GB" sz="1000" dirty="0" smtClean="0">
                <a:ea typeface="Calibri" panose="020F0502020204030204" pitchFamily="34" charset="0"/>
                <a:cs typeface="Times New Roman" panose="02020603050405020304" pitchFamily="18" charset="0"/>
              </a:rPr>
              <a:t>(Resident</a:t>
            </a:r>
            <a:r>
              <a:rPr lang="en-GB" sz="1000" dirty="0">
                <a:ea typeface="Calibri" panose="020F0502020204030204" pitchFamily="34" charset="0"/>
                <a:cs typeface="Times New Roman" panose="02020603050405020304" pitchFamily="18" charset="0"/>
              </a:rPr>
              <a:t>, </a:t>
            </a:r>
            <a:r>
              <a:rPr lang="en-GB" sz="1000" dirty="0" err="1" smtClean="0">
                <a:ea typeface="Calibri" panose="020F0502020204030204" pitchFamily="34" charset="0"/>
                <a:cs typeface="Times New Roman" panose="02020603050405020304" pitchFamily="18" charset="0"/>
              </a:rPr>
              <a:t>Stainforth</a:t>
            </a:r>
            <a:r>
              <a:rPr lang="en-GB" sz="1000" dirty="0" smtClean="0">
                <a:ea typeface="Calibri" panose="020F0502020204030204" pitchFamily="34" charset="0"/>
                <a:cs typeface="Times New Roman" panose="02020603050405020304" pitchFamily="18" charset="0"/>
              </a:rPr>
              <a:t>)</a:t>
            </a:r>
            <a:endParaRPr lang="en-GB" sz="1000" dirty="0">
              <a:ea typeface="Calibri" panose="020F0502020204030204" pitchFamily="34" charset="0"/>
              <a:cs typeface="Times New Roman" panose="02020603050405020304" pitchFamily="18" charset="0"/>
            </a:endParaRPr>
          </a:p>
        </p:txBody>
      </p:sp>
      <p:sp>
        <p:nvSpPr>
          <p:cNvPr id="11" name="Rectangle 10"/>
          <p:cNvSpPr/>
          <p:nvPr/>
        </p:nvSpPr>
        <p:spPr>
          <a:xfrm>
            <a:off x="5133414" y="1310406"/>
            <a:ext cx="3381936" cy="1512209"/>
          </a:xfrm>
          <a:prstGeom prst="rect">
            <a:avLst/>
          </a:prstGeom>
        </p:spPr>
        <p:txBody>
          <a:bodyPr wrap="square">
            <a:spAutoFit/>
          </a:bodyPr>
          <a:lstStyle/>
          <a:p>
            <a:pPr>
              <a:lnSpc>
                <a:spcPct val="107000"/>
              </a:lnSpc>
              <a:spcAft>
                <a:spcPts val="800"/>
              </a:spcAft>
            </a:pPr>
            <a:r>
              <a:rPr lang="en-GB" sz="1000" i="1" dirty="0" smtClean="0">
                <a:ea typeface="Calibri" panose="020F0502020204030204" pitchFamily="34" charset="0"/>
                <a:cs typeface="Times New Roman" panose="02020603050405020304" pitchFamily="18" charset="0"/>
              </a:rPr>
              <a:t>Two </a:t>
            </a:r>
            <a:r>
              <a:rPr lang="en-GB" sz="1000" i="1" dirty="0">
                <a:ea typeface="Calibri" panose="020F0502020204030204" pitchFamily="34" charset="0"/>
                <a:cs typeface="Times New Roman" panose="02020603050405020304" pitchFamily="18" charset="0"/>
              </a:rPr>
              <a:t>of my kids play [football] for the village and at the minute funding and stuff like that, it stops them. The field that we're on costs, like, £1,400 a year to rent. That's just for the football pitches. So, if we could get some funding, so I'm hoping that going on these different schemes and that, it can release some funding into our village to make our provisions a bit better and stuff</a:t>
            </a:r>
            <a:r>
              <a:rPr lang="en-GB" sz="1000" i="1" dirty="0" smtClean="0">
                <a:ea typeface="Calibri" panose="020F0502020204030204" pitchFamily="34" charset="0"/>
                <a:cs typeface="Times New Roman" panose="02020603050405020304" pitchFamily="18" charset="0"/>
              </a:rPr>
              <a:t>.</a:t>
            </a:r>
            <a:endParaRPr lang="en-GB" sz="1000" dirty="0">
              <a:ea typeface="Calibri" panose="020F0502020204030204" pitchFamily="34" charset="0"/>
              <a:cs typeface="Times New Roman" panose="02020603050405020304" pitchFamily="18" charset="0"/>
            </a:endParaRPr>
          </a:p>
          <a:p>
            <a:pPr>
              <a:lnSpc>
                <a:spcPct val="107000"/>
              </a:lnSpc>
              <a:spcAft>
                <a:spcPts val="800"/>
              </a:spcAft>
            </a:pPr>
            <a:r>
              <a:rPr lang="en-GB" sz="1000" dirty="0" smtClean="0">
                <a:ea typeface="Calibri" panose="020F0502020204030204" pitchFamily="34" charset="0"/>
                <a:cs typeface="Times New Roman" panose="02020603050405020304" pitchFamily="18" charset="0"/>
              </a:rPr>
              <a:t>(Community </a:t>
            </a:r>
            <a:r>
              <a:rPr lang="en-GB" sz="1000" dirty="0">
                <a:ea typeface="Calibri" panose="020F0502020204030204" pitchFamily="34" charset="0"/>
                <a:cs typeface="Times New Roman" panose="02020603050405020304" pitchFamily="18" charset="0"/>
              </a:rPr>
              <a:t>Explorer, </a:t>
            </a:r>
            <a:r>
              <a:rPr lang="en-GB" sz="1000" dirty="0" err="1" smtClean="0">
                <a:ea typeface="Calibri" panose="020F0502020204030204" pitchFamily="34" charset="0"/>
                <a:cs typeface="Times New Roman" panose="02020603050405020304" pitchFamily="18" charset="0"/>
              </a:rPr>
              <a:t>Stainforth</a:t>
            </a:r>
            <a:r>
              <a:rPr lang="en-GB" sz="1000" dirty="0" smtClean="0">
                <a:ea typeface="Calibri" panose="020F0502020204030204" pitchFamily="34" charset="0"/>
                <a:cs typeface="Times New Roman" panose="02020603050405020304" pitchFamily="18" charset="0"/>
              </a:rPr>
              <a:t>)</a:t>
            </a:r>
            <a:endParaRPr lang="en-GB" sz="1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05244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Qualitative views on parks</a:t>
            </a:r>
            <a:endParaRPr lang="en-GB" sz="2000" dirty="0"/>
          </a:p>
        </p:txBody>
      </p:sp>
      <p:cxnSp>
        <p:nvCxnSpPr>
          <p:cNvPr id="8" name="Straight Connector 7"/>
          <p:cNvCxnSpPr/>
          <p:nvPr/>
        </p:nvCxnSpPr>
        <p:spPr>
          <a:xfrm flipV="1">
            <a:off x="628650" y="941225"/>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sp>
        <p:nvSpPr>
          <p:cNvPr id="3" name="Rectangle 2"/>
          <p:cNvSpPr/>
          <p:nvPr/>
        </p:nvSpPr>
        <p:spPr>
          <a:xfrm>
            <a:off x="554692" y="1213812"/>
            <a:ext cx="3600450" cy="873829"/>
          </a:xfrm>
          <a:prstGeom prst="rect">
            <a:avLst/>
          </a:prstGeom>
        </p:spPr>
        <p:txBody>
          <a:bodyPr wrap="square">
            <a:spAutoFit/>
          </a:bodyPr>
          <a:lstStyle/>
          <a:p>
            <a:pPr>
              <a:lnSpc>
                <a:spcPct val="107000"/>
              </a:lnSpc>
              <a:spcAft>
                <a:spcPts val="800"/>
              </a:spcAft>
            </a:pPr>
            <a:r>
              <a:rPr lang="en-GB" sz="1000" i="1" dirty="0" smtClean="0">
                <a:ea typeface="Calibri" panose="020F0502020204030204" pitchFamily="34" charset="0"/>
                <a:cs typeface="Times New Roman" panose="02020603050405020304" pitchFamily="18" charset="0"/>
              </a:rPr>
              <a:t>Somebody </a:t>
            </a:r>
            <a:r>
              <a:rPr lang="en-GB" sz="1000" i="1" dirty="0">
                <a:ea typeface="Calibri" panose="020F0502020204030204" pitchFamily="34" charset="0"/>
                <a:cs typeface="Times New Roman" panose="02020603050405020304" pitchFamily="18" charset="0"/>
              </a:rPr>
              <a:t>that wants to… go and use that green space </a:t>
            </a:r>
            <a:r>
              <a:rPr lang="en-GB" sz="1000" i="1" dirty="0" smtClean="0">
                <a:ea typeface="Calibri" panose="020F0502020204030204" pitchFamily="34" charset="0"/>
                <a:cs typeface="Times New Roman" panose="02020603050405020304" pitchFamily="18" charset="0"/>
              </a:rPr>
              <a:t>and </a:t>
            </a:r>
            <a:r>
              <a:rPr lang="en-GB" sz="1000" i="1" dirty="0">
                <a:ea typeface="Calibri" panose="020F0502020204030204" pitchFamily="34" charset="0"/>
                <a:cs typeface="Times New Roman" panose="02020603050405020304" pitchFamily="18" charset="0"/>
              </a:rPr>
              <a:t>wants to go for a walk but they daren't go…that's really common. But they don't want to go because they feel unsafe</a:t>
            </a:r>
            <a:r>
              <a:rPr lang="en-GB" sz="1000" i="1" dirty="0" smtClean="0">
                <a:ea typeface="Calibri" panose="020F0502020204030204" pitchFamily="34" charset="0"/>
                <a:cs typeface="Times New Roman" panose="02020603050405020304" pitchFamily="18" charset="0"/>
              </a:rPr>
              <a:t>.</a:t>
            </a:r>
          </a:p>
          <a:p>
            <a:pPr>
              <a:lnSpc>
                <a:spcPct val="107000"/>
              </a:lnSpc>
              <a:spcAft>
                <a:spcPts val="800"/>
              </a:spcAft>
            </a:pPr>
            <a:r>
              <a:rPr lang="en-GB" sz="1000" dirty="0" smtClean="0">
                <a:ea typeface="Calibri" panose="020F0502020204030204" pitchFamily="34" charset="0"/>
                <a:cs typeface="Times New Roman" panose="02020603050405020304" pitchFamily="18" charset="0"/>
              </a:rPr>
              <a:t>(Community Officer)</a:t>
            </a:r>
            <a:endParaRPr lang="en-GB" sz="1000" dirty="0">
              <a:ea typeface="Calibri" panose="020F0502020204030204" pitchFamily="34" charset="0"/>
              <a:cs typeface="Times New Roman" panose="02020603050405020304" pitchFamily="18" charset="0"/>
            </a:endParaRPr>
          </a:p>
        </p:txBody>
      </p:sp>
      <p:sp>
        <p:nvSpPr>
          <p:cNvPr id="4" name="Rectangle 3"/>
          <p:cNvSpPr/>
          <p:nvPr/>
        </p:nvSpPr>
        <p:spPr>
          <a:xfrm>
            <a:off x="4840941" y="1213812"/>
            <a:ext cx="3674409" cy="1182888"/>
          </a:xfrm>
          <a:prstGeom prst="rect">
            <a:avLst/>
          </a:prstGeom>
        </p:spPr>
        <p:txBody>
          <a:bodyPr wrap="square">
            <a:spAutoFit/>
          </a:bodyPr>
          <a:lstStyle/>
          <a:p>
            <a:pPr>
              <a:lnSpc>
                <a:spcPct val="107000"/>
              </a:lnSpc>
              <a:spcAft>
                <a:spcPts val="800"/>
              </a:spcAft>
            </a:pPr>
            <a:r>
              <a:rPr lang="en-GB" sz="1000" i="1" dirty="0" smtClean="0">
                <a:ea typeface="Calibri" panose="020F0502020204030204" pitchFamily="34" charset="0"/>
                <a:cs typeface="Times New Roman" panose="02020603050405020304" pitchFamily="18" charset="0"/>
              </a:rPr>
              <a:t>They </a:t>
            </a:r>
            <a:r>
              <a:rPr lang="en-GB" sz="1000" i="1" dirty="0">
                <a:ea typeface="Calibri" panose="020F0502020204030204" pitchFamily="34" charset="0"/>
                <a:cs typeface="Times New Roman" panose="02020603050405020304" pitchFamily="18" charset="0"/>
              </a:rPr>
              <a:t>seem to keep in the village, go to parks </a:t>
            </a:r>
            <a:r>
              <a:rPr lang="en-GB" sz="1000" dirty="0">
                <a:ea typeface="Calibri" panose="020F0502020204030204" pitchFamily="34" charset="0"/>
                <a:cs typeface="Times New Roman" panose="02020603050405020304" pitchFamily="18" charset="0"/>
              </a:rPr>
              <a:t> </a:t>
            </a:r>
            <a:r>
              <a:rPr lang="en-GB" sz="1000" i="1" dirty="0">
                <a:ea typeface="Calibri" panose="020F0502020204030204" pitchFamily="34" charset="0"/>
                <a:cs typeface="Times New Roman" panose="02020603050405020304" pitchFamily="18" charset="0"/>
              </a:rPr>
              <a:t>and stuff which are not very nice if you know what I mean. One of our surveys were to do with, like, green areas and that that's around our village and if they're well maintained and what parks are like and stuff</a:t>
            </a:r>
            <a:r>
              <a:rPr lang="en-GB" sz="1000" i="1" dirty="0" smtClean="0">
                <a:ea typeface="Calibri" panose="020F0502020204030204" pitchFamily="34" charset="0"/>
                <a:cs typeface="Times New Roman" panose="02020603050405020304" pitchFamily="18" charset="0"/>
              </a:rPr>
              <a:t>.</a:t>
            </a:r>
            <a:r>
              <a:rPr lang="en-GB" sz="1000" dirty="0">
                <a:ea typeface="Calibri" panose="020F0502020204030204" pitchFamily="34" charset="0"/>
                <a:cs typeface="Times New Roman" panose="02020603050405020304" pitchFamily="18" charset="0"/>
              </a:rPr>
              <a:t> </a:t>
            </a:r>
          </a:p>
          <a:p>
            <a:pPr>
              <a:lnSpc>
                <a:spcPct val="107000"/>
              </a:lnSpc>
              <a:spcAft>
                <a:spcPts val="800"/>
              </a:spcAft>
            </a:pPr>
            <a:r>
              <a:rPr lang="en-GB" sz="1000" dirty="0" smtClean="0">
                <a:ea typeface="Calibri" panose="020F0502020204030204" pitchFamily="34" charset="0"/>
                <a:cs typeface="Times New Roman" panose="02020603050405020304" pitchFamily="18" charset="0"/>
              </a:rPr>
              <a:t>(Community </a:t>
            </a:r>
            <a:r>
              <a:rPr lang="en-GB" sz="1000" dirty="0">
                <a:ea typeface="Calibri" panose="020F0502020204030204" pitchFamily="34" charset="0"/>
                <a:cs typeface="Times New Roman" panose="02020603050405020304" pitchFamily="18" charset="0"/>
              </a:rPr>
              <a:t>Explorer, </a:t>
            </a:r>
            <a:r>
              <a:rPr lang="en-GB" sz="1000" dirty="0" err="1" smtClean="0">
                <a:ea typeface="Calibri" panose="020F0502020204030204" pitchFamily="34" charset="0"/>
                <a:cs typeface="Times New Roman" panose="02020603050405020304" pitchFamily="18" charset="0"/>
              </a:rPr>
              <a:t>Stainforth</a:t>
            </a:r>
            <a:r>
              <a:rPr lang="en-GB" sz="1000" dirty="0" smtClean="0">
                <a:ea typeface="Calibri" panose="020F0502020204030204" pitchFamily="34" charset="0"/>
                <a:cs typeface="Times New Roman" panose="02020603050405020304" pitchFamily="18" charset="0"/>
              </a:rPr>
              <a:t>)</a:t>
            </a:r>
            <a:endParaRPr lang="en-GB" sz="1000" dirty="0">
              <a:ea typeface="Calibri" panose="020F0502020204030204" pitchFamily="34" charset="0"/>
              <a:cs typeface="Times New Roman" panose="02020603050405020304" pitchFamily="18" charset="0"/>
            </a:endParaRPr>
          </a:p>
        </p:txBody>
      </p:sp>
      <p:sp>
        <p:nvSpPr>
          <p:cNvPr id="5" name="Rectangle 4"/>
          <p:cNvSpPr/>
          <p:nvPr/>
        </p:nvSpPr>
        <p:spPr>
          <a:xfrm>
            <a:off x="4793876" y="3053678"/>
            <a:ext cx="3933266" cy="1512209"/>
          </a:xfrm>
          <a:prstGeom prst="rect">
            <a:avLst/>
          </a:prstGeom>
        </p:spPr>
        <p:txBody>
          <a:bodyPr wrap="square">
            <a:spAutoFit/>
          </a:bodyPr>
          <a:lstStyle/>
          <a:p>
            <a:pPr>
              <a:lnSpc>
                <a:spcPct val="107000"/>
              </a:lnSpc>
              <a:spcAft>
                <a:spcPts val="800"/>
              </a:spcAft>
            </a:pPr>
            <a:r>
              <a:rPr lang="en-US" sz="1000" dirty="0" smtClean="0"/>
              <a:t>I </a:t>
            </a:r>
            <a:r>
              <a:rPr lang="en-US" sz="1000" dirty="0"/>
              <a:t>think the other part as well for me is I'd love to see some sort of gyms in the local </a:t>
            </a:r>
            <a:r>
              <a:rPr lang="en-US" sz="1000" dirty="0" smtClean="0"/>
              <a:t>parks… </a:t>
            </a:r>
            <a:r>
              <a:rPr lang="en-GB" sz="1000" i="1" dirty="0" smtClean="0">
                <a:ea typeface="Calibri" panose="020F0502020204030204" pitchFamily="34" charset="0"/>
                <a:cs typeface="Times New Roman" panose="02020603050405020304" pitchFamily="18" charset="0"/>
              </a:rPr>
              <a:t>I </a:t>
            </a:r>
            <a:r>
              <a:rPr lang="en-GB" sz="1000" i="1" dirty="0">
                <a:ea typeface="Calibri" panose="020F0502020204030204" pitchFamily="34" charset="0"/>
                <a:cs typeface="Times New Roman" panose="02020603050405020304" pitchFamily="18" charset="0"/>
              </a:rPr>
              <a:t>do think we need more in the local parks that isn't a class, that isn't a bit. People don't have to book in, they can just do it if they want to. Actually, again, parents could go on it with their children at no cost. It could be a bit competitive, it could just be a laugh. I think we need to start thinking about free and accessible things as well</a:t>
            </a:r>
            <a:r>
              <a:rPr lang="en-GB" sz="1000" i="1" dirty="0" smtClean="0">
                <a:ea typeface="Calibri" panose="020F0502020204030204" pitchFamily="34" charset="0"/>
                <a:cs typeface="Times New Roman" panose="02020603050405020304" pitchFamily="18" charset="0"/>
              </a:rPr>
              <a:t>.</a:t>
            </a:r>
          </a:p>
          <a:p>
            <a:pPr>
              <a:lnSpc>
                <a:spcPct val="107000"/>
              </a:lnSpc>
              <a:spcAft>
                <a:spcPts val="800"/>
              </a:spcAft>
            </a:pPr>
            <a:r>
              <a:rPr lang="en-GB" sz="1000" dirty="0" smtClean="0">
                <a:ea typeface="Calibri" panose="020F0502020204030204" pitchFamily="34" charset="0"/>
                <a:cs typeface="Times New Roman" panose="02020603050405020304" pitchFamily="18" charset="0"/>
              </a:rPr>
              <a:t>(Stakeholder)</a:t>
            </a:r>
            <a:endParaRPr lang="en-GB" sz="1000" dirty="0">
              <a:effectLst/>
              <a:ea typeface="Calibri" panose="020F0502020204030204" pitchFamily="34" charset="0"/>
              <a:cs typeface="Times New Roman" panose="02020603050405020304" pitchFamily="18" charset="0"/>
            </a:endParaRPr>
          </a:p>
        </p:txBody>
      </p:sp>
      <p:sp>
        <p:nvSpPr>
          <p:cNvPr id="6" name="Rectangle 5"/>
          <p:cNvSpPr/>
          <p:nvPr/>
        </p:nvSpPr>
        <p:spPr>
          <a:xfrm>
            <a:off x="554692" y="3053678"/>
            <a:ext cx="3600450" cy="1172116"/>
          </a:xfrm>
          <a:prstGeom prst="rect">
            <a:avLst/>
          </a:prstGeom>
        </p:spPr>
        <p:txBody>
          <a:bodyPr wrap="square">
            <a:spAutoFit/>
          </a:bodyPr>
          <a:lstStyle/>
          <a:p>
            <a:pPr>
              <a:lnSpc>
                <a:spcPct val="107000"/>
              </a:lnSpc>
              <a:spcAft>
                <a:spcPts val="800"/>
              </a:spcAft>
            </a:pPr>
            <a:r>
              <a:rPr lang="en-GB" sz="1000" i="1" dirty="0" smtClean="0">
                <a:ea typeface="Calibri" panose="020F0502020204030204" pitchFamily="34" charset="0"/>
                <a:cs typeface="Times New Roman" panose="02020603050405020304" pitchFamily="18" charset="0"/>
              </a:rPr>
              <a:t>We've </a:t>
            </a:r>
            <a:r>
              <a:rPr lang="en-GB" sz="1000" i="1" dirty="0">
                <a:ea typeface="Calibri" panose="020F0502020204030204" pitchFamily="34" charset="0"/>
                <a:cs typeface="Times New Roman" panose="02020603050405020304" pitchFamily="18" charset="0"/>
              </a:rPr>
              <a:t>got, like, parks and things but they're probably not very good for, you know, walking around…I wouldn't know </a:t>
            </a:r>
            <a:r>
              <a:rPr lang="en-GB" sz="1000" i="1" dirty="0" smtClean="0">
                <a:ea typeface="Calibri" panose="020F0502020204030204" pitchFamily="34" charset="0"/>
                <a:cs typeface="Times New Roman" panose="02020603050405020304" pitchFamily="18" charset="0"/>
              </a:rPr>
              <a:t>any </a:t>
            </a:r>
            <a:r>
              <a:rPr lang="en-GB" sz="1000" i="1" dirty="0">
                <a:ea typeface="Calibri" panose="020F0502020204030204" pitchFamily="34" charset="0"/>
                <a:cs typeface="Times New Roman" panose="02020603050405020304" pitchFamily="18" charset="0"/>
              </a:rPr>
              <a:t>walking routes if I wanted to go for a walk… there's probably no obvious, like, walking routes if you didn't know where you were going</a:t>
            </a:r>
            <a:r>
              <a:rPr lang="en-GB" sz="1000" i="1" dirty="0" smtClean="0">
                <a:ea typeface="Calibri" panose="020F0502020204030204" pitchFamily="34" charset="0"/>
                <a:cs typeface="Times New Roman" panose="02020603050405020304" pitchFamily="18" charset="0"/>
              </a:rPr>
              <a:t>.</a:t>
            </a:r>
            <a:endParaRPr lang="en-GB" sz="1000" dirty="0">
              <a:ea typeface="Calibri" panose="020F0502020204030204" pitchFamily="34" charset="0"/>
              <a:cs typeface="Times New Roman" panose="02020603050405020304" pitchFamily="18" charset="0"/>
            </a:endParaRPr>
          </a:p>
          <a:p>
            <a:r>
              <a:rPr lang="en-GB" sz="1000" dirty="0" smtClean="0">
                <a:ea typeface="Calibri" panose="020F0502020204030204" pitchFamily="34" charset="0"/>
                <a:cs typeface="Times New Roman" panose="02020603050405020304" pitchFamily="18" charset="0"/>
              </a:rPr>
              <a:t>(Resident</a:t>
            </a:r>
            <a:r>
              <a:rPr lang="en-GB" sz="1000" dirty="0">
                <a:ea typeface="Calibri" panose="020F0502020204030204" pitchFamily="34" charset="0"/>
                <a:cs typeface="Times New Roman" panose="02020603050405020304" pitchFamily="18" charset="0"/>
              </a:rPr>
              <a:t>, </a:t>
            </a:r>
            <a:r>
              <a:rPr lang="en-GB" sz="1000" dirty="0" err="1" smtClean="0">
                <a:ea typeface="Calibri" panose="020F0502020204030204" pitchFamily="34" charset="0"/>
                <a:cs typeface="Times New Roman" panose="02020603050405020304" pitchFamily="18" charset="0"/>
              </a:rPr>
              <a:t>Stainforth</a:t>
            </a:r>
            <a:r>
              <a:rPr lang="en-GB" sz="1000" dirty="0" smtClean="0">
                <a:ea typeface="Calibri" panose="020F0502020204030204" pitchFamily="34" charset="0"/>
                <a:cs typeface="Times New Roman" panose="02020603050405020304" pitchFamily="18" charset="0"/>
              </a:rPr>
              <a:t>)</a:t>
            </a:r>
            <a:endParaRPr lang="en-GB" sz="1000" dirty="0"/>
          </a:p>
        </p:txBody>
      </p:sp>
    </p:spTree>
    <p:extLst>
      <p:ext uri="{BB962C8B-B14F-4D97-AF65-F5344CB8AC3E}">
        <p14:creationId xmlns:p14="http://schemas.microsoft.com/office/powerpoint/2010/main" val="308703468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Qualitative views on what they’d like to see</a:t>
            </a:r>
            <a:endParaRPr lang="en-GB" sz="2000" dirty="0"/>
          </a:p>
        </p:txBody>
      </p:sp>
      <p:cxnSp>
        <p:nvCxnSpPr>
          <p:cNvPr id="8" name="Straight Connector 7"/>
          <p:cNvCxnSpPr/>
          <p:nvPr/>
        </p:nvCxnSpPr>
        <p:spPr>
          <a:xfrm flipV="1">
            <a:off x="628650" y="941225"/>
            <a:ext cx="7886700" cy="6310"/>
          </a:xfrm>
          <a:prstGeom prst="line">
            <a:avLst/>
          </a:prstGeom>
          <a:ln>
            <a:solidFill>
              <a:schemeClr val="accent2"/>
            </a:solidFill>
          </a:ln>
        </p:spPr>
        <p:style>
          <a:lnRef idx="3">
            <a:schemeClr val="accent4"/>
          </a:lnRef>
          <a:fillRef idx="0">
            <a:schemeClr val="accent4"/>
          </a:fillRef>
          <a:effectRef idx="2">
            <a:schemeClr val="accent4"/>
          </a:effectRef>
          <a:fontRef idx="minor">
            <a:schemeClr val="tx1"/>
          </a:fontRef>
        </p:style>
      </p:cxnSp>
      <p:sp>
        <p:nvSpPr>
          <p:cNvPr id="5" name="Rectangle 4"/>
          <p:cNvSpPr/>
          <p:nvPr/>
        </p:nvSpPr>
        <p:spPr>
          <a:xfrm>
            <a:off x="628650" y="1208251"/>
            <a:ext cx="2948268" cy="1172116"/>
          </a:xfrm>
          <a:prstGeom prst="rect">
            <a:avLst/>
          </a:prstGeom>
        </p:spPr>
        <p:txBody>
          <a:bodyPr wrap="square">
            <a:spAutoFit/>
          </a:bodyPr>
          <a:lstStyle/>
          <a:p>
            <a:pPr>
              <a:lnSpc>
                <a:spcPct val="107000"/>
              </a:lnSpc>
              <a:spcAft>
                <a:spcPts val="800"/>
              </a:spcAft>
            </a:pPr>
            <a:r>
              <a:rPr lang="en-GB" sz="1000" i="1" dirty="0" smtClean="0">
                <a:ea typeface="Calibri" panose="020F0502020204030204" pitchFamily="34" charset="0"/>
                <a:cs typeface="Times New Roman" panose="02020603050405020304" pitchFamily="18" charset="0"/>
              </a:rPr>
              <a:t>I </a:t>
            </a:r>
            <a:r>
              <a:rPr lang="en-GB" sz="1000" i="1" dirty="0">
                <a:ea typeface="Calibri" panose="020F0502020204030204" pitchFamily="34" charset="0"/>
                <a:cs typeface="Times New Roman" panose="02020603050405020304" pitchFamily="18" charset="0"/>
              </a:rPr>
              <a:t>think [</a:t>
            </a:r>
            <a:r>
              <a:rPr lang="en-GB" sz="1000" i="1" dirty="0" err="1">
                <a:ea typeface="Calibri" panose="020F0502020204030204" pitchFamily="34" charset="0"/>
                <a:cs typeface="Times New Roman" panose="02020603050405020304" pitchFamily="18" charset="0"/>
              </a:rPr>
              <a:t>Stainforth</a:t>
            </a:r>
            <a:r>
              <a:rPr lang="en-GB" sz="1000" i="1" dirty="0">
                <a:ea typeface="Calibri" panose="020F0502020204030204" pitchFamily="34" charset="0"/>
                <a:cs typeface="Times New Roman" panose="02020603050405020304" pitchFamily="18" charset="0"/>
              </a:rPr>
              <a:t> needs to have] more things for the kids to do to get them off the streets and more things that families can do, because at the moment there's not-, you've got two parks </a:t>
            </a:r>
            <a:r>
              <a:rPr lang="en-GB" sz="1000" dirty="0">
                <a:ea typeface="Calibri" panose="020F0502020204030204" pitchFamily="34" charset="0"/>
                <a:cs typeface="Times New Roman" panose="02020603050405020304" pitchFamily="18" charset="0"/>
              </a:rPr>
              <a:t> </a:t>
            </a:r>
            <a:r>
              <a:rPr lang="en-GB" sz="1000" i="1" dirty="0">
                <a:ea typeface="Calibri" panose="020F0502020204030204" pitchFamily="34" charset="0"/>
                <a:cs typeface="Times New Roman" panose="02020603050405020304" pitchFamily="18" charset="0"/>
              </a:rPr>
              <a:t>but there's not really a great deal you can do in them</a:t>
            </a:r>
            <a:r>
              <a:rPr lang="en-GB" sz="1000" i="1" dirty="0" smtClean="0">
                <a:ea typeface="Calibri" panose="020F0502020204030204" pitchFamily="34" charset="0"/>
                <a:cs typeface="Times New Roman" panose="02020603050405020304" pitchFamily="18" charset="0"/>
              </a:rPr>
              <a:t>.</a:t>
            </a:r>
            <a:endParaRPr lang="en-GB" sz="1000" dirty="0">
              <a:ea typeface="Calibri" panose="020F0502020204030204" pitchFamily="34" charset="0"/>
              <a:cs typeface="Times New Roman" panose="02020603050405020304" pitchFamily="18" charset="0"/>
            </a:endParaRPr>
          </a:p>
          <a:p>
            <a:pPr>
              <a:spcAft>
                <a:spcPts val="800"/>
              </a:spcAft>
            </a:pPr>
            <a:r>
              <a:rPr lang="en-GB" sz="1000" dirty="0">
                <a:ea typeface="Calibri" panose="020F0502020204030204" pitchFamily="34" charset="0"/>
                <a:cs typeface="Times New Roman" panose="02020603050405020304" pitchFamily="18" charset="0"/>
              </a:rPr>
              <a:t> </a:t>
            </a:r>
            <a:r>
              <a:rPr lang="en-GB" sz="1000" dirty="0" smtClean="0">
                <a:ea typeface="Calibri" panose="020F0502020204030204" pitchFamily="34" charset="0"/>
                <a:cs typeface="Times New Roman" panose="02020603050405020304" pitchFamily="18" charset="0"/>
              </a:rPr>
              <a:t>(</a:t>
            </a:r>
            <a:r>
              <a:rPr lang="en-GB" sz="1000" dirty="0" smtClean="0"/>
              <a:t>Resident</a:t>
            </a:r>
            <a:r>
              <a:rPr lang="en-GB" sz="1000" dirty="0"/>
              <a:t>, </a:t>
            </a:r>
            <a:r>
              <a:rPr lang="en-GB" sz="1000" dirty="0" err="1" smtClean="0"/>
              <a:t>Stainforth</a:t>
            </a:r>
            <a:r>
              <a:rPr lang="en-GB" sz="1000" dirty="0" smtClean="0"/>
              <a:t>)</a:t>
            </a:r>
            <a:endParaRPr lang="en-GB" sz="1000" dirty="0"/>
          </a:p>
        </p:txBody>
      </p:sp>
      <p:sp>
        <p:nvSpPr>
          <p:cNvPr id="6" name="Rectangle 5"/>
          <p:cNvSpPr/>
          <p:nvPr/>
        </p:nvSpPr>
        <p:spPr>
          <a:xfrm>
            <a:off x="4679576" y="2883291"/>
            <a:ext cx="3684495" cy="853567"/>
          </a:xfrm>
          <a:prstGeom prst="rect">
            <a:avLst/>
          </a:prstGeom>
        </p:spPr>
        <p:txBody>
          <a:bodyPr wrap="square">
            <a:spAutoFit/>
          </a:bodyPr>
          <a:lstStyle/>
          <a:p>
            <a:pPr>
              <a:lnSpc>
                <a:spcPct val="107000"/>
              </a:lnSpc>
              <a:spcAft>
                <a:spcPts val="800"/>
              </a:spcAft>
            </a:pPr>
            <a:r>
              <a:rPr lang="en-GB" sz="1000" i="1" dirty="0" smtClean="0">
                <a:ea typeface="Calibri" panose="020F0502020204030204" pitchFamily="34" charset="0"/>
                <a:cs typeface="Times New Roman" panose="02020603050405020304" pitchFamily="18" charset="0"/>
              </a:rPr>
              <a:t>We </a:t>
            </a:r>
            <a:r>
              <a:rPr lang="en-GB" sz="1000" i="1" dirty="0">
                <a:ea typeface="Calibri" panose="020F0502020204030204" pitchFamily="34" charset="0"/>
                <a:cs typeface="Times New Roman" panose="02020603050405020304" pitchFamily="18" charset="0"/>
              </a:rPr>
              <a:t>did have a portable gym that came into the school and that did quite a few [sessions]…There were so many spaces a week</a:t>
            </a:r>
            <a:r>
              <a:rPr lang="en-GB" sz="1000" i="1" dirty="0" smtClean="0">
                <a:ea typeface="Calibri" panose="020F0502020204030204" pitchFamily="34" charset="0"/>
                <a:cs typeface="Times New Roman" panose="02020603050405020304" pitchFamily="18" charset="0"/>
              </a:rPr>
              <a:t>.</a:t>
            </a:r>
            <a:endParaRPr lang="en-GB" sz="1000" dirty="0">
              <a:ea typeface="Calibri" panose="020F0502020204030204" pitchFamily="34" charset="0"/>
              <a:cs typeface="Times New Roman" panose="02020603050405020304" pitchFamily="18" charset="0"/>
            </a:endParaRPr>
          </a:p>
          <a:p>
            <a:pPr>
              <a:lnSpc>
                <a:spcPct val="107000"/>
              </a:lnSpc>
              <a:spcAft>
                <a:spcPts val="800"/>
              </a:spcAft>
            </a:pPr>
            <a:r>
              <a:rPr lang="en-GB" sz="1000" dirty="0" smtClean="0">
                <a:ea typeface="Calibri" panose="020F0502020204030204" pitchFamily="34" charset="0"/>
                <a:cs typeface="Times New Roman" panose="02020603050405020304" pitchFamily="18" charset="0"/>
              </a:rPr>
              <a:t>(Resident</a:t>
            </a:r>
            <a:r>
              <a:rPr lang="en-GB" sz="1000" dirty="0">
                <a:ea typeface="Calibri" panose="020F0502020204030204" pitchFamily="34" charset="0"/>
                <a:cs typeface="Times New Roman" panose="02020603050405020304" pitchFamily="18" charset="0"/>
              </a:rPr>
              <a:t>, </a:t>
            </a:r>
            <a:r>
              <a:rPr lang="en-GB" sz="1000" dirty="0" smtClean="0">
                <a:ea typeface="Calibri" panose="020F0502020204030204" pitchFamily="34" charset="0"/>
                <a:cs typeface="Times New Roman" panose="02020603050405020304" pitchFamily="18" charset="0"/>
              </a:rPr>
              <a:t>Bentley)</a:t>
            </a:r>
            <a:endParaRPr lang="en-GB" sz="1000" dirty="0">
              <a:ea typeface="Calibri" panose="020F0502020204030204" pitchFamily="34" charset="0"/>
              <a:cs typeface="Times New Roman" panose="02020603050405020304" pitchFamily="18" charset="0"/>
            </a:endParaRPr>
          </a:p>
        </p:txBody>
      </p:sp>
      <p:sp>
        <p:nvSpPr>
          <p:cNvPr id="7" name="Rectangle 6"/>
          <p:cNvSpPr/>
          <p:nvPr/>
        </p:nvSpPr>
        <p:spPr>
          <a:xfrm>
            <a:off x="4679576" y="1197479"/>
            <a:ext cx="3835775" cy="1182888"/>
          </a:xfrm>
          <a:prstGeom prst="rect">
            <a:avLst/>
          </a:prstGeom>
        </p:spPr>
        <p:txBody>
          <a:bodyPr wrap="square">
            <a:spAutoFit/>
          </a:bodyPr>
          <a:lstStyle/>
          <a:p>
            <a:pPr>
              <a:lnSpc>
                <a:spcPct val="107000"/>
              </a:lnSpc>
              <a:spcAft>
                <a:spcPts val="800"/>
              </a:spcAft>
            </a:pPr>
            <a:r>
              <a:rPr lang="en-GB" sz="1000" i="1" dirty="0" smtClean="0">
                <a:ea typeface="Calibri" panose="020F0502020204030204" pitchFamily="34" charset="0"/>
                <a:cs typeface="Times New Roman" panose="02020603050405020304" pitchFamily="18" charset="0"/>
              </a:rPr>
              <a:t>I </a:t>
            </a:r>
            <a:r>
              <a:rPr lang="en-GB" sz="1000" i="1" dirty="0">
                <a:ea typeface="Calibri" panose="020F0502020204030204" pitchFamily="34" charset="0"/>
                <a:cs typeface="Times New Roman" panose="02020603050405020304" pitchFamily="18" charset="0"/>
              </a:rPr>
              <a:t>think what we said with Well Doncaster at last meeting is that if they could provide funding for them to be able to do [walking netball] somewhere. But, sort of, maybe, funding for a full twelve months. Because they've got to hire some kind of court or a sports hall, so funding for that would be ideal</a:t>
            </a:r>
            <a:r>
              <a:rPr lang="en-GB" sz="1000" i="1" dirty="0" smtClean="0">
                <a:ea typeface="Calibri" panose="020F0502020204030204" pitchFamily="34" charset="0"/>
                <a:cs typeface="Times New Roman" panose="02020603050405020304" pitchFamily="18" charset="0"/>
              </a:rPr>
              <a:t>.</a:t>
            </a:r>
            <a:endParaRPr lang="en-GB" sz="1000" dirty="0">
              <a:ea typeface="Calibri" panose="020F0502020204030204" pitchFamily="34" charset="0"/>
              <a:cs typeface="Times New Roman" panose="02020603050405020304" pitchFamily="18" charset="0"/>
            </a:endParaRPr>
          </a:p>
          <a:p>
            <a:pPr>
              <a:lnSpc>
                <a:spcPct val="107000"/>
              </a:lnSpc>
              <a:spcAft>
                <a:spcPts val="800"/>
              </a:spcAft>
            </a:pPr>
            <a:r>
              <a:rPr lang="en-GB" sz="1000" dirty="0" smtClean="0">
                <a:ea typeface="Calibri" panose="020F0502020204030204" pitchFamily="34" charset="0"/>
                <a:cs typeface="Times New Roman" panose="02020603050405020304" pitchFamily="18" charset="0"/>
              </a:rPr>
              <a:t>(Resident</a:t>
            </a:r>
            <a:r>
              <a:rPr lang="en-GB" sz="1000" dirty="0">
                <a:ea typeface="Calibri" panose="020F0502020204030204" pitchFamily="34" charset="0"/>
                <a:cs typeface="Times New Roman" panose="02020603050405020304" pitchFamily="18" charset="0"/>
              </a:rPr>
              <a:t>, </a:t>
            </a:r>
            <a:r>
              <a:rPr lang="en-GB" sz="1000" dirty="0" smtClean="0">
                <a:ea typeface="Calibri" panose="020F0502020204030204" pitchFamily="34" charset="0"/>
                <a:cs typeface="Times New Roman" panose="02020603050405020304" pitchFamily="18" charset="0"/>
              </a:rPr>
              <a:t>Bentley)</a:t>
            </a:r>
            <a:endParaRPr lang="en-GB" sz="1000" dirty="0">
              <a:effectLst/>
              <a:ea typeface="Calibri" panose="020F0502020204030204" pitchFamily="34" charset="0"/>
              <a:cs typeface="Times New Roman" panose="02020603050405020304" pitchFamily="18" charset="0"/>
            </a:endParaRPr>
          </a:p>
        </p:txBody>
      </p:sp>
      <p:sp>
        <p:nvSpPr>
          <p:cNvPr id="9" name="Rectangle 8"/>
          <p:cNvSpPr/>
          <p:nvPr/>
        </p:nvSpPr>
        <p:spPr>
          <a:xfrm>
            <a:off x="578225" y="2883291"/>
            <a:ext cx="3785346" cy="1018227"/>
          </a:xfrm>
          <a:prstGeom prst="rect">
            <a:avLst/>
          </a:prstGeom>
        </p:spPr>
        <p:txBody>
          <a:bodyPr wrap="square">
            <a:spAutoFit/>
          </a:bodyPr>
          <a:lstStyle/>
          <a:p>
            <a:pPr>
              <a:lnSpc>
                <a:spcPct val="107000"/>
              </a:lnSpc>
              <a:spcAft>
                <a:spcPts val="800"/>
              </a:spcAft>
            </a:pPr>
            <a:r>
              <a:rPr lang="en-GB" sz="1000" i="1" dirty="0">
                <a:ea typeface="Calibri" panose="020F0502020204030204" pitchFamily="34" charset="0"/>
                <a:cs typeface="Times New Roman" panose="02020603050405020304" pitchFamily="18" charset="0"/>
              </a:rPr>
              <a:t>The county hall is used quite a lot for various events, as well as the events we put on, it would be ideal if that could be fenced off a couple of activities in there built into the ground for the kids [like an outside gym]</a:t>
            </a:r>
            <a:endParaRPr lang="en-GB" sz="1000" dirty="0">
              <a:ea typeface="Calibri" panose="020F0502020204030204" pitchFamily="34" charset="0"/>
              <a:cs typeface="Times New Roman" panose="02020603050405020304" pitchFamily="18" charset="0"/>
            </a:endParaRPr>
          </a:p>
          <a:p>
            <a:pPr>
              <a:lnSpc>
                <a:spcPct val="107000"/>
              </a:lnSpc>
              <a:spcAft>
                <a:spcPts val="800"/>
              </a:spcAft>
            </a:pPr>
            <a:r>
              <a:rPr lang="en-GB" sz="1000" dirty="0">
                <a:ea typeface="Calibri" panose="020F0502020204030204" pitchFamily="34" charset="0"/>
                <a:cs typeface="Times New Roman" panose="02020603050405020304" pitchFamily="18" charset="0"/>
              </a:rPr>
              <a:t>(Resident, Bentley)</a:t>
            </a:r>
          </a:p>
        </p:txBody>
      </p:sp>
    </p:spTree>
    <p:extLst>
      <p:ext uri="{BB962C8B-B14F-4D97-AF65-F5344CB8AC3E}">
        <p14:creationId xmlns:p14="http://schemas.microsoft.com/office/powerpoint/2010/main" val="3180212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81521484"/>
              </p:ext>
            </p:extLst>
          </p:nvPr>
        </p:nvGraphicFramePr>
        <p:xfrm>
          <a:off x="226483" y="423332"/>
          <a:ext cx="8748185" cy="4131635"/>
        </p:xfrm>
        <a:graphic>
          <a:graphicData uri="http://schemas.openxmlformats.org/drawingml/2006/table">
            <a:tbl>
              <a:tblPr>
                <a:tableStyleId>{E8B1032C-EA38-4F05-BA0D-38AFFFC7BED3}</a:tableStyleId>
              </a:tblPr>
              <a:tblGrid>
                <a:gridCol w="772584"/>
                <a:gridCol w="1315948"/>
                <a:gridCol w="512281"/>
                <a:gridCol w="512281"/>
                <a:gridCol w="512281"/>
                <a:gridCol w="512281"/>
                <a:gridCol w="512281"/>
                <a:gridCol w="512281"/>
                <a:gridCol w="512281"/>
                <a:gridCol w="512281"/>
                <a:gridCol w="512281"/>
                <a:gridCol w="512281"/>
                <a:gridCol w="512281"/>
                <a:gridCol w="512281"/>
                <a:gridCol w="512281"/>
              </a:tblGrid>
              <a:tr h="1418915">
                <a:tc gridSpan="2">
                  <a:txBody>
                    <a:bodyPr/>
                    <a:lstStyle/>
                    <a:p>
                      <a:pPr algn="l" fontAlgn="b"/>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hMerge="1">
                  <a:txBody>
                    <a:bodyPr/>
                    <a:lstStyle/>
                    <a:p>
                      <a:endParaRPr lang="en-GB"/>
                    </a:p>
                  </a:txBody>
                  <a:tcPr/>
                </a:tc>
                <a:tc>
                  <a:txBody>
                    <a:bodyPr/>
                    <a:lstStyle/>
                    <a:p>
                      <a:pPr algn="ctr" fontAlgn="b"/>
                      <a:r>
                        <a:rPr lang="en-GB" sz="800" b="1" u="none" strike="noStrike" dirty="0">
                          <a:solidFill>
                            <a:srgbClr val="1B3F59"/>
                          </a:solidFill>
                          <a:effectLst/>
                        </a:rPr>
                        <a:t>Playing sport as part of a club or </a:t>
                      </a:r>
                      <a:r>
                        <a:rPr lang="en-GB" sz="800" b="1" u="none" strike="noStrike" dirty="0" smtClean="0">
                          <a:solidFill>
                            <a:srgbClr val="1B3F59"/>
                          </a:solidFill>
                          <a:effectLst/>
                        </a:rPr>
                        <a:t>organisation</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800" b="1" u="none" strike="noStrike" dirty="0">
                          <a:solidFill>
                            <a:srgbClr val="1B3F59"/>
                          </a:solidFill>
                          <a:effectLst/>
                        </a:rPr>
                        <a:t>Moving about while playing with family and </a:t>
                      </a:r>
                      <a:r>
                        <a:rPr lang="en-GB" sz="800" b="1" u="none" strike="noStrike" dirty="0" smtClean="0">
                          <a:solidFill>
                            <a:srgbClr val="1B3F59"/>
                          </a:solidFill>
                          <a:effectLst/>
                        </a:rPr>
                        <a:t>friends</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800" b="1" u="none" strike="noStrike">
                          <a:solidFill>
                            <a:srgbClr val="1B3F59"/>
                          </a:solidFill>
                          <a:effectLst/>
                        </a:rPr>
                        <a:t>Walking for fun/leisure </a:t>
                      </a:r>
                      <a:endParaRPr lang="en-GB" sz="800" b="1" i="0" u="none" strike="noStrike">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800" b="1" u="none" strike="noStrike" dirty="0">
                          <a:solidFill>
                            <a:srgbClr val="1B3F59"/>
                          </a:solidFill>
                          <a:effectLst/>
                        </a:rPr>
                        <a:t>Walking for </a:t>
                      </a:r>
                      <a:r>
                        <a:rPr lang="en-GB" sz="800" b="1" u="none" strike="noStrike" dirty="0" smtClean="0">
                          <a:solidFill>
                            <a:srgbClr val="1B3F59"/>
                          </a:solidFill>
                          <a:effectLst/>
                        </a:rPr>
                        <a:t>travel</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800" b="1" u="none" strike="noStrike" dirty="0">
                          <a:solidFill>
                            <a:srgbClr val="1B3F59"/>
                          </a:solidFill>
                          <a:effectLst/>
                        </a:rPr>
                        <a:t>Cycling for fun/leisure or sport </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800" b="1" u="none" strike="noStrike" dirty="0">
                          <a:solidFill>
                            <a:srgbClr val="1B3F59"/>
                          </a:solidFill>
                          <a:effectLst/>
                        </a:rPr>
                        <a:t>Cycling for </a:t>
                      </a:r>
                      <a:r>
                        <a:rPr lang="en-GB" sz="800" b="1" u="none" strike="noStrike" dirty="0" smtClean="0">
                          <a:solidFill>
                            <a:srgbClr val="1B3F59"/>
                          </a:solidFill>
                          <a:effectLst/>
                        </a:rPr>
                        <a:t>travel</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800" b="1" u="none" strike="noStrike" dirty="0">
                          <a:solidFill>
                            <a:srgbClr val="1B3F59"/>
                          </a:solidFill>
                          <a:effectLst/>
                        </a:rPr>
                        <a:t>Dancing as part of a class/lesson or informally with friends/family/on my own </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800" b="1" u="none" strike="noStrike" dirty="0">
                          <a:solidFill>
                            <a:srgbClr val="1B3F59"/>
                          </a:solidFill>
                          <a:effectLst/>
                        </a:rPr>
                        <a:t>Going to a gym/leisure centre </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800" b="1" u="none" strike="noStrike" dirty="0">
                          <a:solidFill>
                            <a:srgbClr val="1B3F59"/>
                          </a:solidFill>
                          <a:effectLst/>
                        </a:rPr>
                        <a:t>Doing fitness/exercise sessions at home </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800" b="1" u="none" strike="noStrike">
                          <a:solidFill>
                            <a:srgbClr val="1B3F59"/>
                          </a:solidFill>
                          <a:effectLst/>
                        </a:rPr>
                        <a:t>Doing housework </a:t>
                      </a:r>
                      <a:endParaRPr lang="en-GB" sz="800" b="1" i="0" u="none" strike="noStrike">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800" b="1" u="none" strike="noStrike" dirty="0">
                          <a:solidFill>
                            <a:srgbClr val="1B3F59"/>
                          </a:solidFill>
                          <a:effectLst/>
                        </a:rPr>
                        <a:t>DIY </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800" b="1" u="none" strike="noStrike" dirty="0">
                          <a:solidFill>
                            <a:srgbClr val="1B3F59"/>
                          </a:solidFill>
                          <a:effectLst/>
                        </a:rPr>
                        <a:t>Gardening </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800" b="1" u="none" strike="noStrike" dirty="0">
                          <a:solidFill>
                            <a:srgbClr val="1B3F59"/>
                          </a:solidFill>
                          <a:effectLst/>
                        </a:rPr>
                        <a:t>Being active as part of your </a:t>
                      </a:r>
                      <a:r>
                        <a:rPr lang="en-GB" sz="800" b="1" u="none" strike="noStrike" dirty="0" smtClean="0">
                          <a:solidFill>
                            <a:srgbClr val="1B3F59"/>
                          </a:solidFill>
                          <a:effectLst/>
                        </a:rPr>
                        <a:t>job</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r>
              <a:tr h="193643">
                <a:tc rowSpan="4">
                  <a:txBody>
                    <a:bodyPr/>
                    <a:lstStyle/>
                    <a:p>
                      <a:pPr algn="l" fontAlgn="t"/>
                      <a:r>
                        <a:rPr lang="en-GB" sz="800" b="1" u="none" strike="noStrike" dirty="0">
                          <a:solidFill>
                            <a:srgbClr val="1B3F59"/>
                          </a:solidFill>
                          <a:effectLst/>
                        </a:rPr>
                        <a:t>Age</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l" fontAlgn="t"/>
                      <a:r>
                        <a:rPr lang="en-GB" sz="800" b="1" u="none" strike="noStrike" dirty="0">
                          <a:solidFill>
                            <a:srgbClr val="1B3F59"/>
                          </a:solidFill>
                          <a:effectLst/>
                        </a:rPr>
                        <a:t>16-24</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b="1" u="none" strike="noStrike" dirty="0">
                          <a:solidFill>
                            <a:schemeClr val="bg1"/>
                          </a:solidFill>
                          <a:effectLst/>
                        </a:rPr>
                        <a:t>38%</a:t>
                      </a:r>
                      <a:endParaRPr lang="en-GB" sz="800" b="1" i="0" u="none" strike="noStrike" dirty="0">
                        <a:solidFill>
                          <a:schemeClr val="bg1"/>
                        </a:solidFill>
                        <a:effectLst/>
                        <a:latin typeface="Arial" panose="020B0604020202020204" pitchFamily="34" charset="0"/>
                        <a:cs typeface="Arial" panose="020B0604020202020204" pitchFamily="34" charset="0"/>
                      </a:endParaRPr>
                    </a:p>
                  </a:txBody>
                  <a:tcPr marL="45720" marR="45720" anchor="ctr">
                    <a:solidFill>
                      <a:schemeClr val="accent4"/>
                    </a:solidFill>
                  </a:tcPr>
                </a:tc>
                <a:tc>
                  <a:txBody>
                    <a:bodyPr/>
                    <a:lstStyle/>
                    <a:p>
                      <a:pPr algn="r" fontAlgn="t"/>
                      <a:r>
                        <a:rPr lang="en-GB" sz="800" u="none" strike="noStrike" dirty="0">
                          <a:effectLst/>
                        </a:rPr>
                        <a:t>81%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67%</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76%</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86%</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29%</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14%</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29%</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48%</a:t>
                      </a:r>
                    </a:p>
                  </a:txBody>
                  <a:tcPr marL="45720" marR="45720" anchor="ctr">
                    <a:solidFill>
                      <a:schemeClr val="accent4"/>
                    </a:solidFill>
                  </a:tcPr>
                </a:tc>
              </a:tr>
              <a:tr h="193643">
                <a:tc vMerge="1">
                  <a:txBody>
                    <a:bodyPr/>
                    <a:lstStyle/>
                    <a:p>
                      <a:endParaRPr lang="en-GB"/>
                    </a:p>
                  </a:txBody>
                  <a:tcPr/>
                </a:tc>
                <a:tc>
                  <a:txBody>
                    <a:bodyPr/>
                    <a:lstStyle/>
                    <a:p>
                      <a:pPr algn="l" fontAlgn="t"/>
                      <a:r>
                        <a:rPr lang="en-GB" sz="800" b="1" u="none" strike="noStrike" dirty="0">
                          <a:solidFill>
                            <a:srgbClr val="1B3F59"/>
                          </a:solidFill>
                          <a:effectLst/>
                        </a:rPr>
                        <a:t>25-44</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73%</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79%</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67%</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76%</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67%</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71%</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80%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74%</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45%</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57%</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r>
              <a:tr h="193643">
                <a:tc vMerge="1">
                  <a:txBody>
                    <a:bodyPr/>
                    <a:lstStyle/>
                    <a:p>
                      <a:endParaRPr lang="en-GB"/>
                    </a:p>
                  </a:txBody>
                  <a:tcPr/>
                </a:tc>
                <a:tc>
                  <a:txBody>
                    <a:bodyPr/>
                    <a:lstStyle/>
                    <a:p>
                      <a:pPr algn="l" fontAlgn="t"/>
                      <a:r>
                        <a:rPr lang="en-GB" sz="800" b="1" u="none" strike="noStrike">
                          <a:solidFill>
                            <a:srgbClr val="1B3F59"/>
                          </a:solidFill>
                          <a:effectLst/>
                        </a:rPr>
                        <a:t>45-64</a:t>
                      </a:r>
                      <a:endParaRPr lang="en-GB" sz="800" b="1" i="0" u="none" strike="noStrike">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76%</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67%</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67%</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85%</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75%</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63%</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39%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56%</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r>
              <a:tr h="193643">
                <a:tc vMerge="1">
                  <a:txBody>
                    <a:bodyPr/>
                    <a:lstStyle/>
                    <a:p>
                      <a:endParaRPr lang="en-GB"/>
                    </a:p>
                  </a:txBody>
                  <a:tcPr/>
                </a:tc>
                <a:tc>
                  <a:txBody>
                    <a:bodyPr/>
                    <a:lstStyle/>
                    <a:p>
                      <a:pPr algn="l" fontAlgn="t"/>
                      <a:r>
                        <a:rPr lang="en-GB" sz="800" b="1" u="none" strike="noStrike" dirty="0">
                          <a:solidFill>
                            <a:srgbClr val="1B3F59"/>
                          </a:solidFill>
                          <a:effectLst/>
                        </a:rPr>
                        <a:t>65+</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72%</a:t>
                      </a:r>
                    </a:p>
                  </a:txBody>
                  <a:tcPr marL="45720" marR="45720" anchor="ctr">
                    <a:solidFill>
                      <a:srgbClr val="4A93C8"/>
                    </a:solidFill>
                  </a:tcPr>
                </a:tc>
                <a:tc>
                  <a:txBody>
                    <a:bodyPr/>
                    <a:lstStyle/>
                    <a:p>
                      <a:pPr algn="r" fontAlgn="t"/>
                      <a:r>
                        <a:rPr lang="en-GB" sz="800" u="none" strike="noStrike" dirty="0">
                          <a:effectLst/>
                        </a:rPr>
                        <a:t>76%</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66%</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66%</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66%</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69%</a:t>
                      </a:r>
                    </a:p>
                  </a:txBody>
                  <a:tcPr marL="45720" marR="45720" anchor="ctr">
                    <a:solidFill>
                      <a:schemeClr val="accent4"/>
                    </a:solidFill>
                  </a:tcPr>
                </a:tc>
                <a:tc>
                  <a:txBody>
                    <a:bodyPr/>
                    <a:lstStyle/>
                    <a:p>
                      <a:pPr algn="r" fontAlgn="t"/>
                      <a:r>
                        <a:rPr lang="en-GB" sz="800" u="none" strike="noStrike">
                          <a:effectLst/>
                        </a:rPr>
                        <a:t>76%</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59%</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52%</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79%</a:t>
                      </a:r>
                    </a:p>
                  </a:txBody>
                  <a:tcPr marL="45720" marR="45720" anchor="ctr">
                    <a:solidFill>
                      <a:srgbClr val="4A93C8"/>
                    </a:solidFill>
                  </a:tcPr>
                </a:tc>
                <a:tc>
                  <a:txBody>
                    <a:bodyPr/>
                    <a:lstStyle/>
                    <a:p>
                      <a:pPr algn="r" fontAlgn="t"/>
                      <a:r>
                        <a:rPr lang="en-GB" sz="800" u="none" strike="noStrike" dirty="0">
                          <a:effectLst/>
                        </a:rPr>
                        <a:t>69%</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r>
              <a:tr h="193643">
                <a:tc rowSpan="2">
                  <a:txBody>
                    <a:bodyPr/>
                    <a:lstStyle/>
                    <a:p>
                      <a:pPr algn="l" fontAlgn="t"/>
                      <a:r>
                        <a:rPr lang="en-GB" sz="800" b="1" u="none" strike="noStrike">
                          <a:solidFill>
                            <a:srgbClr val="1B3F59"/>
                          </a:solidFill>
                          <a:effectLst/>
                        </a:rPr>
                        <a:t>Gender</a:t>
                      </a:r>
                      <a:endParaRPr lang="en-GB" sz="800" b="1" i="0" u="none" strike="noStrike">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l" fontAlgn="t"/>
                      <a:r>
                        <a:rPr lang="en-GB" sz="800" b="1" u="none" strike="noStrike" dirty="0">
                          <a:solidFill>
                            <a:srgbClr val="1B3F59"/>
                          </a:solidFill>
                          <a:effectLst/>
                        </a:rPr>
                        <a:t>Male</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63%</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78%</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84%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73%</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84%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80%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52%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56%</a:t>
                      </a:r>
                    </a:p>
                  </a:txBody>
                  <a:tcPr marL="45720" marR="45720" anchor="ctr">
                    <a:solidFill>
                      <a:srgbClr val="4A93C8"/>
                    </a:solidFill>
                  </a:tcPr>
                </a:tc>
                <a:tc>
                  <a:txBody>
                    <a:bodyPr/>
                    <a:lstStyle/>
                    <a:p>
                      <a:pPr algn="r" fontAlgn="t"/>
                      <a:r>
                        <a:rPr lang="en-GB" sz="800" u="none" strike="noStrike">
                          <a:effectLst/>
                        </a:rPr>
                        <a:t>62%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r>
              <a:tr h="193643">
                <a:tc vMerge="1">
                  <a:txBody>
                    <a:bodyPr/>
                    <a:lstStyle/>
                    <a:p>
                      <a:endParaRPr lang="en-GB"/>
                    </a:p>
                  </a:txBody>
                  <a:tcPr/>
                </a:tc>
                <a:tc>
                  <a:txBody>
                    <a:bodyPr/>
                    <a:lstStyle/>
                    <a:p>
                      <a:pPr algn="l" fontAlgn="t"/>
                      <a:r>
                        <a:rPr lang="en-GB" sz="800" b="1" u="none" strike="noStrike">
                          <a:solidFill>
                            <a:srgbClr val="1B3F59"/>
                          </a:solidFill>
                          <a:effectLst/>
                        </a:rPr>
                        <a:t>Female</a:t>
                      </a:r>
                      <a:endParaRPr lang="en-GB" sz="800" b="1" i="0" u="none" strike="noStrike">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78%</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71%</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66%</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68%</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76%</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73%</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32%</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54%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61%</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r>
              <a:tr h="193643">
                <a:tc rowSpan="2">
                  <a:txBody>
                    <a:bodyPr/>
                    <a:lstStyle/>
                    <a:p>
                      <a:pPr algn="l" fontAlgn="t"/>
                      <a:r>
                        <a:rPr lang="en-GB" sz="800" b="1" u="none" strike="noStrike" dirty="0">
                          <a:solidFill>
                            <a:srgbClr val="1B3F59"/>
                          </a:solidFill>
                          <a:effectLst/>
                        </a:rPr>
                        <a:t>Ethnicity</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l" fontAlgn="t"/>
                      <a:r>
                        <a:rPr lang="en-GB" sz="800" b="1" u="none" strike="noStrike" dirty="0">
                          <a:solidFill>
                            <a:srgbClr val="1B3F59"/>
                          </a:solidFill>
                          <a:effectLst/>
                        </a:rPr>
                        <a:t>White British</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78%</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81%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68%</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77%</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81%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61%</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43%</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58%</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67%</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r>
              <a:tr h="193643">
                <a:tc vMerge="1">
                  <a:txBody>
                    <a:bodyPr/>
                    <a:lstStyle/>
                    <a:p>
                      <a:endParaRPr lang="en-GB"/>
                    </a:p>
                  </a:txBody>
                  <a:tcPr/>
                </a:tc>
                <a:tc>
                  <a:txBody>
                    <a:bodyPr/>
                    <a:lstStyle/>
                    <a:p>
                      <a:pPr algn="l" fontAlgn="t"/>
                      <a:r>
                        <a:rPr lang="en-GB" sz="800" b="1" u="none" strike="noStrike" dirty="0" smtClean="0">
                          <a:solidFill>
                            <a:srgbClr val="1B3F59"/>
                          </a:solidFill>
                          <a:effectLst/>
                        </a:rPr>
                        <a:t>BAME</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53%</a:t>
                      </a:r>
                    </a:p>
                  </a:txBody>
                  <a:tcPr marL="45720" marR="45720" anchor="ctr">
                    <a:solidFill>
                      <a:schemeClr val="accent4"/>
                    </a:solidFill>
                  </a:tcPr>
                </a:tc>
                <a:tc>
                  <a:txBody>
                    <a:bodyPr/>
                    <a:lstStyle/>
                    <a:p>
                      <a:pPr algn="r" fontAlgn="t"/>
                      <a:r>
                        <a:rPr lang="en-GB" sz="800" u="none" strike="noStrike" dirty="0">
                          <a:effectLst/>
                        </a:rPr>
                        <a:t>57%</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57%</a:t>
                      </a:r>
                    </a:p>
                  </a:txBody>
                  <a:tcPr marL="45720" marR="45720" anchor="ctr">
                    <a:solidFill>
                      <a:schemeClr val="accent4"/>
                    </a:solidFill>
                  </a:tcPr>
                </a:tc>
                <a:tc>
                  <a:txBody>
                    <a:bodyPr/>
                    <a:lstStyle/>
                    <a:p>
                      <a:pPr algn="r" fontAlgn="t"/>
                      <a:r>
                        <a:rPr lang="en-GB" sz="800" u="none" strike="noStrike">
                          <a:effectLst/>
                        </a:rPr>
                        <a:t>67%</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67%</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57%</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43%</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27%</a:t>
                      </a:r>
                    </a:p>
                  </a:txBody>
                  <a:tcPr marL="45720" marR="45720" anchor="ctr">
                    <a:solidFill>
                      <a:schemeClr val="accent4"/>
                    </a:solidFill>
                  </a:tcPr>
                </a:tc>
                <a:tc>
                  <a:txBody>
                    <a:bodyPr/>
                    <a:lstStyle/>
                    <a:p>
                      <a:pPr algn="r" fontAlgn="t"/>
                      <a:r>
                        <a:rPr lang="en-GB" sz="800" u="none" strike="noStrike">
                          <a:effectLst/>
                        </a:rPr>
                        <a:t>50%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53%</a:t>
                      </a:r>
                    </a:p>
                  </a:txBody>
                  <a:tcPr marL="45720" marR="45720" anchor="ctr">
                    <a:solidFill>
                      <a:schemeClr val="accent4"/>
                    </a:solidFill>
                  </a:tcPr>
                </a:tc>
              </a:tr>
              <a:tr h="304296">
                <a:tc rowSpan="3">
                  <a:txBody>
                    <a:bodyPr/>
                    <a:lstStyle/>
                    <a:p>
                      <a:pPr algn="l" fontAlgn="t"/>
                      <a:r>
                        <a:rPr lang="en-GB" sz="800" b="1" u="none" strike="noStrike">
                          <a:solidFill>
                            <a:srgbClr val="1B3F59"/>
                          </a:solidFill>
                          <a:effectLst/>
                        </a:rPr>
                        <a:t>Disability</a:t>
                      </a:r>
                      <a:endParaRPr lang="en-GB" sz="800" b="1" i="0" u="none" strike="noStrike">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l" fontAlgn="t"/>
                      <a:r>
                        <a:rPr lang="en-GB" sz="800" b="1" u="none" strike="noStrike" dirty="0">
                          <a:solidFill>
                            <a:srgbClr val="1B3F59"/>
                          </a:solidFill>
                          <a:effectLst/>
                        </a:rPr>
                        <a:t>No disability, mental health or illness</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77%</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76%</a:t>
                      </a:r>
                    </a:p>
                  </a:txBody>
                  <a:tcPr marL="45720" marR="45720" anchor="ctr"/>
                </a:tc>
                <a:tc>
                  <a:txBody>
                    <a:bodyPr/>
                    <a:lstStyle/>
                    <a:p>
                      <a:pPr algn="r" fontAlgn="t"/>
                      <a:r>
                        <a:rPr lang="en-GB" sz="800" u="none" strike="noStrike">
                          <a:effectLst/>
                        </a:rPr>
                        <a:t>68%</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67%</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81%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76%</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56%</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38%</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54%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67%</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r>
              <a:tr h="304296">
                <a:tc vMerge="1">
                  <a:txBody>
                    <a:bodyPr/>
                    <a:lstStyle/>
                    <a:p>
                      <a:endParaRPr lang="en-GB"/>
                    </a:p>
                  </a:txBody>
                  <a:tcPr/>
                </a:tc>
                <a:tc>
                  <a:txBody>
                    <a:bodyPr/>
                    <a:lstStyle/>
                    <a:p>
                      <a:pPr algn="l" fontAlgn="t"/>
                      <a:r>
                        <a:rPr lang="en-GB" sz="800" b="1" u="none" strike="noStrike" dirty="0">
                          <a:solidFill>
                            <a:srgbClr val="1B3F59"/>
                          </a:solidFill>
                          <a:effectLst/>
                        </a:rPr>
                        <a:t>Yes, but no substantial impact on daily life</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77%</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73%</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77%</a:t>
                      </a:r>
                    </a:p>
                  </a:txBody>
                  <a:tcPr marL="45720" marR="45720" anchor="ctr"/>
                </a:tc>
                <a:tc>
                  <a:txBody>
                    <a:bodyPr/>
                    <a:lstStyle/>
                    <a:p>
                      <a:pPr algn="r" fontAlgn="t"/>
                      <a:r>
                        <a:rPr lang="en-GB" sz="800" u="none" strike="noStrike" dirty="0">
                          <a:effectLst/>
                        </a:rPr>
                        <a:t>70%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73%</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73%</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80%</a:t>
                      </a:r>
                    </a:p>
                  </a:txBody>
                  <a:tcPr marL="45720" marR="45720" anchor="ctr">
                    <a:solidFill>
                      <a:srgbClr val="4A93C8"/>
                    </a:solidFill>
                  </a:tcP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83%</a:t>
                      </a:r>
                    </a:p>
                  </a:txBody>
                  <a:tcPr marL="45720" marR="45720" anchor="ctr"/>
                </a:tc>
                <a:tc>
                  <a:txBody>
                    <a:bodyPr/>
                    <a:lstStyle/>
                    <a:p>
                      <a:pPr algn="r" fontAlgn="t"/>
                      <a:r>
                        <a:rPr lang="en-GB" sz="800" u="none" strike="noStrike" kern="1200" dirty="0">
                          <a:solidFill>
                            <a:schemeClr val="tx1"/>
                          </a:solidFill>
                          <a:effectLst/>
                          <a:latin typeface="+mn-lt"/>
                          <a:ea typeface="+mn-ea"/>
                          <a:cs typeface="+mn-cs"/>
                        </a:rPr>
                        <a:t>77%</a:t>
                      </a:r>
                    </a:p>
                  </a:txBody>
                  <a:tcPr marL="45720" marR="45720" anchor="ctr"/>
                </a:tc>
                <a:tc>
                  <a:txBody>
                    <a:bodyPr/>
                    <a:lstStyle/>
                    <a:p>
                      <a:pPr algn="r" fontAlgn="t"/>
                      <a:r>
                        <a:rPr lang="en-GB" sz="800" u="none" strike="noStrike" dirty="0">
                          <a:effectLst/>
                        </a:rPr>
                        <a:t>60%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43%</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67%</a:t>
                      </a:r>
                    </a:p>
                  </a:txBody>
                  <a:tcPr marL="45720" marR="45720" anchor="ctr">
                    <a:solidFill>
                      <a:srgbClr val="4A93C8"/>
                    </a:solidFill>
                  </a:tcPr>
                </a:tc>
                <a:tc>
                  <a:txBody>
                    <a:bodyPr/>
                    <a:lstStyle/>
                    <a:p>
                      <a:pPr algn="r" fontAlgn="t"/>
                      <a:r>
                        <a:rPr lang="en-GB" sz="800" u="none" strike="noStrike" dirty="0">
                          <a:effectLst/>
                        </a:rPr>
                        <a:t>57%</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r>
              <a:tr h="304296">
                <a:tc vMerge="1">
                  <a:txBody>
                    <a:bodyPr/>
                    <a:lstStyle/>
                    <a:p>
                      <a:endParaRPr lang="en-GB"/>
                    </a:p>
                  </a:txBody>
                  <a:tcPr/>
                </a:tc>
                <a:tc>
                  <a:txBody>
                    <a:bodyPr/>
                    <a:lstStyle/>
                    <a:p>
                      <a:pPr algn="l" fontAlgn="t"/>
                      <a:r>
                        <a:rPr lang="en-GB" sz="800" b="1" u="none" strike="noStrike" dirty="0">
                          <a:solidFill>
                            <a:srgbClr val="1B3F59"/>
                          </a:solidFill>
                          <a:effectLst/>
                        </a:rPr>
                        <a:t>Yes, has substantial impact on daily life</a:t>
                      </a:r>
                      <a:endParaRPr lang="en-GB" sz="800" b="1" i="0" u="none" strike="noStrike" dirty="0">
                        <a:solidFill>
                          <a:srgbClr val="1B3F59"/>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66%</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57%</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u="none" strike="noStrike" kern="1200" dirty="0">
                          <a:solidFill>
                            <a:schemeClr val="tx1"/>
                          </a:solidFill>
                          <a:effectLst/>
                          <a:latin typeface="+mn-lt"/>
                          <a:ea typeface="+mn-ea"/>
                          <a:cs typeface="+mn-cs"/>
                        </a:rPr>
                        <a:t>81%</a:t>
                      </a:r>
                    </a:p>
                  </a:txBody>
                  <a:tcPr marL="45720" marR="45720" anchor="ctr"/>
                </a:tc>
                <a:tc>
                  <a:txBody>
                    <a:bodyPr/>
                    <a:lstStyle/>
                    <a:p>
                      <a:pPr algn="r" fontAlgn="t"/>
                      <a:r>
                        <a:rPr lang="en-GB" sz="800" u="none" strike="noStrike" dirty="0">
                          <a:effectLst/>
                        </a:rPr>
                        <a:t>60%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66%</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72%</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62%</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47%</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57%</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64%</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413551804"/>
              </p:ext>
            </p:extLst>
          </p:nvPr>
        </p:nvGraphicFramePr>
        <p:xfrm>
          <a:off x="226483" y="100534"/>
          <a:ext cx="5286178" cy="213360"/>
        </p:xfrm>
        <a:graphic>
          <a:graphicData uri="http://schemas.openxmlformats.org/drawingml/2006/table">
            <a:tbl>
              <a:tblPr>
                <a:tableStyleId>{E8B1032C-EA38-4F05-BA0D-38AFFFC7BED3}</a:tableStyleId>
              </a:tblPr>
              <a:tblGrid>
                <a:gridCol w="2643089"/>
                <a:gridCol w="2643089"/>
              </a:tblGrid>
              <a:tr h="193643">
                <a:tc>
                  <a:txBody>
                    <a:bodyPr/>
                    <a:lstStyle/>
                    <a:p>
                      <a:pPr marL="0" algn="r" defTabSz="685800" rtl="0" eaLnBrk="1" fontAlgn="t" latinLnBrk="0" hangingPunct="1"/>
                      <a:r>
                        <a:rPr lang="en-GB" sz="800" b="1" u="none" strike="noStrike" kern="1200" dirty="0" smtClean="0">
                          <a:solidFill>
                            <a:schemeClr val="bg1"/>
                          </a:solidFill>
                          <a:effectLst/>
                        </a:rPr>
                        <a:t>10 percentage points or more </a:t>
                      </a:r>
                      <a:r>
                        <a:rPr lang="en-GB" sz="800" b="1" i="1" u="none" strike="noStrike" kern="1200" dirty="0" smtClean="0">
                          <a:solidFill>
                            <a:schemeClr val="bg1"/>
                          </a:solidFill>
                          <a:effectLst/>
                        </a:rPr>
                        <a:t>above</a:t>
                      </a:r>
                      <a:r>
                        <a:rPr lang="en-GB" sz="800" b="1" u="none" strike="noStrike" kern="1200" dirty="0" smtClean="0">
                          <a:solidFill>
                            <a:schemeClr val="bg1"/>
                          </a:solidFill>
                          <a:effectLst/>
                        </a:rPr>
                        <a:t> the total</a:t>
                      </a:r>
                      <a:endParaRPr lang="en-GB" sz="800" b="1" u="none" strike="noStrike" kern="1200" dirty="0">
                        <a:solidFill>
                          <a:schemeClr val="bg1"/>
                        </a:solidFill>
                        <a:effectLst/>
                        <a:latin typeface="+mn-lt"/>
                        <a:ea typeface="+mn-ea"/>
                        <a:cs typeface="+mn-cs"/>
                      </a:endParaRPr>
                    </a:p>
                  </a:txBody>
                  <a:tcPr marL="45720" marR="45720">
                    <a:solidFill>
                      <a:srgbClr val="4A93C8"/>
                    </a:solidFill>
                  </a:tcPr>
                </a:tc>
                <a:tc>
                  <a:txBody>
                    <a:bodyPr/>
                    <a:lstStyle/>
                    <a:p>
                      <a:pPr marL="0" algn="r" defTabSz="685800" rtl="0" eaLnBrk="1" fontAlgn="t" latinLnBrk="0" hangingPunct="1"/>
                      <a:r>
                        <a:rPr lang="en-GB" sz="800" b="1" u="none" strike="noStrike" kern="1200" dirty="0" smtClean="0">
                          <a:solidFill>
                            <a:schemeClr val="bg1"/>
                          </a:solidFill>
                          <a:effectLst/>
                        </a:rPr>
                        <a:t>10 percentage points or</a:t>
                      </a:r>
                      <a:r>
                        <a:rPr lang="en-GB" sz="800" b="1" u="none" strike="noStrike" kern="1200" baseline="0" dirty="0" smtClean="0">
                          <a:solidFill>
                            <a:schemeClr val="bg1"/>
                          </a:solidFill>
                          <a:effectLst/>
                        </a:rPr>
                        <a:t> more</a:t>
                      </a:r>
                      <a:r>
                        <a:rPr lang="en-GB" sz="800" b="1" u="none" strike="noStrike" kern="1200" dirty="0" smtClean="0">
                          <a:solidFill>
                            <a:schemeClr val="bg1"/>
                          </a:solidFill>
                          <a:effectLst/>
                        </a:rPr>
                        <a:t> </a:t>
                      </a:r>
                      <a:r>
                        <a:rPr lang="en-GB" sz="800" b="1" i="1" u="none" strike="noStrike" kern="1200" dirty="0" smtClean="0">
                          <a:solidFill>
                            <a:schemeClr val="bg1"/>
                          </a:solidFill>
                          <a:effectLst/>
                        </a:rPr>
                        <a:t>below</a:t>
                      </a:r>
                      <a:r>
                        <a:rPr lang="en-GB" sz="800" b="1" u="none" strike="noStrike" kern="1200" dirty="0" smtClean="0">
                          <a:solidFill>
                            <a:schemeClr val="bg1"/>
                          </a:solidFill>
                          <a:effectLst/>
                        </a:rPr>
                        <a:t> the total</a:t>
                      </a:r>
                      <a:endParaRPr lang="en-GB" sz="800" b="1" u="none" strike="noStrike" kern="1200" dirty="0">
                        <a:solidFill>
                          <a:schemeClr val="bg1"/>
                        </a:solidFill>
                        <a:effectLst/>
                        <a:latin typeface="+mn-lt"/>
                        <a:ea typeface="+mn-ea"/>
                        <a:cs typeface="+mn-cs"/>
                      </a:endParaRPr>
                    </a:p>
                  </a:txBody>
                  <a:tcPr marL="45720" marR="45720">
                    <a:solidFill>
                      <a:schemeClr val="accent4"/>
                    </a:solidFill>
                  </a:tcPr>
                </a:tc>
              </a:tr>
            </a:tbl>
          </a:graphicData>
        </a:graphic>
      </p:graphicFrame>
    </p:spTree>
    <p:extLst>
      <p:ext uri="{BB962C8B-B14F-4D97-AF65-F5344CB8AC3E}">
        <p14:creationId xmlns:p14="http://schemas.microsoft.com/office/powerpoint/2010/main" val="1657085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2893658"/>
              </p:ext>
            </p:extLst>
          </p:nvPr>
        </p:nvGraphicFramePr>
        <p:xfrm>
          <a:off x="226483" y="259740"/>
          <a:ext cx="8748185" cy="4754880"/>
        </p:xfrm>
        <a:graphic>
          <a:graphicData uri="http://schemas.openxmlformats.org/drawingml/2006/table">
            <a:tbl>
              <a:tblPr>
                <a:tableStyleId>{E8B1032C-EA38-4F05-BA0D-38AFFFC7BED3}</a:tableStyleId>
              </a:tblPr>
              <a:tblGrid>
                <a:gridCol w="772584"/>
                <a:gridCol w="1315948"/>
                <a:gridCol w="512281"/>
                <a:gridCol w="512281"/>
                <a:gridCol w="512281"/>
                <a:gridCol w="512281"/>
                <a:gridCol w="508398"/>
                <a:gridCol w="516164"/>
                <a:gridCol w="512281"/>
                <a:gridCol w="512281"/>
                <a:gridCol w="512281"/>
                <a:gridCol w="512281"/>
                <a:gridCol w="512281"/>
                <a:gridCol w="512281"/>
                <a:gridCol w="512281"/>
              </a:tblGrid>
              <a:tr h="687418">
                <a:tc gridSpan="2">
                  <a:txBody>
                    <a:bodyPr/>
                    <a:lstStyle/>
                    <a:p>
                      <a:pPr marL="0" algn="ctr" defTabSz="685800" rtl="0" eaLnBrk="1" fontAlgn="b" latinLnBrk="0" hangingPunct="1"/>
                      <a:endParaRPr lang="en-GB" sz="800" b="1" u="none" strike="noStrike" kern="1200" dirty="0">
                        <a:solidFill>
                          <a:srgbClr val="1B3F59"/>
                        </a:solidFill>
                        <a:effectLst/>
                        <a:latin typeface="+mn-lt"/>
                        <a:ea typeface="+mn-ea"/>
                        <a:cs typeface="+mn-cs"/>
                      </a:endParaRPr>
                    </a:p>
                  </a:txBody>
                  <a:tcPr marL="45720" marR="45720" anchor="ctr"/>
                </a:tc>
                <a:tc hMerge="1">
                  <a:txBody>
                    <a:bodyPr/>
                    <a:lstStyle/>
                    <a:p>
                      <a:endParaRPr lang="en-GB"/>
                    </a:p>
                  </a:txBody>
                  <a:tcPr/>
                </a:tc>
                <a:tc>
                  <a:txBody>
                    <a:bodyPr/>
                    <a:lstStyle/>
                    <a:p>
                      <a:pPr marL="0" algn="ctr" defTabSz="685800" rtl="0" eaLnBrk="1" fontAlgn="b" latinLnBrk="0" hangingPunct="1"/>
                      <a:r>
                        <a:rPr lang="en-GB" sz="800" b="1" u="none" strike="noStrike" kern="1200" dirty="0">
                          <a:solidFill>
                            <a:srgbClr val="1B3F59"/>
                          </a:solidFill>
                          <a:effectLst/>
                          <a:latin typeface="+mn-lt"/>
                          <a:ea typeface="+mn-ea"/>
                          <a:cs typeface="+mn-cs"/>
                        </a:rPr>
                        <a:t>Playing sport as part of a club or </a:t>
                      </a:r>
                      <a:r>
                        <a:rPr lang="en-GB" sz="800" b="1" u="none" strike="noStrike" kern="1200" dirty="0" smtClean="0">
                          <a:solidFill>
                            <a:srgbClr val="1B3F59"/>
                          </a:solidFill>
                          <a:effectLst/>
                          <a:latin typeface="+mn-lt"/>
                          <a:ea typeface="+mn-ea"/>
                          <a:cs typeface="+mn-cs"/>
                        </a:rPr>
                        <a:t>organisation</a:t>
                      </a:r>
                      <a:endParaRPr lang="en-GB" sz="800" b="1" u="none" strike="noStrike" kern="1200" dirty="0">
                        <a:solidFill>
                          <a:srgbClr val="1B3F59"/>
                        </a:solidFill>
                        <a:effectLst/>
                        <a:latin typeface="+mn-lt"/>
                        <a:ea typeface="+mn-ea"/>
                        <a:cs typeface="+mn-cs"/>
                      </a:endParaRPr>
                    </a:p>
                  </a:txBody>
                  <a:tcPr marL="45720" marR="45720" anchor="ctr"/>
                </a:tc>
                <a:tc>
                  <a:txBody>
                    <a:bodyPr/>
                    <a:lstStyle/>
                    <a:p>
                      <a:pPr marL="0" algn="ctr" defTabSz="685800" rtl="0" eaLnBrk="1" fontAlgn="b" latinLnBrk="0" hangingPunct="1"/>
                      <a:r>
                        <a:rPr lang="en-GB" sz="800" b="1" u="none" strike="noStrike" kern="1200" dirty="0">
                          <a:solidFill>
                            <a:srgbClr val="1B3F59"/>
                          </a:solidFill>
                          <a:effectLst/>
                          <a:latin typeface="+mn-lt"/>
                          <a:ea typeface="+mn-ea"/>
                          <a:cs typeface="+mn-cs"/>
                        </a:rPr>
                        <a:t>Moving about while playing with family and </a:t>
                      </a:r>
                      <a:r>
                        <a:rPr lang="en-GB" sz="800" b="1" u="none" strike="noStrike" kern="1200" dirty="0" smtClean="0">
                          <a:solidFill>
                            <a:srgbClr val="1B3F59"/>
                          </a:solidFill>
                          <a:effectLst/>
                          <a:latin typeface="+mn-lt"/>
                          <a:ea typeface="+mn-ea"/>
                          <a:cs typeface="+mn-cs"/>
                        </a:rPr>
                        <a:t>friends</a:t>
                      </a:r>
                      <a:endParaRPr lang="en-GB" sz="800" b="1" u="none" strike="noStrike" kern="1200" dirty="0">
                        <a:solidFill>
                          <a:srgbClr val="1B3F59"/>
                        </a:solidFill>
                        <a:effectLst/>
                        <a:latin typeface="+mn-lt"/>
                        <a:ea typeface="+mn-ea"/>
                        <a:cs typeface="+mn-cs"/>
                      </a:endParaRPr>
                    </a:p>
                  </a:txBody>
                  <a:tcPr marL="45720" marR="45720" anchor="ctr"/>
                </a:tc>
                <a:tc>
                  <a:txBody>
                    <a:bodyPr/>
                    <a:lstStyle/>
                    <a:p>
                      <a:pPr marL="0" algn="ctr" defTabSz="685800" rtl="0" eaLnBrk="1" fontAlgn="b" latinLnBrk="0" hangingPunct="1"/>
                      <a:r>
                        <a:rPr lang="en-GB" sz="800" b="1" u="none" strike="noStrike" kern="1200">
                          <a:solidFill>
                            <a:srgbClr val="1B3F59"/>
                          </a:solidFill>
                          <a:effectLst/>
                          <a:latin typeface="+mn-lt"/>
                          <a:ea typeface="+mn-ea"/>
                          <a:cs typeface="+mn-cs"/>
                        </a:rPr>
                        <a:t>Walking for fun/leisure </a:t>
                      </a:r>
                    </a:p>
                  </a:txBody>
                  <a:tcPr marL="45720" marR="45720" anchor="ctr"/>
                </a:tc>
                <a:tc>
                  <a:txBody>
                    <a:bodyPr/>
                    <a:lstStyle/>
                    <a:p>
                      <a:pPr marL="0" algn="ctr" defTabSz="685800" rtl="0" eaLnBrk="1" fontAlgn="b" latinLnBrk="0" hangingPunct="1"/>
                      <a:r>
                        <a:rPr lang="en-GB" sz="800" b="1" u="none" strike="noStrike" kern="1200" dirty="0">
                          <a:solidFill>
                            <a:srgbClr val="1B3F59"/>
                          </a:solidFill>
                          <a:effectLst/>
                          <a:latin typeface="+mn-lt"/>
                          <a:ea typeface="+mn-ea"/>
                          <a:cs typeface="+mn-cs"/>
                        </a:rPr>
                        <a:t>Walking for </a:t>
                      </a:r>
                      <a:r>
                        <a:rPr lang="en-GB" sz="800" b="1" u="none" strike="noStrike" kern="1200" dirty="0" smtClean="0">
                          <a:solidFill>
                            <a:srgbClr val="1B3F59"/>
                          </a:solidFill>
                          <a:effectLst/>
                          <a:latin typeface="+mn-lt"/>
                          <a:ea typeface="+mn-ea"/>
                          <a:cs typeface="+mn-cs"/>
                        </a:rPr>
                        <a:t>travel</a:t>
                      </a:r>
                      <a:endParaRPr lang="en-GB" sz="800" b="1" u="none" strike="noStrike" kern="1200" dirty="0">
                        <a:solidFill>
                          <a:srgbClr val="1B3F59"/>
                        </a:solidFill>
                        <a:effectLst/>
                        <a:latin typeface="+mn-lt"/>
                        <a:ea typeface="+mn-ea"/>
                        <a:cs typeface="+mn-cs"/>
                      </a:endParaRPr>
                    </a:p>
                  </a:txBody>
                  <a:tcPr marL="45720" marR="45720" anchor="ctr"/>
                </a:tc>
                <a:tc>
                  <a:txBody>
                    <a:bodyPr/>
                    <a:lstStyle/>
                    <a:p>
                      <a:pPr marL="0" algn="ctr" defTabSz="685800" rtl="0" eaLnBrk="1" fontAlgn="b" latinLnBrk="0" hangingPunct="1"/>
                      <a:r>
                        <a:rPr lang="en-GB" sz="800" b="1" u="none" strike="noStrike" kern="1200" dirty="0">
                          <a:solidFill>
                            <a:srgbClr val="1B3F59"/>
                          </a:solidFill>
                          <a:effectLst/>
                          <a:latin typeface="+mn-lt"/>
                          <a:ea typeface="+mn-ea"/>
                          <a:cs typeface="+mn-cs"/>
                        </a:rPr>
                        <a:t>Cycling for fun/leisure or sport </a:t>
                      </a:r>
                    </a:p>
                  </a:txBody>
                  <a:tcPr marL="45720" marR="45720" anchor="ctr"/>
                </a:tc>
                <a:tc>
                  <a:txBody>
                    <a:bodyPr/>
                    <a:lstStyle/>
                    <a:p>
                      <a:pPr marL="0" algn="ctr" defTabSz="685800" rtl="0" eaLnBrk="1" fontAlgn="b" latinLnBrk="0" hangingPunct="1"/>
                      <a:r>
                        <a:rPr lang="en-GB" sz="800" b="1" u="none" strike="noStrike" kern="1200" dirty="0">
                          <a:solidFill>
                            <a:srgbClr val="1B3F59"/>
                          </a:solidFill>
                          <a:effectLst/>
                          <a:latin typeface="+mn-lt"/>
                          <a:ea typeface="+mn-ea"/>
                          <a:cs typeface="+mn-cs"/>
                        </a:rPr>
                        <a:t>Cycling for </a:t>
                      </a:r>
                      <a:r>
                        <a:rPr lang="en-GB" sz="800" b="1" u="none" strike="noStrike" kern="1200" dirty="0" smtClean="0">
                          <a:solidFill>
                            <a:srgbClr val="1B3F59"/>
                          </a:solidFill>
                          <a:effectLst/>
                          <a:latin typeface="+mn-lt"/>
                          <a:ea typeface="+mn-ea"/>
                          <a:cs typeface="+mn-cs"/>
                        </a:rPr>
                        <a:t>travel</a:t>
                      </a:r>
                      <a:endParaRPr lang="en-GB" sz="800" b="1" u="none" strike="noStrike" kern="1200" dirty="0">
                        <a:solidFill>
                          <a:srgbClr val="1B3F59"/>
                        </a:solidFill>
                        <a:effectLst/>
                        <a:latin typeface="+mn-lt"/>
                        <a:ea typeface="+mn-ea"/>
                        <a:cs typeface="+mn-cs"/>
                      </a:endParaRPr>
                    </a:p>
                  </a:txBody>
                  <a:tcPr marL="45720" marR="45720" anchor="ctr"/>
                </a:tc>
                <a:tc>
                  <a:txBody>
                    <a:bodyPr/>
                    <a:lstStyle/>
                    <a:p>
                      <a:pPr marL="0" algn="ctr" defTabSz="685800" rtl="0" eaLnBrk="1" fontAlgn="b" latinLnBrk="0" hangingPunct="1"/>
                      <a:r>
                        <a:rPr lang="en-GB" sz="800" b="1" u="none" strike="noStrike" kern="1200" dirty="0">
                          <a:solidFill>
                            <a:srgbClr val="1B3F59"/>
                          </a:solidFill>
                          <a:effectLst/>
                          <a:latin typeface="+mn-lt"/>
                          <a:ea typeface="+mn-ea"/>
                          <a:cs typeface="+mn-cs"/>
                        </a:rPr>
                        <a:t>Dancing as part of a class/lesson or informally with friends/family/on my own </a:t>
                      </a:r>
                    </a:p>
                  </a:txBody>
                  <a:tcPr marL="45720" marR="45720" anchor="ctr"/>
                </a:tc>
                <a:tc>
                  <a:txBody>
                    <a:bodyPr/>
                    <a:lstStyle/>
                    <a:p>
                      <a:pPr marL="0" algn="ctr" defTabSz="685800" rtl="0" eaLnBrk="1" fontAlgn="b" latinLnBrk="0" hangingPunct="1"/>
                      <a:r>
                        <a:rPr lang="en-GB" sz="800" b="1" u="none" strike="noStrike" kern="1200">
                          <a:solidFill>
                            <a:srgbClr val="1B3F59"/>
                          </a:solidFill>
                          <a:effectLst/>
                          <a:latin typeface="+mn-lt"/>
                          <a:ea typeface="+mn-ea"/>
                          <a:cs typeface="+mn-cs"/>
                        </a:rPr>
                        <a:t>Going to a gym/leisure centre </a:t>
                      </a:r>
                    </a:p>
                  </a:txBody>
                  <a:tcPr marL="45720" marR="45720" anchor="ctr"/>
                </a:tc>
                <a:tc>
                  <a:txBody>
                    <a:bodyPr/>
                    <a:lstStyle/>
                    <a:p>
                      <a:pPr marL="0" algn="ctr" defTabSz="685800" rtl="0" eaLnBrk="1" fontAlgn="b" latinLnBrk="0" hangingPunct="1"/>
                      <a:r>
                        <a:rPr lang="en-GB" sz="800" b="1" u="none" strike="noStrike" kern="1200">
                          <a:solidFill>
                            <a:srgbClr val="1B3F59"/>
                          </a:solidFill>
                          <a:effectLst/>
                          <a:latin typeface="+mn-lt"/>
                          <a:ea typeface="+mn-ea"/>
                          <a:cs typeface="+mn-cs"/>
                        </a:rPr>
                        <a:t>Doing fitness/exercise sessions at home </a:t>
                      </a:r>
                    </a:p>
                  </a:txBody>
                  <a:tcPr marL="45720" marR="45720" anchor="ctr"/>
                </a:tc>
                <a:tc>
                  <a:txBody>
                    <a:bodyPr/>
                    <a:lstStyle/>
                    <a:p>
                      <a:pPr marL="0" algn="ctr" defTabSz="685800" rtl="0" eaLnBrk="1" fontAlgn="b" latinLnBrk="0" hangingPunct="1"/>
                      <a:r>
                        <a:rPr lang="en-GB" sz="800" b="1" u="none" strike="noStrike" kern="1200">
                          <a:solidFill>
                            <a:srgbClr val="1B3F59"/>
                          </a:solidFill>
                          <a:effectLst/>
                          <a:latin typeface="+mn-lt"/>
                          <a:ea typeface="+mn-ea"/>
                          <a:cs typeface="+mn-cs"/>
                        </a:rPr>
                        <a:t>Doing housework </a:t>
                      </a:r>
                    </a:p>
                  </a:txBody>
                  <a:tcPr marL="45720" marR="45720" anchor="ctr"/>
                </a:tc>
                <a:tc>
                  <a:txBody>
                    <a:bodyPr/>
                    <a:lstStyle/>
                    <a:p>
                      <a:pPr marL="0" algn="ctr" defTabSz="685800" rtl="0" eaLnBrk="1" fontAlgn="b" latinLnBrk="0" hangingPunct="1"/>
                      <a:r>
                        <a:rPr lang="en-GB" sz="800" b="1" u="none" strike="noStrike" kern="1200">
                          <a:solidFill>
                            <a:srgbClr val="1B3F59"/>
                          </a:solidFill>
                          <a:effectLst/>
                          <a:latin typeface="+mn-lt"/>
                          <a:ea typeface="+mn-ea"/>
                          <a:cs typeface="+mn-cs"/>
                        </a:rPr>
                        <a:t>DIY </a:t>
                      </a:r>
                    </a:p>
                  </a:txBody>
                  <a:tcPr marL="45720" marR="45720" anchor="ctr"/>
                </a:tc>
                <a:tc>
                  <a:txBody>
                    <a:bodyPr/>
                    <a:lstStyle/>
                    <a:p>
                      <a:pPr marL="0" algn="ctr" defTabSz="685800" rtl="0" eaLnBrk="1" fontAlgn="b" latinLnBrk="0" hangingPunct="1"/>
                      <a:r>
                        <a:rPr lang="en-GB" sz="800" b="1" u="none" strike="noStrike" kern="1200">
                          <a:solidFill>
                            <a:srgbClr val="1B3F59"/>
                          </a:solidFill>
                          <a:effectLst/>
                          <a:latin typeface="+mn-lt"/>
                          <a:ea typeface="+mn-ea"/>
                          <a:cs typeface="+mn-cs"/>
                        </a:rPr>
                        <a:t>Gardening </a:t>
                      </a:r>
                    </a:p>
                  </a:txBody>
                  <a:tcPr marL="45720" marR="45720" anchor="ctr"/>
                </a:tc>
                <a:tc>
                  <a:txBody>
                    <a:bodyPr/>
                    <a:lstStyle/>
                    <a:p>
                      <a:pPr marL="0" algn="ctr" defTabSz="685800" rtl="0" eaLnBrk="1" fontAlgn="b" latinLnBrk="0" hangingPunct="1"/>
                      <a:r>
                        <a:rPr lang="en-GB" sz="800" b="1" u="none" strike="noStrike" kern="1200" dirty="0">
                          <a:solidFill>
                            <a:srgbClr val="1B3F59"/>
                          </a:solidFill>
                          <a:effectLst/>
                          <a:latin typeface="+mn-lt"/>
                          <a:ea typeface="+mn-ea"/>
                          <a:cs typeface="+mn-cs"/>
                        </a:rPr>
                        <a:t>Being active as part of your </a:t>
                      </a:r>
                      <a:r>
                        <a:rPr lang="en-GB" sz="800" b="1" u="none" strike="noStrike" kern="1200" dirty="0" smtClean="0">
                          <a:solidFill>
                            <a:srgbClr val="1B3F59"/>
                          </a:solidFill>
                          <a:effectLst/>
                          <a:latin typeface="+mn-lt"/>
                          <a:ea typeface="+mn-ea"/>
                          <a:cs typeface="+mn-cs"/>
                        </a:rPr>
                        <a:t>job</a:t>
                      </a:r>
                      <a:endParaRPr lang="en-GB" sz="800" b="1" u="none" strike="noStrike" kern="1200" dirty="0">
                        <a:solidFill>
                          <a:srgbClr val="1B3F59"/>
                        </a:solidFill>
                        <a:effectLst/>
                        <a:latin typeface="+mn-lt"/>
                        <a:ea typeface="+mn-ea"/>
                        <a:cs typeface="+mn-cs"/>
                      </a:endParaRPr>
                    </a:p>
                  </a:txBody>
                  <a:tcPr marL="45720" marR="45720" anchor="ctr"/>
                </a:tc>
              </a:tr>
              <a:tr h="0">
                <a:tc rowSpan="7">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Household composition</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no children</a:t>
                      </a:r>
                    </a:p>
                  </a:txBody>
                  <a:tcPr marL="45720" marR="45720" anchor="ctr"/>
                </a:tc>
                <a:tc>
                  <a:txBody>
                    <a:bodyPr/>
                    <a:lstStyle/>
                    <a:p>
                      <a:pPr algn="r" fontAlgn="t"/>
                      <a:r>
                        <a:rPr lang="en-GB" sz="800" u="none" strike="noStrike" dirty="0">
                          <a:effectLst/>
                        </a:rPr>
                        <a:t>77%</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54%</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noFill/>
                  </a:tcPr>
                </a:tc>
                <a:tc>
                  <a:txBody>
                    <a:bodyPr/>
                    <a:lstStyle/>
                    <a:p>
                      <a:pPr algn="r" fontAlgn="t"/>
                      <a:r>
                        <a:rPr lang="en-GB" sz="800" u="none" strike="noStrike" dirty="0">
                          <a:effectLst/>
                        </a:rPr>
                        <a:t>74%</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63%</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77%</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66%</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86%</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80%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51%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43%</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54%</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66%</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r>
              <a:tr h="150642">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One adult and one child aged 18 or under</a:t>
                      </a:r>
                    </a:p>
                  </a:txBody>
                  <a:tcPr marL="45720" marR="45720" anchor="ctr"/>
                </a:tc>
                <a:tc>
                  <a:txBody>
                    <a:bodyPr/>
                    <a:lstStyle/>
                    <a:p>
                      <a:pPr algn="r" fontAlgn="t"/>
                      <a:r>
                        <a:rPr lang="en-GB" sz="800" u="none" strike="noStrike">
                          <a:effectLst/>
                        </a:rPr>
                        <a:t>79%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57%</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noFill/>
                  </a:tcPr>
                </a:tc>
                <a:tc>
                  <a:txBody>
                    <a:bodyPr/>
                    <a:lstStyle/>
                    <a:p>
                      <a:pPr algn="r" fontAlgn="t"/>
                      <a:r>
                        <a:rPr lang="en-GB" sz="800" u="none" strike="noStrike">
                          <a:effectLst/>
                        </a:rPr>
                        <a:t>79%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b="1" u="none" strike="noStrike" kern="1200" dirty="0">
                          <a:solidFill>
                            <a:schemeClr val="bg1"/>
                          </a:solidFill>
                          <a:effectLst/>
                          <a:latin typeface="+mn-lt"/>
                          <a:ea typeface="+mn-ea"/>
                          <a:cs typeface="+mn-cs"/>
                        </a:rPr>
                        <a:t>79%</a:t>
                      </a:r>
                    </a:p>
                  </a:txBody>
                  <a:tcPr marL="45720" marR="45720" anchor="ctr">
                    <a:solidFill>
                      <a:srgbClr val="4A93C8"/>
                    </a:solidFill>
                  </a:tcPr>
                </a:tc>
                <a:tc>
                  <a:txBody>
                    <a:bodyPr/>
                    <a:lstStyle/>
                    <a:p>
                      <a:pPr algn="r" fontAlgn="t"/>
                      <a:r>
                        <a:rPr lang="en-GB" sz="800" u="none" strike="noStrike">
                          <a:effectLst/>
                        </a:rPr>
                        <a:t>71%</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b="1" u="none" strike="noStrike" kern="1200" dirty="0">
                          <a:solidFill>
                            <a:schemeClr val="bg1"/>
                          </a:solidFill>
                          <a:effectLst/>
                          <a:latin typeface="+mn-lt"/>
                          <a:ea typeface="+mn-ea"/>
                          <a:cs typeface="+mn-cs"/>
                        </a:rPr>
                        <a:t>57%</a:t>
                      </a:r>
                    </a:p>
                  </a:txBody>
                  <a:tcPr marL="45720" marR="45720" anchor="ctr">
                    <a:solidFill>
                      <a:schemeClr val="accent4"/>
                    </a:solidFill>
                  </a:tcPr>
                </a:tc>
                <a:tc>
                  <a:txBody>
                    <a:bodyPr/>
                    <a:lstStyle/>
                    <a:p>
                      <a:pPr algn="r" fontAlgn="t"/>
                      <a:r>
                        <a:rPr lang="en-GB" sz="800" u="none" strike="noStrike">
                          <a:effectLst/>
                        </a:rPr>
                        <a:t>71%</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71%</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64%</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b="1" u="none" strike="noStrike" kern="1200" dirty="0">
                          <a:solidFill>
                            <a:schemeClr val="bg1"/>
                          </a:solidFill>
                          <a:effectLst/>
                          <a:latin typeface="+mn-lt"/>
                          <a:ea typeface="+mn-ea"/>
                          <a:cs typeface="+mn-cs"/>
                        </a:rPr>
                        <a:t>7%</a:t>
                      </a:r>
                    </a:p>
                  </a:txBody>
                  <a:tcPr marL="45720" marR="45720" anchor="ctr">
                    <a:solidFill>
                      <a:schemeClr val="accent4"/>
                    </a:solidFill>
                  </a:tcPr>
                </a:tc>
                <a:tc>
                  <a:txBody>
                    <a:bodyPr/>
                    <a:lstStyle/>
                    <a:p>
                      <a:pPr algn="r" fontAlgn="t"/>
                      <a:r>
                        <a:rPr lang="en-GB" sz="800" u="none" strike="noStrike">
                          <a:effectLst/>
                        </a:rPr>
                        <a:t>43%</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b="1" u="none" strike="noStrike" kern="1200" dirty="0">
                          <a:solidFill>
                            <a:schemeClr val="bg1"/>
                          </a:solidFill>
                          <a:effectLst/>
                          <a:latin typeface="+mn-lt"/>
                          <a:ea typeface="+mn-ea"/>
                          <a:cs typeface="+mn-cs"/>
                        </a:rPr>
                        <a:t>43%</a:t>
                      </a:r>
                    </a:p>
                  </a:txBody>
                  <a:tcPr marL="45720" marR="45720" anchor="ctr">
                    <a:solidFill>
                      <a:schemeClr val="accent4"/>
                    </a:solidFill>
                  </a:tcPr>
                </a:tc>
              </a:tr>
              <a:tr h="150642">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One adult and two or more children aged 18 or under</a:t>
                      </a:r>
                    </a:p>
                  </a:txBody>
                  <a:tcPr marL="45720" marR="45720" anchor="ctr"/>
                </a:tc>
                <a:tc>
                  <a:txBody>
                    <a:bodyPr/>
                    <a:lstStyle/>
                    <a:p>
                      <a:pPr algn="r" fontAlgn="t"/>
                      <a:r>
                        <a:rPr lang="en-GB" sz="800" u="none" strike="noStrike">
                          <a:effectLst/>
                        </a:rPr>
                        <a:t>77%</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b="1" u="none" strike="noStrike" dirty="0">
                          <a:solidFill>
                            <a:schemeClr val="bg1"/>
                          </a:solidFill>
                          <a:effectLst/>
                        </a:rPr>
                        <a:t>46%</a:t>
                      </a:r>
                      <a:endParaRPr lang="en-GB" sz="800" b="1" i="0" u="none" strike="noStrike" dirty="0">
                        <a:solidFill>
                          <a:schemeClr val="bg1"/>
                        </a:solidFill>
                        <a:effectLst/>
                        <a:latin typeface="Arial" panose="020B0604020202020204" pitchFamily="34" charset="0"/>
                        <a:cs typeface="Arial" panose="020B0604020202020204" pitchFamily="34" charset="0"/>
                      </a:endParaRPr>
                    </a:p>
                  </a:txBody>
                  <a:tcPr marL="45720" marR="45720" anchor="ctr">
                    <a:solidFill>
                      <a:schemeClr val="accent4"/>
                    </a:solidFill>
                  </a:tcPr>
                </a:tc>
                <a:tc>
                  <a:txBody>
                    <a:bodyPr/>
                    <a:lstStyle/>
                    <a:p>
                      <a:pPr algn="r" fontAlgn="t"/>
                      <a:r>
                        <a:rPr lang="en-GB" sz="800" u="none" strike="noStrike" dirty="0">
                          <a:effectLst/>
                        </a:rPr>
                        <a:t>69%</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b="1" u="none" strike="noStrike" kern="1200" dirty="0">
                          <a:solidFill>
                            <a:schemeClr val="bg1"/>
                          </a:solidFill>
                          <a:effectLst/>
                          <a:latin typeface="+mn-lt"/>
                          <a:ea typeface="+mn-ea"/>
                          <a:cs typeface="+mn-cs"/>
                        </a:rPr>
                        <a:t>77%</a:t>
                      </a:r>
                    </a:p>
                  </a:txBody>
                  <a:tcPr marL="45720" marR="45720" anchor="ctr">
                    <a:solidFill>
                      <a:srgbClr val="4A93C8"/>
                    </a:solidFill>
                  </a:tcPr>
                </a:tc>
                <a:tc>
                  <a:txBody>
                    <a:bodyPr/>
                    <a:lstStyle/>
                    <a:p>
                      <a:pPr algn="r" fontAlgn="t"/>
                      <a:r>
                        <a:rPr lang="en-GB" sz="800" u="none" strike="noStrike">
                          <a:effectLst/>
                        </a:rPr>
                        <a:t>69%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b="1" u="none" strike="noStrike" kern="1200" dirty="0">
                          <a:solidFill>
                            <a:schemeClr val="bg1"/>
                          </a:solidFill>
                          <a:effectLst/>
                          <a:latin typeface="+mn-lt"/>
                          <a:ea typeface="+mn-ea"/>
                          <a:cs typeface="+mn-cs"/>
                        </a:rPr>
                        <a:t>69%</a:t>
                      </a:r>
                    </a:p>
                  </a:txBody>
                  <a:tcPr marL="45720" marR="45720" anchor="ctr">
                    <a:solidFill>
                      <a:schemeClr val="accent4"/>
                    </a:solidFill>
                  </a:tcPr>
                </a:tc>
                <a:tc>
                  <a:txBody>
                    <a:bodyPr/>
                    <a:lstStyle/>
                    <a:p>
                      <a:pPr algn="r" fontAlgn="t"/>
                      <a:r>
                        <a:rPr lang="en-GB" sz="800" u="none" strike="noStrike">
                          <a:effectLst/>
                        </a:rPr>
                        <a:t>77%</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62%</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38%</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69%</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no children</a:t>
                      </a:r>
                    </a:p>
                  </a:txBody>
                  <a:tcPr marL="45720" marR="45720" anchor="ctr"/>
                </a:tc>
                <a:tc>
                  <a:txBody>
                    <a:bodyPr/>
                    <a:lstStyle/>
                    <a:p>
                      <a:pPr algn="r" fontAlgn="t"/>
                      <a:r>
                        <a:rPr lang="en-GB" sz="800" u="none" strike="noStrike" dirty="0">
                          <a:effectLst/>
                        </a:rPr>
                        <a:t>78%</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78%</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80%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81%</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78%</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64%</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46%</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66%</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r>
              <a:tr h="150642">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Two adults and one child aged 18 or under</a:t>
                      </a:r>
                    </a:p>
                  </a:txBody>
                  <a:tcPr marL="45720" marR="45720" anchor="ctr"/>
                </a:tc>
                <a:tc>
                  <a:txBody>
                    <a:bodyPr/>
                    <a:lstStyle/>
                    <a:p>
                      <a:pPr algn="r" fontAlgn="t"/>
                      <a:r>
                        <a:rPr lang="en-GB" sz="800" u="none" strike="noStrike">
                          <a:effectLst/>
                        </a:rPr>
                        <a:t>67%</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b="1" u="none" strike="noStrike" kern="1200" dirty="0">
                          <a:solidFill>
                            <a:schemeClr val="bg1"/>
                          </a:solidFill>
                          <a:effectLst/>
                          <a:latin typeface="+mn-lt"/>
                          <a:ea typeface="+mn-ea"/>
                          <a:cs typeface="+mn-cs"/>
                        </a:rPr>
                        <a:t>74%</a:t>
                      </a:r>
                    </a:p>
                  </a:txBody>
                  <a:tcPr marL="45720" marR="45720" anchor="ctr">
                    <a:solidFill>
                      <a:srgbClr val="4A93C8"/>
                    </a:solidFill>
                  </a:tcPr>
                </a:tc>
                <a:tc>
                  <a:txBody>
                    <a:bodyPr/>
                    <a:lstStyle/>
                    <a:p>
                      <a:pPr algn="r" fontAlgn="t"/>
                      <a:r>
                        <a:rPr lang="en-GB" sz="800" u="none" strike="noStrike" dirty="0">
                          <a:effectLst/>
                        </a:rPr>
                        <a:t>78%</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b="1" u="none" strike="noStrike" kern="1200" dirty="0">
                          <a:solidFill>
                            <a:schemeClr val="bg1"/>
                          </a:solidFill>
                          <a:effectLst/>
                          <a:latin typeface="+mn-lt"/>
                          <a:ea typeface="+mn-ea"/>
                          <a:cs typeface="+mn-cs"/>
                        </a:rPr>
                        <a:t>52%</a:t>
                      </a:r>
                    </a:p>
                  </a:txBody>
                  <a:tcPr marL="45720" marR="45720" anchor="ctr">
                    <a:solidFill>
                      <a:schemeClr val="accent4"/>
                    </a:solidFill>
                  </a:tcPr>
                </a:tc>
                <a:tc>
                  <a:txBody>
                    <a:bodyPr/>
                    <a:lstStyle/>
                    <a:p>
                      <a:pPr algn="r" fontAlgn="t"/>
                      <a:r>
                        <a:rPr lang="en-GB" sz="800" u="none" strike="noStrike">
                          <a:effectLst/>
                        </a:rPr>
                        <a:t>70%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b="1" u="none" strike="noStrike" kern="1200" dirty="0">
                          <a:solidFill>
                            <a:schemeClr val="bg1"/>
                          </a:solidFill>
                          <a:effectLst/>
                          <a:latin typeface="+mn-lt"/>
                          <a:ea typeface="+mn-ea"/>
                          <a:cs typeface="+mn-cs"/>
                        </a:rPr>
                        <a:t>59%</a:t>
                      </a:r>
                    </a:p>
                  </a:txBody>
                  <a:tcPr marL="45720" marR="45720" anchor="ctr">
                    <a:solidFill>
                      <a:schemeClr val="accent4"/>
                    </a:solidFill>
                  </a:tcPr>
                </a:tc>
                <a:tc>
                  <a:txBody>
                    <a:bodyPr/>
                    <a:lstStyle/>
                    <a:p>
                      <a:pPr algn="r" fontAlgn="t"/>
                      <a:r>
                        <a:rPr lang="en-GB" sz="800" b="1" u="none" strike="noStrike" kern="1200" dirty="0">
                          <a:solidFill>
                            <a:schemeClr val="bg1"/>
                          </a:solidFill>
                          <a:effectLst/>
                          <a:latin typeface="+mn-lt"/>
                          <a:ea typeface="+mn-ea"/>
                          <a:cs typeface="+mn-cs"/>
                        </a:rPr>
                        <a:t>56%</a:t>
                      </a:r>
                    </a:p>
                  </a:txBody>
                  <a:tcPr marL="45720" marR="45720" anchor="ctr">
                    <a:solidFill>
                      <a:schemeClr val="accent4"/>
                    </a:solidFill>
                  </a:tcPr>
                </a:tc>
                <a:tc>
                  <a:txBody>
                    <a:bodyPr/>
                    <a:lstStyle/>
                    <a:p>
                      <a:pPr algn="r" fontAlgn="t"/>
                      <a:r>
                        <a:rPr lang="en-GB" sz="800" u="none" strike="noStrike" dirty="0">
                          <a:effectLst/>
                        </a:rPr>
                        <a:t>78%</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b="1" u="none" strike="noStrike" kern="1200" dirty="0">
                          <a:solidFill>
                            <a:schemeClr val="bg1"/>
                          </a:solidFill>
                          <a:effectLst/>
                          <a:latin typeface="+mn-lt"/>
                          <a:ea typeface="+mn-ea"/>
                          <a:cs typeface="+mn-cs"/>
                        </a:rPr>
                        <a:t>63%</a:t>
                      </a:r>
                    </a:p>
                  </a:txBody>
                  <a:tcPr marL="45720" marR="45720" anchor="ctr">
                    <a:solidFill>
                      <a:schemeClr val="accent4"/>
                    </a:solidFill>
                  </a:tcPr>
                </a:tc>
                <a:tc>
                  <a:txBody>
                    <a:bodyPr/>
                    <a:lstStyle/>
                    <a:p>
                      <a:pPr algn="r" fontAlgn="t"/>
                      <a:r>
                        <a:rPr lang="en-GB" sz="800" u="none" strike="noStrike" dirty="0">
                          <a:effectLst/>
                        </a:rPr>
                        <a:t>59%</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41%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48%</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b="1" u="none" strike="noStrike" kern="1200" dirty="0">
                          <a:solidFill>
                            <a:schemeClr val="bg1"/>
                          </a:solidFill>
                          <a:effectLst/>
                          <a:latin typeface="+mn-lt"/>
                          <a:ea typeface="+mn-ea"/>
                          <a:cs typeface="+mn-cs"/>
                        </a:rPr>
                        <a:t>52%</a:t>
                      </a:r>
                    </a:p>
                  </a:txBody>
                  <a:tcPr marL="45720" marR="45720" anchor="ctr">
                    <a:solidFill>
                      <a:schemeClr val="accent4"/>
                    </a:solidFill>
                  </a:tcPr>
                </a:tc>
              </a:tr>
              <a:tr h="150642">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Two adults and two or more children aged 18 or under</a:t>
                      </a:r>
                    </a:p>
                  </a:txBody>
                  <a:tcPr marL="45720" marR="45720" anchor="ctr"/>
                </a:tc>
                <a:tc>
                  <a:txBody>
                    <a:bodyPr/>
                    <a:lstStyle/>
                    <a:p>
                      <a:pPr algn="r" fontAlgn="t"/>
                      <a:r>
                        <a:rPr lang="en-GB" sz="800" u="none" strike="noStrike" dirty="0">
                          <a:effectLst/>
                        </a:rPr>
                        <a:t>79%</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68%</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86%</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75%</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82%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b="1" u="none" strike="noStrike" kern="1200" dirty="0">
                          <a:solidFill>
                            <a:schemeClr val="bg1"/>
                          </a:solidFill>
                          <a:effectLst/>
                          <a:latin typeface="+mn-lt"/>
                          <a:ea typeface="+mn-ea"/>
                          <a:cs typeface="+mn-cs"/>
                        </a:rPr>
                        <a:t>79%</a:t>
                      </a:r>
                    </a:p>
                  </a:txBody>
                  <a:tcPr marL="45720" marR="45720" anchor="ctr">
                    <a:solidFill>
                      <a:srgbClr val="4A93C8"/>
                    </a:solidFill>
                  </a:tcPr>
                </a:tc>
                <a:tc>
                  <a:txBody>
                    <a:bodyPr/>
                    <a:lstStyle/>
                    <a:p>
                      <a:pPr algn="r" fontAlgn="t"/>
                      <a:r>
                        <a:rPr lang="en-GB" sz="800" b="1" u="none" strike="noStrike" kern="1200" dirty="0">
                          <a:solidFill>
                            <a:schemeClr val="bg1"/>
                          </a:solidFill>
                          <a:effectLst/>
                          <a:latin typeface="+mn-lt"/>
                          <a:ea typeface="+mn-ea"/>
                          <a:cs typeface="+mn-cs"/>
                        </a:rPr>
                        <a:t>89%</a:t>
                      </a:r>
                    </a:p>
                  </a:txBody>
                  <a:tcPr marL="45720" marR="45720" anchor="ctr">
                    <a:solidFill>
                      <a:srgbClr val="4A93C8"/>
                    </a:solidFill>
                  </a:tcPr>
                </a:tc>
                <a:tc>
                  <a:txBody>
                    <a:bodyPr/>
                    <a:lstStyle/>
                    <a:p>
                      <a:pPr algn="r" fontAlgn="t"/>
                      <a:r>
                        <a:rPr lang="en-GB" sz="800" u="none" strike="noStrike" dirty="0">
                          <a:effectLst/>
                        </a:rPr>
                        <a:t>86%</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82%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50%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50%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57%</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68%</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Other</a:t>
                      </a:r>
                    </a:p>
                  </a:txBody>
                  <a:tcPr marL="45720" marR="45720" anchor="ctr"/>
                </a:tc>
                <a:tc>
                  <a:txBody>
                    <a:bodyPr/>
                    <a:lstStyle/>
                    <a:p>
                      <a:pPr algn="r" fontAlgn="t"/>
                      <a:r>
                        <a:rPr lang="en-GB" sz="800" b="1" u="none" strike="noStrike" kern="1200" dirty="0">
                          <a:solidFill>
                            <a:schemeClr val="bg1"/>
                          </a:solidFill>
                          <a:effectLst/>
                          <a:latin typeface="+mn-lt"/>
                          <a:ea typeface="+mn-ea"/>
                          <a:cs typeface="+mn-cs"/>
                        </a:rPr>
                        <a:t>60%</a:t>
                      </a:r>
                    </a:p>
                  </a:txBody>
                  <a:tcPr marL="45720" marR="45720" anchor="ctr">
                    <a:solidFill>
                      <a:schemeClr val="accent4"/>
                    </a:solidFill>
                  </a:tcPr>
                </a:tc>
                <a:tc>
                  <a:txBody>
                    <a:bodyPr/>
                    <a:lstStyle/>
                    <a:p>
                      <a:pPr algn="r" fontAlgn="t"/>
                      <a:r>
                        <a:rPr lang="en-GB" sz="800" u="none" strike="noStrike">
                          <a:effectLst/>
                        </a:rPr>
                        <a:t>60%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76%</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b="1" u="none" strike="noStrike" kern="1200" dirty="0">
                          <a:solidFill>
                            <a:schemeClr val="bg1"/>
                          </a:solidFill>
                          <a:effectLst/>
                          <a:latin typeface="+mn-lt"/>
                          <a:ea typeface="+mn-ea"/>
                          <a:cs typeface="+mn-cs"/>
                        </a:rPr>
                        <a:t>56%</a:t>
                      </a:r>
                    </a:p>
                  </a:txBody>
                  <a:tcPr marL="45720" marR="45720" anchor="ctr">
                    <a:solidFill>
                      <a:schemeClr val="accent4"/>
                    </a:solidFill>
                  </a:tcPr>
                </a:tc>
                <a:tc>
                  <a:txBody>
                    <a:bodyPr/>
                    <a:lstStyle/>
                    <a:p>
                      <a:pPr algn="r" fontAlgn="t"/>
                      <a:r>
                        <a:rPr lang="en-GB" sz="800" u="none" strike="noStrike">
                          <a:effectLst/>
                        </a:rPr>
                        <a:t>68%</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b="1" u="none" strike="noStrike" kern="1200" dirty="0">
                          <a:solidFill>
                            <a:schemeClr val="bg1"/>
                          </a:solidFill>
                          <a:effectLst/>
                          <a:latin typeface="+mn-lt"/>
                          <a:ea typeface="+mn-ea"/>
                          <a:cs typeface="+mn-cs"/>
                        </a:rPr>
                        <a:t>52%</a:t>
                      </a:r>
                    </a:p>
                  </a:txBody>
                  <a:tcPr marL="45720" marR="45720" anchor="ctr">
                    <a:solidFill>
                      <a:schemeClr val="accent4"/>
                    </a:solidFill>
                  </a:tcPr>
                </a:tc>
                <a:tc>
                  <a:txBody>
                    <a:bodyPr/>
                    <a:lstStyle/>
                    <a:p>
                      <a:pPr algn="r" fontAlgn="t"/>
                      <a:r>
                        <a:rPr lang="en-GB" sz="800" b="1" u="none" strike="noStrike" kern="1200" dirty="0">
                          <a:solidFill>
                            <a:schemeClr val="bg1"/>
                          </a:solidFill>
                          <a:effectLst/>
                          <a:latin typeface="+mn-lt"/>
                          <a:ea typeface="+mn-ea"/>
                          <a:cs typeface="+mn-cs"/>
                        </a:rPr>
                        <a:t>68%</a:t>
                      </a:r>
                    </a:p>
                  </a:txBody>
                  <a:tcPr marL="45720" marR="45720" anchor="ctr">
                    <a:solidFill>
                      <a:schemeClr val="accent4"/>
                    </a:solidFill>
                  </a:tcPr>
                </a:tc>
                <a:tc>
                  <a:txBody>
                    <a:bodyPr/>
                    <a:lstStyle/>
                    <a:p>
                      <a:pPr algn="r" fontAlgn="t"/>
                      <a:r>
                        <a:rPr lang="en-GB" sz="800" b="1" u="none" strike="noStrike" kern="1200" dirty="0">
                          <a:solidFill>
                            <a:schemeClr val="bg1"/>
                          </a:solidFill>
                          <a:effectLst/>
                          <a:latin typeface="+mn-lt"/>
                          <a:ea typeface="+mn-ea"/>
                          <a:cs typeface="+mn-cs"/>
                        </a:rPr>
                        <a:t>68%</a:t>
                      </a:r>
                    </a:p>
                  </a:txBody>
                  <a:tcPr marL="45720" marR="45720" anchor="ctr">
                    <a:solidFill>
                      <a:schemeClr val="accent4"/>
                    </a:solidFill>
                  </a:tcPr>
                </a:tc>
                <a:tc>
                  <a:txBody>
                    <a:bodyPr/>
                    <a:lstStyle/>
                    <a:p>
                      <a:pPr algn="r" fontAlgn="t"/>
                      <a:r>
                        <a:rPr lang="en-GB" sz="800" u="none" strike="noStrike" dirty="0">
                          <a:effectLst/>
                        </a:rPr>
                        <a:t>56%</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32%</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48%</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Activity level on joining panel</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Physically inactive</a:t>
                      </a:r>
                    </a:p>
                  </a:txBody>
                  <a:tcPr marL="45720" marR="45720" anchor="ctr"/>
                </a:tc>
                <a:tc>
                  <a:txBody>
                    <a:bodyPr/>
                    <a:lstStyle/>
                    <a:p>
                      <a:pPr algn="r" fontAlgn="t"/>
                      <a:r>
                        <a:rPr lang="en-GB" sz="800" u="none" strike="noStrike">
                          <a:effectLst/>
                        </a:rPr>
                        <a:t>70%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69%</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61%</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62%</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77%</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52%</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38%</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51%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b="1" u="none" strike="noStrike" kern="1200" dirty="0">
                          <a:solidFill>
                            <a:schemeClr val="bg1"/>
                          </a:solidFill>
                          <a:effectLst/>
                          <a:latin typeface="+mn-lt"/>
                          <a:ea typeface="+mn-ea"/>
                          <a:cs typeface="+mn-cs"/>
                        </a:rPr>
                        <a:t>52%</a:t>
                      </a:r>
                    </a:p>
                  </a:txBody>
                  <a:tcPr marL="45720" marR="45720" anchor="ctr">
                    <a:solidFill>
                      <a:schemeClr val="accent4"/>
                    </a:solidFill>
                  </a:tcPr>
                </a:tc>
              </a:tr>
              <a:tr h="150642">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Physically active at least once a week</a:t>
                      </a:r>
                    </a:p>
                  </a:txBody>
                  <a:tcPr marL="45720" marR="45720" anchor="ctr"/>
                </a:tc>
                <a:tc>
                  <a:txBody>
                    <a:bodyPr/>
                    <a:lstStyle/>
                    <a:p>
                      <a:pPr algn="r" fontAlgn="t"/>
                      <a:r>
                        <a:rPr lang="en-GB" sz="800" u="none" strike="noStrike">
                          <a:effectLst/>
                        </a:rPr>
                        <a:t>76%</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81%</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68%</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72%</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82%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75%</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42%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59%</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r>
              <a:tr h="0">
                <a:tc rowSpan="2">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Active Community</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Yes</a:t>
                      </a:r>
                    </a:p>
                  </a:txBody>
                  <a:tcPr marL="45720" marR="45720" anchor="ctr"/>
                </a:tc>
                <a:tc>
                  <a:txBody>
                    <a:bodyPr/>
                    <a:lstStyle/>
                    <a:p>
                      <a:pPr algn="r" fontAlgn="t"/>
                      <a:r>
                        <a:rPr lang="en-GB" sz="800" b="1" u="none" strike="noStrike" kern="1200" dirty="0">
                          <a:solidFill>
                            <a:schemeClr val="bg1"/>
                          </a:solidFill>
                          <a:effectLst/>
                          <a:latin typeface="+mn-lt"/>
                          <a:ea typeface="+mn-ea"/>
                          <a:cs typeface="+mn-cs"/>
                        </a:rPr>
                        <a:t>63%</a:t>
                      </a:r>
                    </a:p>
                  </a:txBody>
                  <a:tcPr marL="45720" marR="45720" anchor="ctr">
                    <a:solidFill>
                      <a:schemeClr val="accent4"/>
                    </a:solidFill>
                  </a:tcPr>
                </a:tc>
                <a:tc>
                  <a:txBody>
                    <a:bodyPr/>
                    <a:lstStyle/>
                    <a:p>
                      <a:pPr algn="r" fontAlgn="t"/>
                      <a:r>
                        <a:rPr lang="en-GB" sz="800" u="none" strike="noStrike">
                          <a:effectLst/>
                        </a:rPr>
                        <a:t>61%</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b="1" u="none" strike="noStrike" kern="1200" dirty="0">
                          <a:solidFill>
                            <a:schemeClr val="bg1"/>
                          </a:solidFill>
                          <a:effectLst/>
                          <a:latin typeface="+mn-lt"/>
                          <a:ea typeface="+mn-ea"/>
                          <a:cs typeface="+mn-cs"/>
                        </a:rPr>
                        <a:t>65%</a:t>
                      </a:r>
                    </a:p>
                  </a:txBody>
                  <a:tcPr marL="45720" marR="45720" anchor="ctr">
                    <a:solidFill>
                      <a:schemeClr val="accent4"/>
                    </a:solidFill>
                  </a:tcPr>
                </a:tc>
                <a:tc>
                  <a:txBody>
                    <a:bodyPr/>
                    <a:lstStyle/>
                    <a:p>
                      <a:pPr algn="r" fontAlgn="t"/>
                      <a:r>
                        <a:rPr lang="en-GB" sz="800" u="none" strike="noStrike" dirty="0">
                          <a:effectLst/>
                        </a:rPr>
                        <a:t>60%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68%</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54%</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33%</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49%</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54%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No</a:t>
                      </a:r>
                    </a:p>
                  </a:txBody>
                  <a:tcPr marL="45720" marR="45720" anchor="ctr"/>
                </a:tc>
                <a:tc>
                  <a:txBody>
                    <a:bodyPr/>
                    <a:lstStyle/>
                    <a:p>
                      <a:pPr algn="r" fontAlgn="t"/>
                      <a:r>
                        <a:rPr lang="en-GB" sz="800" u="none" strike="noStrike">
                          <a:effectLst/>
                        </a:rPr>
                        <a:t>79%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61%</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80%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80%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72%</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82%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79%</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43%</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69%</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r>
            </a:tbl>
          </a:graphicData>
        </a:graphic>
      </p:graphicFrame>
    </p:spTree>
    <p:extLst>
      <p:ext uri="{BB962C8B-B14F-4D97-AF65-F5344CB8AC3E}">
        <p14:creationId xmlns:p14="http://schemas.microsoft.com/office/powerpoint/2010/main" val="2278165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93200544"/>
              </p:ext>
            </p:extLst>
          </p:nvPr>
        </p:nvGraphicFramePr>
        <p:xfrm>
          <a:off x="226483" y="394023"/>
          <a:ext cx="8748185" cy="3688080"/>
        </p:xfrm>
        <a:graphic>
          <a:graphicData uri="http://schemas.openxmlformats.org/drawingml/2006/table">
            <a:tbl>
              <a:tblPr>
                <a:tableStyleId>{E8B1032C-EA38-4F05-BA0D-38AFFFC7BED3}</a:tableStyleId>
              </a:tblPr>
              <a:tblGrid>
                <a:gridCol w="772584"/>
                <a:gridCol w="1315948"/>
                <a:gridCol w="512281"/>
                <a:gridCol w="512281"/>
                <a:gridCol w="512281"/>
                <a:gridCol w="512281"/>
                <a:gridCol w="512281"/>
                <a:gridCol w="512281"/>
                <a:gridCol w="512281"/>
                <a:gridCol w="512281"/>
                <a:gridCol w="512281"/>
                <a:gridCol w="512281"/>
                <a:gridCol w="512281"/>
                <a:gridCol w="512281"/>
                <a:gridCol w="512281"/>
              </a:tblGrid>
              <a:tr h="687418">
                <a:tc gridSpan="2">
                  <a:txBody>
                    <a:bodyPr/>
                    <a:lstStyle/>
                    <a:p>
                      <a:pPr marL="0" algn="ctr" defTabSz="685800" rtl="0" eaLnBrk="1" fontAlgn="b" latinLnBrk="0" hangingPunct="1"/>
                      <a:endParaRPr lang="en-GB" sz="800" b="1" u="none" strike="noStrike" kern="1200" dirty="0">
                        <a:solidFill>
                          <a:srgbClr val="1B3F59"/>
                        </a:solidFill>
                        <a:effectLst/>
                        <a:latin typeface="+mn-lt"/>
                        <a:ea typeface="+mn-ea"/>
                        <a:cs typeface="+mn-cs"/>
                      </a:endParaRPr>
                    </a:p>
                  </a:txBody>
                  <a:tcPr marL="45720" marR="45720" anchor="ctr"/>
                </a:tc>
                <a:tc hMerge="1">
                  <a:txBody>
                    <a:bodyPr/>
                    <a:lstStyle/>
                    <a:p>
                      <a:endParaRPr lang="en-GB"/>
                    </a:p>
                  </a:txBody>
                  <a:tcPr/>
                </a:tc>
                <a:tc>
                  <a:txBody>
                    <a:bodyPr/>
                    <a:lstStyle/>
                    <a:p>
                      <a:pPr marL="0" algn="ctr" defTabSz="685800" rtl="0" eaLnBrk="1" fontAlgn="b" latinLnBrk="0" hangingPunct="1"/>
                      <a:r>
                        <a:rPr lang="en-GB" sz="800" b="1" u="none" strike="noStrike" kern="1200" dirty="0">
                          <a:solidFill>
                            <a:srgbClr val="1B3F59"/>
                          </a:solidFill>
                          <a:effectLst/>
                          <a:latin typeface="+mn-lt"/>
                          <a:ea typeface="+mn-ea"/>
                          <a:cs typeface="+mn-cs"/>
                        </a:rPr>
                        <a:t>Playing sport as part of a club or </a:t>
                      </a:r>
                      <a:r>
                        <a:rPr lang="en-GB" sz="800" b="1" u="none" strike="noStrike" kern="1200" dirty="0" smtClean="0">
                          <a:solidFill>
                            <a:srgbClr val="1B3F59"/>
                          </a:solidFill>
                          <a:effectLst/>
                          <a:latin typeface="+mn-lt"/>
                          <a:ea typeface="+mn-ea"/>
                          <a:cs typeface="+mn-cs"/>
                        </a:rPr>
                        <a:t>organisation</a:t>
                      </a:r>
                      <a:endParaRPr lang="en-GB" sz="800" b="1" u="none" strike="noStrike" kern="1200" dirty="0">
                        <a:solidFill>
                          <a:srgbClr val="1B3F59"/>
                        </a:solidFill>
                        <a:effectLst/>
                        <a:latin typeface="+mn-lt"/>
                        <a:ea typeface="+mn-ea"/>
                        <a:cs typeface="+mn-cs"/>
                      </a:endParaRPr>
                    </a:p>
                  </a:txBody>
                  <a:tcPr marL="45720" marR="45720" anchor="ctr"/>
                </a:tc>
                <a:tc>
                  <a:txBody>
                    <a:bodyPr/>
                    <a:lstStyle/>
                    <a:p>
                      <a:pPr marL="0" algn="ctr" defTabSz="685800" rtl="0" eaLnBrk="1" fontAlgn="b" latinLnBrk="0" hangingPunct="1"/>
                      <a:r>
                        <a:rPr lang="en-GB" sz="800" b="1" u="none" strike="noStrike" kern="1200" dirty="0">
                          <a:solidFill>
                            <a:srgbClr val="1B3F59"/>
                          </a:solidFill>
                          <a:effectLst/>
                          <a:latin typeface="+mn-lt"/>
                          <a:ea typeface="+mn-ea"/>
                          <a:cs typeface="+mn-cs"/>
                        </a:rPr>
                        <a:t>Moving about while playing with family and </a:t>
                      </a:r>
                      <a:r>
                        <a:rPr lang="en-GB" sz="800" b="1" u="none" strike="noStrike" kern="1200" dirty="0" smtClean="0">
                          <a:solidFill>
                            <a:srgbClr val="1B3F59"/>
                          </a:solidFill>
                          <a:effectLst/>
                          <a:latin typeface="+mn-lt"/>
                          <a:ea typeface="+mn-ea"/>
                          <a:cs typeface="+mn-cs"/>
                        </a:rPr>
                        <a:t>friends</a:t>
                      </a:r>
                      <a:endParaRPr lang="en-GB" sz="800" b="1" u="none" strike="noStrike" kern="1200" dirty="0">
                        <a:solidFill>
                          <a:srgbClr val="1B3F59"/>
                        </a:solidFill>
                        <a:effectLst/>
                        <a:latin typeface="+mn-lt"/>
                        <a:ea typeface="+mn-ea"/>
                        <a:cs typeface="+mn-cs"/>
                      </a:endParaRPr>
                    </a:p>
                  </a:txBody>
                  <a:tcPr marL="45720" marR="45720" anchor="ctr"/>
                </a:tc>
                <a:tc>
                  <a:txBody>
                    <a:bodyPr/>
                    <a:lstStyle/>
                    <a:p>
                      <a:pPr marL="0" algn="ctr" defTabSz="685800" rtl="0" eaLnBrk="1" fontAlgn="b" latinLnBrk="0" hangingPunct="1"/>
                      <a:r>
                        <a:rPr lang="en-GB" sz="800" b="1" u="none" strike="noStrike" kern="1200">
                          <a:solidFill>
                            <a:srgbClr val="1B3F59"/>
                          </a:solidFill>
                          <a:effectLst/>
                          <a:latin typeface="+mn-lt"/>
                          <a:ea typeface="+mn-ea"/>
                          <a:cs typeface="+mn-cs"/>
                        </a:rPr>
                        <a:t>Walking for fun/leisure </a:t>
                      </a:r>
                    </a:p>
                  </a:txBody>
                  <a:tcPr marL="45720" marR="45720" anchor="ctr"/>
                </a:tc>
                <a:tc>
                  <a:txBody>
                    <a:bodyPr/>
                    <a:lstStyle/>
                    <a:p>
                      <a:pPr marL="0" algn="ctr" defTabSz="685800" rtl="0" eaLnBrk="1" fontAlgn="b" latinLnBrk="0" hangingPunct="1"/>
                      <a:r>
                        <a:rPr lang="en-GB" sz="800" b="1" u="none" strike="noStrike" kern="1200" dirty="0">
                          <a:solidFill>
                            <a:srgbClr val="1B3F59"/>
                          </a:solidFill>
                          <a:effectLst/>
                          <a:latin typeface="+mn-lt"/>
                          <a:ea typeface="+mn-ea"/>
                          <a:cs typeface="+mn-cs"/>
                        </a:rPr>
                        <a:t>Walking for </a:t>
                      </a:r>
                      <a:r>
                        <a:rPr lang="en-GB" sz="800" b="1" u="none" strike="noStrike" kern="1200" dirty="0" smtClean="0">
                          <a:solidFill>
                            <a:srgbClr val="1B3F59"/>
                          </a:solidFill>
                          <a:effectLst/>
                          <a:latin typeface="+mn-lt"/>
                          <a:ea typeface="+mn-ea"/>
                          <a:cs typeface="+mn-cs"/>
                        </a:rPr>
                        <a:t>travel </a:t>
                      </a:r>
                      <a:endParaRPr lang="en-GB" sz="800" b="1" u="none" strike="noStrike" kern="1200" dirty="0">
                        <a:solidFill>
                          <a:srgbClr val="1B3F59"/>
                        </a:solidFill>
                        <a:effectLst/>
                        <a:latin typeface="+mn-lt"/>
                        <a:ea typeface="+mn-ea"/>
                        <a:cs typeface="+mn-cs"/>
                      </a:endParaRPr>
                    </a:p>
                  </a:txBody>
                  <a:tcPr marL="45720" marR="45720" anchor="ctr"/>
                </a:tc>
                <a:tc>
                  <a:txBody>
                    <a:bodyPr/>
                    <a:lstStyle/>
                    <a:p>
                      <a:pPr marL="0" algn="ctr" defTabSz="685800" rtl="0" eaLnBrk="1" fontAlgn="b" latinLnBrk="0" hangingPunct="1"/>
                      <a:r>
                        <a:rPr lang="en-GB" sz="800" b="1" u="none" strike="noStrike" kern="1200">
                          <a:solidFill>
                            <a:srgbClr val="1B3F59"/>
                          </a:solidFill>
                          <a:effectLst/>
                          <a:latin typeface="+mn-lt"/>
                          <a:ea typeface="+mn-ea"/>
                          <a:cs typeface="+mn-cs"/>
                        </a:rPr>
                        <a:t>Cycling for fun/leisure or sport </a:t>
                      </a:r>
                    </a:p>
                  </a:txBody>
                  <a:tcPr marL="45720" marR="45720" anchor="ctr"/>
                </a:tc>
                <a:tc>
                  <a:txBody>
                    <a:bodyPr/>
                    <a:lstStyle/>
                    <a:p>
                      <a:pPr marL="0" algn="ctr" defTabSz="685800" rtl="0" eaLnBrk="1" fontAlgn="b" latinLnBrk="0" hangingPunct="1"/>
                      <a:r>
                        <a:rPr lang="en-GB" sz="800" b="1" u="none" strike="noStrike" kern="1200" dirty="0">
                          <a:solidFill>
                            <a:srgbClr val="1B3F59"/>
                          </a:solidFill>
                          <a:effectLst/>
                          <a:latin typeface="+mn-lt"/>
                          <a:ea typeface="+mn-ea"/>
                          <a:cs typeface="+mn-cs"/>
                        </a:rPr>
                        <a:t>Cycling for </a:t>
                      </a:r>
                      <a:r>
                        <a:rPr lang="en-GB" sz="800" b="1" u="none" strike="noStrike" kern="1200" dirty="0" smtClean="0">
                          <a:solidFill>
                            <a:srgbClr val="1B3F59"/>
                          </a:solidFill>
                          <a:effectLst/>
                          <a:latin typeface="+mn-lt"/>
                          <a:ea typeface="+mn-ea"/>
                          <a:cs typeface="+mn-cs"/>
                        </a:rPr>
                        <a:t>travel</a:t>
                      </a:r>
                      <a:endParaRPr lang="en-GB" sz="800" b="1" u="none" strike="noStrike" kern="1200" dirty="0">
                        <a:solidFill>
                          <a:srgbClr val="1B3F59"/>
                        </a:solidFill>
                        <a:effectLst/>
                        <a:latin typeface="+mn-lt"/>
                        <a:ea typeface="+mn-ea"/>
                        <a:cs typeface="+mn-cs"/>
                      </a:endParaRPr>
                    </a:p>
                  </a:txBody>
                  <a:tcPr marL="45720" marR="45720" anchor="ctr"/>
                </a:tc>
                <a:tc>
                  <a:txBody>
                    <a:bodyPr/>
                    <a:lstStyle/>
                    <a:p>
                      <a:pPr marL="0" algn="ctr" defTabSz="685800" rtl="0" eaLnBrk="1" fontAlgn="b" latinLnBrk="0" hangingPunct="1"/>
                      <a:r>
                        <a:rPr lang="en-GB" sz="800" b="1" u="none" strike="noStrike" kern="1200" dirty="0">
                          <a:solidFill>
                            <a:srgbClr val="1B3F59"/>
                          </a:solidFill>
                          <a:effectLst/>
                          <a:latin typeface="+mn-lt"/>
                          <a:ea typeface="+mn-ea"/>
                          <a:cs typeface="+mn-cs"/>
                        </a:rPr>
                        <a:t>Dancing as part of a class/lesson or informally with friends/family/on my own </a:t>
                      </a:r>
                    </a:p>
                  </a:txBody>
                  <a:tcPr marL="45720" marR="45720" anchor="ctr"/>
                </a:tc>
                <a:tc>
                  <a:txBody>
                    <a:bodyPr/>
                    <a:lstStyle/>
                    <a:p>
                      <a:pPr marL="0" algn="ctr" defTabSz="685800" rtl="0" eaLnBrk="1" fontAlgn="b" latinLnBrk="0" hangingPunct="1"/>
                      <a:r>
                        <a:rPr lang="en-GB" sz="800" b="1" u="none" strike="noStrike" kern="1200">
                          <a:solidFill>
                            <a:srgbClr val="1B3F59"/>
                          </a:solidFill>
                          <a:effectLst/>
                          <a:latin typeface="+mn-lt"/>
                          <a:ea typeface="+mn-ea"/>
                          <a:cs typeface="+mn-cs"/>
                        </a:rPr>
                        <a:t>Going to a gym/leisure centre </a:t>
                      </a:r>
                    </a:p>
                  </a:txBody>
                  <a:tcPr marL="45720" marR="45720" anchor="ctr"/>
                </a:tc>
                <a:tc>
                  <a:txBody>
                    <a:bodyPr/>
                    <a:lstStyle/>
                    <a:p>
                      <a:pPr marL="0" algn="ctr" defTabSz="685800" rtl="0" eaLnBrk="1" fontAlgn="b" latinLnBrk="0" hangingPunct="1"/>
                      <a:r>
                        <a:rPr lang="en-GB" sz="800" b="1" u="none" strike="noStrike" kern="1200">
                          <a:solidFill>
                            <a:srgbClr val="1B3F59"/>
                          </a:solidFill>
                          <a:effectLst/>
                          <a:latin typeface="+mn-lt"/>
                          <a:ea typeface="+mn-ea"/>
                          <a:cs typeface="+mn-cs"/>
                        </a:rPr>
                        <a:t>Doing fitness/exercise sessions at home </a:t>
                      </a:r>
                    </a:p>
                  </a:txBody>
                  <a:tcPr marL="45720" marR="45720" anchor="ctr"/>
                </a:tc>
                <a:tc>
                  <a:txBody>
                    <a:bodyPr/>
                    <a:lstStyle/>
                    <a:p>
                      <a:pPr marL="0" algn="ctr" defTabSz="685800" rtl="0" eaLnBrk="1" fontAlgn="b" latinLnBrk="0" hangingPunct="1"/>
                      <a:r>
                        <a:rPr lang="en-GB" sz="800" b="1" u="none" strike="noStrike" kern="1200">
                          <a:solidFill>
                            <a:srgbClr val="1B3F59"/>
                          </a:solidFill>
                          <a:effectLst/>
                          <a:latin typeface="+mn-lt"/>
                          <a:ea typeface="+mn-ea"/>
                          <a:cs typeface="+mn-cs"/>
                        </a:rPr>
                        <a:t>Doing housework </a:t>
                      </a:r>
                    </a:p>
                  </a:txBody>
                  <a:tcPr marL="45720" marR="45720" anchor="ctr"/>
                </a:tc>
                <a:tc>
                  <a:txBody>
                    <a:bodyPr/>
                    <a:lstStyle/>
                    <a:p>
                      <a:pPr marL="0" algn="ctr" defTabSz="685800" rtl="0" eaLnBrk="1" fontAlgn="b" latinLnBrk="0" hangingPunct="1"/>
                      <a:r>
                        <a:rPr lang="en-GB" sz="800" b="1" u="none" strike="noStrike" kern="1200">
                          <a:solidFill>
                            <a:srgbClr val="1B3F59"/>
                          </a:solidFill>
                          <a:effectLst/>
                          <a:latin typeface="+mn-lt"/>
                          <a:ea typeface="+mn-ea"/>
                          <a:cs typeface="+mn-cs"/>
                        </a:rPr>
                        <a:t>DIY </a:t>
                      </a:r>
                    </a:p>
                  </a:txBody>
                  <a:tcPr marL="45720" marR="45720" anchor="ctr"/>
                </a:tc>
                <a:tc>
                  <a:txBody>
                    <a:bodyPr/>
                    <a:lstStyle/>
                    <a:p>
                      <a:pPr marL="0" algn="ctr" defTabSz="685800" rtl="0" eaLnBrk="1" fontAlgn="b" latinLnBrk="0" hangingPunct="1"/>
                      <a:r>
                        <a:rPr lang="en-GB" sz="800" b="1" u="none" strike="noStrike" kern="1200">
                          <a:solidFill>
                            <a:srgbClr val="1B3F59"/>
                          </a:solidFill>
                          <a:effectLst/>
                          <a:latin typeface="+mn-lt"/>
                          <a:ea typeface="+mn-ea"/>
                          <a:cs typeface="+mn-cs"/>
                        </a:rPr>
                        <a:t>Gardening </a:t>
                      </a:r>
                    </a:p>
                  </a:txBody>
                  <a:tcPr marL="45720" marR="45720" anchor="ctr"/>
                </a:tc>
                <a:tc>
                  <a:txBody>
                    <a:bodyPr/>
                    <a:lstStyle/>
                    <a:p>
                      <a:pPr marL="0" algn="ctr" defTabSz="685800" rtl="0" eaLnBrk="1" fontAlgn="b" latinLnBrk="0" hangingPunct="1"/>
                      <a:r>
                        <a:rPr lang="en-GB" sz="800" b="1" u="none" strike="noStrike" kern="1200" dirty="0">
                          <a:solidFill>
                            <a:srgbClr val="1B3F59"/>
                          </a:solidFill>
                          <a:effectLst/>
                          <a:latin typeface="+mn-lt"/>
                          <a:ea typeface="+mn-ea"/>
                          <a:cs typeface="+mn-cs"/>
                        </a:rPr>
                        <a:t>Being active as part of your </a:t>
                      </a:r>
                      <a:r>
                        <a:rPr lang="en-GB" sz="800" b="1" u="none" strike="noStrike" kern="1200" dirty="0" smtClean="0">
                          <a:solidFill>
                            <a:srgbClr val="1B3F59"/>
                          </a:solidFill>
                          <a:effectLst/>
                          <a:latin typeface="+mn-lt"/>
                          <a:ea typeface="+mn-ea"/>
                          <a:cs typeface="+mn-cs"/>
                        </a:rPr>
                        <a:t>job</a:t>
                      </a:r>
                      <a:endParaRPr lang="en-GB" sz="800" b="1" u="none" strike="noStrike" kern="1200" dirty="0">
                        <a:solidFill>
                          <a:srgbClr val="1B3F59"/>
                        </a:solidFill>
                        <a:effectLst/>
                        <a:latin typeface="+mn-lt"/>
                        <a:ea typeface="+mn-ea"/>
                        <a:cs typeface="+mn-cs"/>
                      </a:endParaRPr>
                    </a:p>
                  </a:txBody>
                  <a:tcPr marL="45720" marR="45720" anchor="ctr"/>
                </a:tc>
              </a:tr>
              <a:tr h="0">
                <a:tc rowSpan="8">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Employment status</a:t>
                      </a:r>
                    </a:p>
                  </a:txBody>
                  <a:tcPr marL="45720" marR="45720" anchor="ct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Employee full-time</a:t>
                      </a:r>
                    </a:p>
                  </a:txBody>
                  <a:tcPr marL="45720" marR="45720" anchor="ctr"/>
                </a:tc>
                <a:tc>
                  <a:txBody>
                    <a:bodyPr/>
                    <a:lstStyle/>
                    <a:p>
                      <a:pPr algn="r" fontAlgn="t"/>
                      <a:r>
                        <a:rPr lang="en-GB" sz="800" u="none" strike="noStrike" dirty="0">
                          <a:effectLst/>
                        </a:rPr>
                        <a:t>83%</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57%</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80%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73%</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87%</a:t>
                      </a:r>
                    </a:p>
                  </a:txBody>
                  <a:tcPr marL="45720" marR="45720" anchor="ctr">
                    <a:solidFill>
                      <a:srgbClr val="4A93C8"/>
                    </a:solidFill>
                  </a:tcPr>
                </a:tc>
                <a:tc>
                  <a:txBody>
                    <a:bodyPr/>
                    <a:lstStyle/>
                    <a:p>
                      <a:pPr algn="r" fontAlgn="t"/>
                      <a:r>
                        <a:rPr lang="en-GB" sz="800" u="none" strike="noStrike" dirty="0">
                          <a:effectLst/>
                        </a:rPr>
                        <a:t>73%</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77%</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90%</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84%</a:t>
                      </a:r>
                    </a:p>
                  </a:txBody>
                  <a:tcPr marL="45720" marR="45720" anchor="ctr">
                    <a:solidFill>
                      <a:srgbClr val="4A93C8"/>
                    </a:solidFill>
                  </a:tcPr>
                </a:tc>
                <a:tc>
                  <a:txBody>
                    <a:bodyPr/>
                    <a:lstStyle/>
                    <a:p>
                      <a:pPr algn="r" fontAlgn="t"/>
                      <a:r>
                        <a:rPr lang="en-GB" sz="800" u="none" strike="noStrike" dirty="0">
                          <a:effectLst/>
                        </a:rPr>
                        <a:t>57%</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44%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59%</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76%</a:t>
                      </a:r>
                    </a:p>
                  </a:txBody>
                  <a:tcPr marL="45720" marR="45720" anchor="ctr">
                    <a:solidFill>
                      <a:srgbClr val="4A93C8"/>
                    </a:solid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Employee part-time</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63%</a:t>
                      </a:r>
                    </a:p>
                  </a:txBody>
                  <a:tcPr marL="45720" marR="45720" anchor="ctr">
                    <a:solidFill>
                      <a:schemeClr val="accent4"/>
                    </a:solidFill>
                  </a:tcPr>
                </a:tc>
                <a:tc>
                  <a:txBody>
                    <a:bodyPr/>
                    <a:lstStyle/>
                    <a:p>
                      <a:pPr algn="r" fontAlgn="t"/>
                      <a:r>
                        <a:rPr lang="en-GB" sz="800" u="none" strike="noStrike" dirty="0">
                          <a:effectLst/>
                        </a:rPr>
                        <a:t>56%</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63%</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44%</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59%</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52%</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52%</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67%</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52%</a:t>
                      </a:r>
                    </a:p>
                  </a:txBody>
                  <a:tcPr marL="45720" marR="45720" anchor="ctr">
                    <a:solidFill>
                      <a:schemeClr val="accent4"/>
                    </a:solidFill>
                  </a:tcPr>
                </a:tc>
                <a:tc>
                  <a:txBody>
                    <a:bodyPr/>
                    <a:lstStyle/>
                    <a:p>
                      <a:pPr algn="r" fontAlgn="t"/>
                      <a:r>
                        <a:rPr lang="en-GB" sz="800" u="none" strike="noStrike" dirty="0">
                          <a:effectLst/>
                        </a:rPr>
                        <a:t>52%</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26%</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44%</a:t>
                      </a:r>
                    </a:p>
                  </a:txBody>
                  <a:tcPr marL="45720" marR="45720" anchor="ctr">
                    <a:solidFill>
                      <a:schemeClr val="accent4"/>
                    </a:solidFill>
                  </a:tcPr>
                </a:tc>
                <a:tc>
                  <a:txBody>
                    <a:bodyPr/>
                    <a:lstStyle/>
                    <a:p>
                      <a:pPr algn="r" fontAlgn="t"/>
                      <a:r>
                        <a:rPr lang="en-GB" sz="800" u="none" strike="noStrike" dirty="0">
                          <a:effectLst/>
                        </a:rPr>
                        <a:t>56%</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Self-employed</a:t>
                      </a:r>
                    </a:p>
                  </a:txBody>
                  <a:tcPr marL="45720" marR="45720" anchor="ctr"/>
                </a:tc>
                <a:tc>
                  <a:txBody>
                    <a:bodyPr/>
                    <a:lstStyle/>
                    <a:p>
                      <a:pPr algn="r" fontAlgn="t"/>
                      <a:r>
                        <a:rPr lang="en-GB" sz="800" u="none" strike="noStrike">
                          <a:effectLst/>
                        </a:rPr>
                        <a:t>79%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63%</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95%</a:t>
                      </a:r>
                    </a:p>
                  </a:txBody>
                  <a:tcPr marL="45720" marR="45720" anchor="ctr">
                    <a:solidFill>
                      <a:srgbClr val="4A93C8"/>
                    </a:solidFill>
                  </a:tcPr>
                </a:tc>
                <a:tc>
                  <a:txBody>
                    <a:bodyPr/>
                    <a:lstStyle/>
                    <a:p>
                      <a:pPr algn="r" fontAlgn="t"/>
                      <a:r>
                        <a:rPr lang="en-GB" sz="800" u="none" strike="noStrike" dirty="0">
                          <a:effectLst/>
                        </a:rPr>
                        <a:t>79%</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79%</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84%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79%</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63%</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42%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58%</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63%</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Retired</a:t>
                      </a:r>
                    </a:p>
                  </a:txBody>
                  <a:tcPr marL="45720" marR="45720" anchor="ctr"/>
                </a:tc>
                <a:tc>
                  <a:txBody>
                    <a:bodyPr/>
                    <a:lstStyle/>
                    <a:p>
                      <a:pPr algn="r" fontAlgn="t"/>
                      <a:r>
                        <a:rPr lang="en-GB" sz="800" u="none" strike="noStrike">
                          <a:effectLst/>
                        </a:rPr>
                        <a:t>67%</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67%</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61%</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73%</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52%</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73%</a:t>
                      </a:r>
                    </a:p>
                  </a:txBody>
                  <a:tcPr marL="45720" marR="45720" anchor="ctr">
                    <a:solidFill>
                      <a:srgbClr val="4A93C8"/>
                    </a:solidFill>
                  </a:tcPr>
                </a:tc>
                <a:tc>
                  <a:txBody>
                    <a:bodyPr/>
                    <a:lstStyle/>
                    <a:p>
                      <a:pPr algn="r" fontAlgn="t"/>
                      <a:r>
                        <a:rPr lang="en-GB" sz="800" u="none" strike="noStrike" dirty="0">
                          <a:effectLst/>
                        </a:rPr>
                        <a:t>64%</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r>
              <a:tr h="150642">
                <a:tc vMerge="1">
                  <a:txBody>
                    <a:bodyPr/>
                    <a:lstStyle/>
                    <a:p>
                      <a:endParaRPr lang="en-GB"/>
                    </a:p>
                  </a:txBody>
                  <a:tcPr/>
                </a:tc>
                <a:tc>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Unemployed and seeking work</a:t>
                      </a: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40%</a:t>
                      </a:r>
                    </a:p>
                  </a:txBody>
                  <a:tcPr marL="45720" marR="45720" anchor="ctr">
                    <a:solidFill>
                      <a:schemeClr val="accent4"/>
                    </a:solidFill>
                  </a:tcPr>
                </a:tc>
                <a:tc>
                  <a:txBody>
                    <a:bodyPr/>
                    <a:lstStyle/>
                    <a:p>
                      <a:pPr algn="r" fontAlgn="t"/>
                      <a:r>
                        <a:rPr lang="en-GB" sz="800" u="none" strike="noStrike" dirty="0">
                          <a:effectLst/>
                        </a:rPr>
                        <a:t>40%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30%</a:t>
                      </a:r>
                    </a:p>
                  </a:txBody>
                  <a:tcPr marL="45720" marR="45720" anchor="ctr">
                    <a:solidFill>
                      <a:schemeClr val="accent4"/>
                    </a:solid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Student</a:t>
                      </a:r>
                    </a:p>
                  </a:txBody>
                  <a:tcPr marL="45720" marR="45720" anchor="ctr"/>
                </a:tc>
                <a:tc>
                  <a:txBody>
                    <a:bodyPr/>
                    <a:lstStyle/>
                    <a:p>
                      <a:pPr algn="r" fontAlgn="t"/>
                      <a:r>
                        <a:rPr lang="en-GB" sz="800" u="none" strike="noStrike">
                          <a:effectLst/>
                        </a:rPr>
                        <a:t>69%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50%</a:t>
                      </a:r>
                    </a:p>
                  </a:txBody>
                  <a:tcPr marL="45720" marR="45720" anchor="ctr">
                    <a:solidFill>
                      <a:schemeClr val="accent4"/>
                    </a:solidFill>
                  </a:tcPr>
                </a:tc>
                <a:tc>
                  <a:txBody>
                    <a:bodyPr/>
                    <a:lstStyle/>
                    <a:p>
                      <a:pPr algn="r" fontAlgn="t"/>
                      <a:r>
                        <a:rPr lang="en-GB" sz="800" u="none" strike="noStrike" dirty="0">
                          <a:effectLst/>
                        </a:rPr>
                        <a:t>81%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75%</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69%</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75%</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81%</a:t>
                      </a:r>
                    </a:p>
                  </a:txBody>
                  <a:tcPr marL="45720" marR="45720" anchor="ctr">
                    <a:solidFill>
                      <a:srgbClr val="4A93C8"/>
                    </a:solidFill>
                  </a:tcPr>
                </a:tc>
                <a:tc>
                  <a:txBody>
                    <a:bodyPr/>
                    <a:lstStyle/>
                    <a:p>
                      <a:pPr algn="r" fontAlgn="t"/>
                      <a:r>
                        <a:rPr lang="en-GB" sz="800" u="none" strike="noStrike" dirty="0">
                          <a:effectLst/>
                        </a:rPr>
                        <a:t>81%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88%</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38%</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19%</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31%</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44%</a:t>
                      </a:r>
                    </a:p>
                  </a:txBody>
                  <a:tcPr marL="45720" marR="45720" anchor="ctr">
                    <a:solidFill>
                      <a:schemeClr val="accent4"/>
                    </a:solidFill>
                  </a:tcPr>
                </a:tc>
              </a:tr>
              <a:tr h="150642">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Not in work and looking after home or family</a:t>
                      </a:r>
                    </a:p>
                  </a:txBody>
                  <a:tcPr marL="45720" marR="45720" anchor="ctr"/>
                </a:tc>
                <a:tc>
                  <a:txBody>
                    <a:bodyPr/>
                    <a:lstStyle/>
                    <a:p>
                      <a:pPr algn="r" fontAlgn="t"/>
                      <a:r>
                        <a:rPr lang="en-GB" sz="800" u="none" strike="noStrike" dirty="0">
                          <a:effectLst/>
                        </a:rPr>
                        <a:t>80%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75%</a:t>
                      </a:r>
                    </a:p>
                  </a:txBody>
                  <a:tcPr marL="45720" marR="45720" anchor="ctr">
                    <a:solidFill>
                      <a:srgbClr val="4A93C8"/>
                    </a:solidFill>
                  </a:tcPr>
                </a:tc>
                <a:tc>
                  <a:txBody>
                    <a:bodyPr/>
                    <a:lstStyle/>
                    <a:p>
                      <a:pPr algn="r" fontAlgn="t"/>
                      <a:r>
                        <a:rPr lang="en-GB" sz="800" u="none" strike="noStrike" dirty="0">
                          <a:effectLst/>
                        </a:rPr>
                        <a:t>85%</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75%</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80%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80%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90%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70%</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30%</a:t>
                      </a:r>
                    </a:p>
                  </a:txBody>
                  <a:tcPr marL="45720" marR="45720" anchor="ctr">
                    <a:solidFill>
                      <a:schemeClr val="accent4"/>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60%</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75%</a:t>
                      </a:r>
                    </a:p>
                  </a:txBody>
                  <a:tcPr marL="45720" marR="45720" anchor="ctr">
                    <a:solidFill>
                      <a:srgbClr val="4A93C8"/>
                    </a:solidFill>
                  </a:tcP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Long-term sick</a:t>
                      </a:r>
                    </a:p>
                  </a:txBody>
                  <a:tcPr marL="45720" marR="45720" anchor="ctr"/>
                </a:tc>
                <a:tc>
                  <a:txBody>
                    <a:bodyPr/>
                    <a:lstStyle/>
                    <a:p>
                      <a:pPr algn="r" fontAlgn="t"/>
                      <a:r>
                        <a:rPr lang="en-GB" sz="800" u="none" strike="noStrike">
                          <a:effectLst/>
                        </a:rPr>
                        <a:t>79%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74%</a:t>
                      </a:r>
                    </a:p>
                  </a:txBody>
                  <a:tcPr marL="45720" marR="45720" anchor="ctr">
                    <a:solidFill>
                      <a:srgbClr val="4A93C8"/>
                    </a:solidFill>
                  </a:tcPr>
                </a:tc>
                <a:tc>
                  <a:txBody>
                    <a:bodyPr/>
                    <a:lstStyle/>
                    <a:p>
                      <a:pPr algn="r" fontAlgn="t"/>
                      <a:r>
                        <a:rPr lang="en-GB" sz="800" u="none" strike="noStrike" dirty="0">
                          <a:effectLst/>
                        </a:rPr>
                        <a:t>79%</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84%</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84%</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74%</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74%</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58%</a:t>
                      </a:r>
                    </a:p>
                  </a:txBody>
                  <a:tcPr marL="45720" marR="45720" anchor="ctr">
                    <a:solidFill>
                      <a:srgbClr val="4A93C8"/>
                    </a:solidFill>
                  </a:tcPr>
                </a:tc>
                <a:tc>
                  <a:txBody>
                    <a:bodyPr/>
                    <a:lstStyle/>
                    <a:p>
                      <a:pPr marL="0" algn="r" defTabSz="685800" rtl="0" eaLnBrk="1" fontAlgn="t" latinLnBrk="0" hangingPunct="1"/>
                      <a:r>
                        <a:rPr lang="en-GB" sz="800" b="1" u="none" strike="noStrike" kern="1200" dirty="0">
                          <a:solidFill>
                            <a:schemeClr val="bg1"/>
                          </a:solidFill>
                          <a:effectLst/>
                          <a:latin typeface="+mn-lt"/>
                          <a:ea typeface="+mn-ea"/>
                          <a:cs typeface="+mn-cs"/>
                        </a:rPr>
                        <a:t>68%</a:t>
                      </a:r>
                    </a:p>
                  </a:txBody>
                  <a:tcPr marL="45720" marR="45720" anchor="ctr">
                    <a:solidFill>
                      <a:srgbClr val="4A93C8"/>
                    </a:solidFill>
                  </a:tcPr>
                </a:tc>
                <a:tc>
                  <a:txBody>
                    <a:bodyPr/>
                    <a:lstStyle/>
                    <a:p>
                      <a:pPr algn="r" fontAlgn="t"/>
                      <a:r>
                        <a:rPr lang="en-GB" sz="800" u="none" strike="noStrike">
                          <a:effectLst/>
                        </a:rPr>
                        <a:t>68%</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r>
              <a:tr h="0">
                <a:tc rowSpan="2">
                  <a:txBody>
                    <a:bodyPr/>
                    <a:lstStyle/>
                    <a:p>
                      <a:pPr marL="0" algn="l" defTabSz="685800" rtl="0" eaLnBrk="1" fontAlgn="t" latinLnBrk="0" hangingPunct="1"/>
                      <a:r>
                        <a:rPr lang="en-GB" sz="800" b="1" u="none" strike="noStrike" kern="1200" dirty="0">
                          <a:solidFill>
                            <a:srgbClr val="1B3F59"/>
                          </a:solidFill>
                          <a:effectLst/>
                          <a:latin typeface="+mn-lt"/>
                          <a:ea typeface="+mn-ea"/>
                          <a:cs typeface="+mn-cs"/>
                        </a:rPr>
                        <a:t>Income level</a:t>
                      </a:r>
                    </a:p>
                  </a:txBody>
                  <a:tcPr marL="45720" marR="45720" anchor="ct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Low income</a:t>
                      </a:r>
                    </a:p>
                  </a:txBody>
                  <a:tcPr marL="45720" marR="45720" anchor="ctr"/>
                </a:tc>
                <a:tc>
                  <a:txBody>
                    <a:bodyPr/>
                    <a:lstStyle/>
                    <a:p>
                      <a:pPr algn="r" fontAlgn="t"/>
                      <a:r>
                        <a:rPr lang="en-GB" sz="800" u="none" strike="noStrike">
                          <a:effectLst/>
                        </a:rPr>
                        <a:t>72%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61%</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73%</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67%</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73%</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66%</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67%</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76%</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77%</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38%</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53%</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64%</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r>
              <a:tr h="0">
                <a:tc vMerge="1">
                  <a:txBody>
                    <a:bodyPr/>
                    <a:lstStyle/>
                    <a:p>
                      <a:endParaRPr lang="en-GB"/>
                    </a:p>
                  </a:txBody>
                  <a:tcPr/>
                </a:tc>
                <a:tc>
                  <a:txBody>
                    <a:bodyPr/>
                    <a:lstStyle/>
                    <a:p>
                      <a:pPr marL="0" algn="l" defTabSz="685800" rtl="0" eaLnBrk="1" fontAlgn="t" latinLnBrk="0" hangingPunct="1"/>
                      <a:r>
                        <a:rPr lang="en-GB" sz="800" b="1" u="none" strike="noStrike" kern="1200">
                          <a:solidFill>
                            <a:srgbClr val="1B3F59"/>
                          </a:solidFill>
                          <a:effectLst/>
                          <a:latin typeface="+mn-lt"/>
                          <a:ea typeface="+mn-ea"/>
                          <a:cs typeface="+mn-cs"/>
                        </a:rPr>
                        <a:t>Other income</a:t>
                      </a:r>
                    </a:p>
                  </a:txBody>
                  <a:tcPr marL="45720" marR="45720" anchor="ctr"/>
                </a:tc>
                <a:tc>
                  <a:txBody>
                    <a:bodyPr/>
                    <a:lstStyle/>
                    <a:p>
                      <a:pPr algn="r" fontAlgn="t"/>
                      <a:r>
                        <a:rPr lang="en-GB" sz="800" u="none" strike="noStrike">
                          <a:effectLst/>
                        </a:rPr>
                        <a:t>79%</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60%</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85%</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66%</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80%</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72%</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71%</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85%</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a:effectLst/>
                        </a:rPr>
                        <a:t>75%</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56%</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44%</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62%</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r" fontAlgn="t"/>
                      <a:r>
                        <a:rPr lang="en-GB" sz="800" u="none" strike="noStrike" dirty="0">
                          <a:effectLst/>
                        </a:rPr>
                        <a:t>68%</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r>
            </a:tbl>
          </a:graphicData>
        </a:graphic>
      </p:graphicFrame>
    </p:spTree>
    <p:extLst>
      <p:ext uri="{BB962C8B-B14F-4D97-AF65-F5344CB8AC3E}">
        <p14:creationId xmlns:p14="http://schemas.microsoft.com/office/powerpoint/2010/main" val="2532005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FE">
      <a:dk1>
        <a:srgbClr val="000000"/>
      </a:dk1>
      <a:lt1>
        <a:srgbClr val="FFFFFF"/>
      </a:lt1>
      <a:dk2>
        <a:srgbClr val="1B3F59"/>
      </a:dk2>
      <a:lt2>
        <a:srgbClr val="8090A8"/>
      </a:lt2>
      <a:accent1>
        <a:srgbClr val="1B3F59"/>
      </a:accent1>
      <a:accent2>
        <a:srgbClr val="006B97"/>
      </a:accent2>
      <a:accent3>
        <a:srgbClr val="8657A1"/>
      </a:accent3>
      <a:accent4>
        <a:srgbClr val="F37836"/>
      </a:accent4>
      <a:accent5>
        <a:srgbClr val="649D35"/>
      </a:accent5>
      <a:accent6>
        <a:srgbClr val="8090A8"/>
      </a:accent6>
      <a:hlink>
        <a:srgbClr val="F37836"/>
      </a:hlink>
      <a:folHlink>
        <a:srgbClr val="649D35"/>
      </a:folHlink>
    </a:clrScheme>
    <a:fontScheme name="CFE">
      <a:majorFont>
        <a:latin typeface="Playfair Display"/>
        <a:ea typeface=""/>
        <a:cs typeface=""/>
      </a:majorFont>
      <a:minorFont>
        <a:latin typeface="Open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FE">
    <a:dk1>
      <a:sysClr val="windowText" lastClr="000000"/>
    </a:dk1>
    <a:lt1>
      <a:sysClr val="window" lastClr="FFFFFF"/>
    </a:lt1>
    <a:dk2>
      <a:srgbClr val="595959"/>
    </a:dk2>
    <a:lt2>
      <a:srgbClr val="EEECE1"/>
    </a:lt2>
    <a:accent1>
      <a:srgbClr val="0181A6"/>
    </a:accent1>
    <a:accent2>
      <a:srgbClr val="649D36"/>
    </a:accent2>
    <a:accent3>
      <a:srgbClr val="F27322"/>
    </a:accent3>
    <a:accent4>
      <a:srgbClr val="E2056E"/>
    </a:accent4>
    <a:accent5>
      <a:srgbClr val="6C226F"/>
    </a:accent5>
    <a:accent6>
      <a:srgbClr val="0181A6"/>
    </a:accent6>
    <a:hlink>
      <a:srgbClr val="0181A6"/>
    </a:hlink>
    <a:folHlink>
      <a:srgbClr val="6C226F"/>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CFE">
    <a:dk1>
      <a:sysClr val="windowText" lastClr="000000"/>
    </a:dk1>
    <a:lt1>
      <a:sysClr val="window" lastClr="FFFFFF"/>
    </a:lt1>
    <a:dk2>
      <a:srgbClr val="595959"/>
    </a:dk2>
    <a:lt2>
      <a:srgbClr val="EEECE1"/>
    </a:lt2>
    <a:accent1>
      <a:srgbClr val="0181A6"/>
    </a:accent1>
    <a:accent2>
      <a:srgbClr val="649D36"/>
    </a:accent2>
    <a:accent3>
      <a:srgbClr val="F27322"/>
    </a:accent3>
    <a:accent4>
      <a:srgbClr val="E2056E"/>
    </a:accent4>
    <a:accent5>
      <a:srgbClr val="6C226F"/>
    </a:accent5>
    <a:accent6>
      <a:srgbClr val="0181A6"/>
    </a:accent6>
    <a:hlink>
      <a:srgbClr val="0181A6"/>
    </a:hlink>
    <a:folHlink>
      <a:srgbClr val="6C226F"/>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CFE">
    <a:dk1>
      <a:sysClr val="windowText" lastClr="000000"/>
    </a:dk1>
    <a:lt1>
      <a:sysClr val="window" lastClr="FFFFFF"/>
    </a:lt1>
    <a:dk2>
      <a:srgbClr val="595959"/>
    </a:dk2>
    <a:lt2>
      <a:srgbClr val="EEECE1"/>
    </a:lt2>
    <a:accent1>
      <a:srgbClr val="0181A6"/>
    </a:accent1>
    <a:accent2>
      <a:srgbClr val="649D36"/>
    </a:accent2>
    <a:accent3>
      <a:srgbClr val="F27322"/>
    </a:accent3>
    <a:accent4>
      <a:srgbClr val="E2056E"/>
    </a:accent4>
    <a:accent5>
      <a:srgbClr val="6C226F"/>
    </a:accent5>
    <a:accent6>
      <a:srgbClr val="0181A6"/>
    </a:accent6>
    <a:hlink>
      <a:srgbClr val="0181A6"/>
    </a:hlink>
    <a:folHlink>
      <a:srgbClr val="6C226F"/>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FE">
    <a:dk1>
      <a:sysClr val="windowText" lastClr="000000"/>
    </a:dk1>
    <a:lt1>
      <a:sysClr val="window" lastClr="FFFFFF"/>
    </a:lt1>
    <a:dk2>
      <a:srgbClr val="595959"/>
    </a:dk2>
    <a:lt2>
      <a:srgbClr val="EEECE1"/>
    </a:lt2>
    <a:accent1>
      <a:srgbClr val="0181A6"/>
    </a:accent1>
    <a:accent2>
      <a:srgbClr val="649D36"/>
    </a:accent2>
    <a:accent3>
      <a:srgbClr val="F27322"/>
    </a:accent3>
    <a:accent4>
      <a:srgbClr val="E2056E"/>
    </a:accent4>
    <a:accent5>
      <a:srgbClr val="6C226F"/>
    </a:accent5>
    <a:accent6>
      <a:srgbClr val="0181A6"/>
    </a:accent6>
    <a:hlink>
      <a:srgbClr val="0181A6"/>
    </a:hlink>
    <a:folHlink>
      <a:srgbClr val="6C226F"/>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FE">
    <a:dk1>
      <a:sysClr val="windowText" lastClr="000000"/>
    </a:dk1>
    <a:lt1>
      <a:sysClr val="window" lastClr="FFFFFF"/>
    </a:lt1>
    <a:dk2>
      <a:srgbClr val="595959"/>
    </a:dk2>
    <a:lt2>
      <a:srgbClr val="EEECE1"/>
    </a:lt2>
    <a:accent1>
      <a:srgbClr val="0181A6"/>
    </a:accent1>
    <a:accent2>
      <a:srgbClr val="649D36"/>
    </a:accent2>
    <a:accent3>
      <a:srgbClr val="F27322"/>
    </a:accent3>
    <a:accent4>
      <a:srgbClr val="E2056E"/>
    </a:accent4>
    <a:accent5>
      <a:srgbClr val="6C226F"/>
    </a:accent5>
    <a:accent6>
      <a:srgbClr val="0181A6"/>
    </a:accent6>
    <a:hlink>
      <a:srgbClr val="0181A6"/>
    </a:hlink>
    <a:folHlink>
      <a:srgbClr val="6C226F"/>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FE">
    <a:dk1>
      <a:sysClr val="windowText" lastClr="000000"/>
    </a:dk1>
    <a:lt1>
      <a:sysClr val="window" lastClr="FFFFFF"/>
    </a:lt1>
    <a:dk2>
      <a:srgbClr val="595959"/>
    </a:dk2>
    <a:lt2>
      <a:srgbClr val="EEECE1"/>
    </a:lt2>
    <a:accent1>
      <a:srgbClr val="0181A6"/>
    </a:accent1>
    <a:accent2>
      <a:srgbClr val="649D36"/>
    </a:accent2>
    <a:accent3>
      <a:srgbClr val="F27322"/>
    </a:accent3>
    <a:accent4>
      <a:srgbClr val="E2056E"/>
    </a:accent4>
    <a:accent5>
      <a:srgbClr val="6C226F"/>
    </a:accent5>
    <a:accent6>
      <a:srgbClr val="0181A6"/>
    </a:accent6>
    <a:hlink>
      <a:srgbClr val="0181A6"/>
    </a:hlink>
    <a:folHlink>
      <a:srgbClr val="6C226F"/>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935D3E380A824487F9FD825E8C0EF6" ma:contentTypeVersion="11" ma:contentTypeDescription="Create a new document." ma:contentTypeScope="" ma:versionID="96f1427f44fce34bc1f173ee714a0481">
  <xsd:schema xmlns:xsd="http://www.w3.org/2001/XMLSchema" xmlns:xs="http://www.w3.org/2001/XMLSchema" xmlns:p="http://schemas.microsoft.com/office/2006/metadata/properties" xmlns:ns2="fed02fee-6af6-4fc7-95b0-b26b19a59e40" targetNamespace="http://schemas.microsoft.com/office/2006/metadata/properties" ma:root="true" ma:fieldsID="f0fe02e1d4c8f43a6393e3880bdb4ca1" ns2:_="">
    <xsd:import namespace="fed02fee-6af6-4fc7-95b0-b26b19a59e4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d02fee-6af6-4fc7-95b0-b26b19a59e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05EE9C-4923-4952-9CB0-64A2AE575EDA}"/>
</file>

<file path=customXml/itemProps2.xml><?xml version="1.0" encoding="utf-8"?>
<ds:datastoreItem xmlns:ds="http://schemas.openxmlformats.org/officeDocument/2006/customXml" ds:itemID="{8AA57491-AD45-44BF-9318-CCFE4A14A57F}"/>
</file>

<file path=customXml/itemProps3.xml><?xml version="1.0" encoding="utf-8"?>
<ds:datastoreItem xmlns:ds="http://schemas.openxmlformats.org/officeDocument/2006/customXml" ds:itemID="{719FC267-FF1B-44CC-87D0-E09918DB8930}"/>
</file>

<file path=docProps/app.xml><?xml version="1.0" encoding="utf-8"?>
<Properties xmlns="http://schemas.openxmlformats.org/officeDocument/2006/extended-properties" xmlns:vt="http://schemas.openxmlformats.org/officeDocument/2006/docPropsVTypes">
  <Template/>
  <TotalTime>12845</TotalTime>
  <Words>22911</Words>
  <Application>Microsoft Office PowerPoint</Application>
  <PresentationFormat>On-screen Show (16:9)</PresentationFormat>
  <Paragraphs>9787</Paragraphs>
  <Slides>63</Slides>
  <Notes>62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63</vt:i4>
      </vt:variant>
    </vt:vector>
  </HeadingPairs>
  <TitlesOfParts>
    <vt:vector size="71" baseType="lpstr">
      <vt:lpstr>.AppleSystemUIFont</vt:lpstr>
      <vt:lpstr>Arial</vt:lpstr>
      <vt:lpstr>Calibri</vt:lpstr>
      <vt:lpstr>Open Sans</vt:lpstr>
      <vt:lpstr>Open Sans Semibold</vt:lpstr>
      <vt:lpstr>Playfair Display</vt:lpstr>
      <vt:lpstr>Times New Roman</vt:lpstr>
      <vt:lpstr>1_Office Theme</vt:lpstr>
      <vt:lpstr>PowerPoint Presentation</vt:lpstr>
      <vt:lpstr>Contents</vt:lpstr>
      <vt:lpstr>PowerPoint Presentation</vt:lpstr>
      <vt:lpstr>Demographics</vt:lpstr>
      <vt:lpstr>Demographics</vt:lpstr>
      <vt:lpstr>Which of the following do you consider to be ‘physical activity’?</vt:lpstr>
      <vt:lpstr>PowerPoint Presentation</vt:lpstr>
      <vt:lpstr>PowerPoint Presentation</vt:lpstr>
      <vt:lpstr>PowerPoint Presentation</vt:lpstr>
      <vt:lpstr>On how many days in a typical week do you do a total of 30 minutes or more of physical activity which was enough to raise your breathing rate</vt:lpstr>
      <vt:lpstr>PowerPoint Presentation</vt:lpstr>
      <vt:lpstr>PowerPoint Presentation</vt:lpstr>
      <vt:lpstr>In the next 3 months do you plan to change the amount of physical activity you normally do?</vt:lpstr>
      <vt:lpstr>PowerPoint Presentation</vt:lpstr>
      <vt:lpstr>PowerPoint Presentation</vt:lpstr>
      <vt:lpstr>From the list below please select the reasons why you do not do more physical activity</vt:lpstr>
      <vt:lpstr>PowerPoint Presentation</vt:lpstr>
      <vt:lpstr>PowerPoint Presentation</vt:lpstr>
      <vt:lpstr>PowerPoint Presentation</vt:lpstr>
      <vt:lpstr>PowerPoint Presentation</vt:lpstr>
      <vt:lpstr>In the last 3 months how often did you use the following when doing physical activity?</vt:lpstr>
      <vt:lpstr>% who stated ‘not at all’ in last 3 months</vt:lpstr>
      <vt:lpstr>PowerPoint Presentation</vt:lpstr>
      <vt:lpstr>PowerPoint Presentation</vt:lpstr>
      <vt:lpstr>To what extent do you agree or disagree with the following statements?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 what extent do you agree or disagree with the following statements? </vt:lpstr>
      <vt:lpstr>PowerPoint Presentation</vt:lpstr>
      <vt:lpstr>PowerPoint Presentation</vt:lpstr>
      <vt:lpstr>PowerPoint Presentation</vt:lpstr>
      <vt:lpstr>PowerPoint Presentation</vt:lpstr>
      <vt:lpstr>To what extent do you agree or disagree with the following statements? </vt:lpstr>
      <vt:lpstr>PowerPoint Presentation</vt:lpstr>
      <vt:lpstr>To what extent do you agree or disagree with the following statements? </vt:lpstr>
      <vt:lpstr>PowerPoint Presentation</vt:lpstr>
      <vt:lpstr>PowerPoint Presentation</vt:lpstr>
      <vt:lpstr>PowerPoint Presentation</vt:lpstr>
      <vt:lpstr>PowerPoint Presentation</vt:lpstr>
      <vt:lpstr>PowerPoint Presentation</vt:lpstr>
      <vt:lpstr>Demographics</vt:lpstr>
      <vt:lpstr>Demographics</vt:lpstr>
      <vt:lpstr>Are you aware that Doncaster has hosted major sporting events in the last 12 months (e.g. Tour de Yorkshire, UCI Road World Championships, Women’s Six Nations Rugby)?</vt:lpstr>
      <vt:lpstr>PowerPoint Presentation</vt:lpstr>
      <vt:lpstr>To what extent do you agree or disagree with the following statements about major sporting events held in Doncaster</vt:lpstr>
      <vt:lpstr>PowerPoint Presentation</vt:lpstr>
      <vt:lpstr>PowerPoint Presentation</vt:lpstr>
      <vt:lpstr>PowerPoint Presentation</vt:lpstr>
      <vt:lpstr>PowerPoint Presentation</vt:lpstr>
      <vt:lpstr>Qualitative views on overarching barriers</vt:lpstr>
      <vt:lpstr>Qualitative views on overarching barriers</vt:lpstr>
      <vt:lpstr>Qualitative views on parks</vt:lpstr>
      <vt:lpstr>Qualitative views on what they’d like to see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Hitesh Patel</dc:creator>
  <cp:lastModifiedBy>Sarah Leonardi</cp:lastModifiedBy>
  <cp:revision>776</cp:revision>
  <cp:lastPrinted>2020-03-11T13:40:28Z</cp:lastPrinted>
  <dcterms:created xsi:type="dcterms:W3CDTF">2016-07-29T12:22:32Z</dcterms:created>
  <dcterms:modified xsi:type="dcterms:W3CDTF">2020-05-05T11:36:17Z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0x01010048935D3E380A824487F9FD825E8C0EF6</vt:lpwstr>
  </property>
</Properties>
</file>